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sldIdLst>
    <p:sldId id="256" r:id="rId5"/>
    <p:sldId id="277" r:id="rId6"/>
    <p:sldId id="280" r:id="rId7"/>
    <p:sldId id="295" r:id="rId8"/>
    <p:sldId id="296" r:id="rId9"/>
    <p:sldId id="283" r:id="rId10"/>
    <p:sldId id="290" r:id="rId11"/>
    <p:sldId id="281" r:id="rId12"/>
    <p:sldId id="308" r:id="rId13"/>
    <p:sldId id="258" r:id="rId14"/>
    <p:sldId id="291" r:id="rId15"/>
    <p:sldId id="259" r:id="rId16"/>
    <p:sldId id="264" r:id="rId17"/>
    <p:sldId id="282" r:id="rId18"/>
    <p:sldId id="260" r:id="rId19"/>
    <p:sldId id="265" r:id="rId20"/>
    <p:sldId id="266" r:id="rId21"/>
    <p:sldId id="268" r:id="rId22"/>
    <p:sldId id="311" r:id="rId23"/>
    <p:sldId id="309" r:id="rId24"/>
    <p:sldId id="299" r:id="rId25"/>
    <p:sldId id="300" r:id="rId26"/>
    <p:sldId id="301" r:id="rId27"/>
    <p:sldId id="302" r:id="rId28"/>
    <p:sldId id="303" r:id="rId29"/>
    <p:sldId id="304" r:id="rId30"/>
    <p:sldId id="305" r:id="rId31"/>
    <p:sldId id="306" r:id="rId32"/>
    <p:sldId id="307" r:id="rId33"/>
    <p:sldId id="272" r:id="rId34"/>
    <p:sldId id="279" r:id="rId35"/>
    <p:sldId id="275" r:id="rId36"/>
    <p:sldId id="273" r:id="rId37"/>
    <p:sldId id="310" r:id="rId38"/>
    <p:sldId id="28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C74369-07D5-00E2-690C-4497D4ECFD17}" name="Vaishnavi S" initials="VS" userId="S::vaishnavi.s@janausp.org::9c36e585-9fdf-4158-bd48-7f40ea537627" providerId="AD"/>
  <p188:author id="{151826B7-05D1-3A59-5E82-A732A720DDA1}" name="katie.pyle@janaagraha.org" initials="ka" userId="S::urn:spo:guest#katie.pyle@janaagraha.org::" providerId="AD"/>
  <p188:author id="{6E2033DA-2F7F-AADE-427F-527D47283A2A}" name="Surjyatapa Ray Choudhury" initials="SC" userId="S::surjyatapa.choudhury@janausp.org::fe1f93a3-04fa-47d9-84d0-747d4c41ea7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DCEAF7"/>
    <a:srgbClr val="EF7870"/>
    <a:srgbClr val="00B0F0"/>
    <a:srgbClr val="1E8BCD"/>
    <a:srgbClr val="00FFFF"/>
    <a:srgbClr val="34692D"/>
    <a:srgbClr val="FFFFFF"/>
    <a:srgbClr val="FFEEE6"/>
    <a:srgbClr val="EFE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6" d="100"/>
          <a:sy n="116" d="100"/>
        </p:scale>
        <p:origin x="27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rjyatapa Ray Choudhury" userId="fe1f93a3-04fa-47d9-84d0-747d4c41ea72" providerId="ADAL" clId="{11508003-46DD-4EC6-A975-CBF5E1EBD95E}"/>
    <pc:docChg chg="undo custSel delSld modSld">
      <pc:chgData name="Surjyatapa Ray Choudhury" userId="fe1f93a3-04fa-47d9-84d0-747d4c41ea72" providerId="ADAL" clId="{11508003-46DD-4EC6-A975-CBF5E1EBD95E}" dt="2025-06-03T06:35:15.355" v="13" actId="47"/>
      <pc:docMkLst>
        <pc:docMk/>
      </pc:docMkLst>
      <pc:sldChg chg="del">
        <pc:chgData name="Surjyatapa Ray Choudhury" userId="fe1f93a3-04fa-47d9-84d0-747d4c41ea72" providerId="ADAL" clId="{11508003-46DD-4EC6-A975-CBF5E1EBD95E}" dt="2025-06-03T06:35:15.355" v="13" actId="47"/>
        <pc:sldMkLst>
          <pc:docMk/>
          <pc:sldMk cId="1135540718" sldId="287"/>
        </pc:sldMkLst>
      </pc:sldChg>
      <pc:sldChg chg="modSp mod">
        <pc:chgData name="Surjyatapa Ray Choudhury" userId="fe1f93a3-04fa-47d9-84d0-747d4c41ea72" providerId="ADAL" clId="{11508003-46DD-4EC6-A975-CBF5E1EBD95E}" dt="2025-06-03T06:34:20.862" v="7" actId="1076"/>
        <pc:sldMkLst>
          <pc:docMk/>
          <pc:sldMk cId="756450946" sldId="300"/>
        </pc:sldMkLst>
        <pc:spChg chg="mod">
          <ac:chgData name="Surjyatapa Ray Choudhury" userId="fe1f93a3-04fa-47d9-84d0-747d4c41ea72" providerId="ADAL" clId="{11508003-46DD-4EC6-A975-CBF5E1EBD95E}" dt="2025-06-03T06:34:20.862" v="7" actId="1076"/>
          <ac:spMkLst>
            <pc:docMk/>
            <pc:sldMk cId="756450946" sldId="300"/>
            <ac:spMk id="10" creationId="{3DB5DE96-CEE0-4897-BF92-042146AFA2C7}"/>
          </ac:spMkLst>
        </pc:spChg>
        <pc:spChg chg="mod">
          <ac:chgData name="Surjyatapa Ray Choudhury" userId="fe1f93a3-04fa-47d9-84d0-747d4c41ea72" providerId="ADAL" clId="{11508003-46DD-4EC6-A975-CBF5E1EBD95E}" dt="2025-06-03T06:34:14.497" v="4" actId="1076"/>
          <ac:spMkLst>
            <pc:docMk/>
            <pc:sldMk cId="756450946" sldId="300"/>
            <ac:spMk id="146" creationId="{B2A7035B-F47E-4598-9896-E230A0B519CF}"/>
          </ac:spMkLst>
        </pc:spChg>
        <pc:grpChg chg="mod">
          <ac:chgData name="Surjyatapa Ray Choudhury" userId="fe1f93a3-04fa-47d9-84d0-747d4c41ea72" providerId="ADAL" clId="{11508003-46DD-4EC6-A975-CBF5E1EBD95E}" dt="2025-06-03T06:34:20.862" v="7" actId="1076"/>
          <ac:grpSpMkLst>
            <pc:docMk/>
            <pc:sldMk cId="756450946" sldId="300"/>
            <ac:grpSpMk id="11" creationId="{7581DB90-9161-4D3A-8E66-D46550A17D5B}"/>
          </ac:grpSpMkLst>
        </pc:grpChg>
      </pc:sldChg>
      <pc:sldChg chg="modSp mod">
        <pc:chgData name="Surjyatapa Ray Choudhury" userId="fe1f93a3-04fa-47d9-84d0-747d4c41ea72" providerId="ADAL" clId="{11508003-46DD-4EC6-A975-CBF5E1EBD95E}" dt="2025-06-03T06:34:56.989" v="11" actId="1076"/>
        <pc:sldMkLst>
          <pc:docMk/>
          <pc:sldMk cId="1163275564" sldId="302"/>
        </pc:sldMkLst>
        <pc:spChg chg="mod">
          <ac:chgData name="Surjyatapa Ray Choudhury" userId="fe1f93a3-04fa-47d9-84d0-747d4c41ea72" providerId="ADAL" clId="{11508003-46DD-4EC6-A975-CBF5E1EBD95E}" dt="2025-06-03T06:34:56.989" v="11" actId="1076"/>
          <ac:spMkLst>
            <pc:docMk/>
            <pc:sldMk cId="1163275564" sldId="302"/>
            <ac:spMk id="10" creationId="{3DB5DE96-CEE0-4897-BF92-042146AFA2C7}"/>
          </ac:spMkLst>
        </pc:spChg>
        <pc:spChg chg="mod">
          <ac:chgData name="Surjyatapa Ray Choudhury" userId="fe1f93a3-04fa-47d9-84d0-747d4c41ea72" providerId="ADAL" clId="{11508003-46DD-4EC6-A975-CBF5E1EBD95E}" dt="2025-06-03T06:34:51.143" v="8" actId="1076"/>
          <ac:spMkLst>
            <pc:docMk/>
            <pc:sldMk cId="1163275564" sldId="302"/>
            <ac:spMk id="146" creationId="{B2A7035B-F47E-4598-9896-E230A0B519CF}"/>
          </ac:spMkLst>
        </pc:spChg>
        <pc:grpChg chg="mod">
          <ac:chgData name="Surjyatapa Ray Choudhury" userId="fe1f93a3-04fa-47d9-84d0-747d4c41ea72" providerId="ADAL" clId="{11508003-46DD-4EC6-A975-CBF5E1EBD95E}" dt="2025-06-03T06:34:56.989" v="11" actId="1076"/>
          <ac:grpSpMkLst>
            <pc:docMk/>
            <pc:sldMk cId="1163275564" sldId="302"/>
            <ac:grpSpMk id="17" creationId="{05D0E449-6EA3-40E4-97A7-AED9E28A9955}"/>
          </ac:grpSpMkLst>
        </pc:grpChg>
        <pc:picChg chg="mod">
          <ac:chgData name="Surjyatapa Ray Choudhury" userId="fe1f93a3-04fa-47d9-84d0-747d4c41ea72" providerId="ADAL" clId="{11508003-46DD-4EC6-A975-CBF5E1EBD95E}" dt="2025-06-03T06:34:56.989" v="11" actId="1076"/>
          <ac:picMkLst>
            <pc:docMk/>
            <pc:sldMk cId="1163275564" sldId="302"/>
            <ac:picMk id="13" creationId="{8DECC349-A892-4B97-8656-BA5FB88D1D42}"/>
          </ac:picMkLst>
        </pc:picChg>
      </pc:sldChg>
      <pc:sldChg chg="modSp mod">
        <pc:chgData name="Surjyatapa Ray Choudhury" userId="fe1f93a3-04fa-47d9-84d0-747d4c41ea72" providerId="ADAL" clId="{11508003-46DD-4EC6-A975-CBF5E1EBD95E}" dt="2025-06-03T06:33:57.911" v="3" actId="1076"/>
        <pc:sldMkLst>
          <pc:docMk/>
          <pc:sldMk cId="3529337551" sldId="311"/>
        </pc:sldMkLst>
        <pc:spChg chg="mod">
          <ac:chgData name="Surjyatapa Ray Choudhury" userId="fe1f93a3-04fa-47d9-84d0-747d4c41ea72" providerId="ADAL" clId="{11508003-46DD-4EC6-A975-CBF5E1EBD95E}" dt="2025-06-03T06:33:44.768" v="0" actId="12"/>
          <ac:spMkLst>
            <pc:docMk/>
            <pc:sldMk cId="3529337551" sldId="311"/>
            <ac:spMk id="6" creationId="{2BEDE3E4-1D10-4C58-2300-126F424163B7}"/>
          </ac:spMkLst>
        </pc:spChg>
        <pc:graphicFrameChg chg="mod modGraphic">
          <ac:chgData name="Surjyatapa Ray Choudhury" userId="fe1f93a3-04fa-47d9-84d0-747d4c41ea72" providerId="ADAL" clId="{11508003-46DD-4EC6-A975-CBF5E1EBD95E}" dt="2025-06-03T06:33:57.911" v="3" actId="1076"/>
          <ac:graphicFrameMkLst>
            <pc:docMk/>
            <pc:sldMk cId="3529337551" sldId="311"/>
            <ac:graphicFrameMk id="4" creationId="{6A2439CD-9D74-C929-398E-B0E276BD241E}"/>
          </ac:graphicFrameMkLst>
        </pc:graphicFrameChg>
      </pc:sldChg>
      <pc:sldChg chg="del">
        <pc:chgData name="Surjyatapa Ray Choudhury" userId="fe1f93a3-04fa-47d9-84d0-747d4c41ea72" providerId="ADAL" clId="{11508003-46DD-4EC6-A975-CBF5E1EBD95E}" dt="2025-06-03T06:35:06.977" v="12" actId="47"/>
        <pc:sldMkLst>
          <pc:docMk/>
          <pc:sldMk cId="3878475652" sldId="3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15FDBB-99D0-4442-94CD-7CF4185A832B}" type="datetimeFigureOut">
              <a:rPr lang="en-IN" smtClean="0"/>
              <a:t>03-06-2025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48A38A-BA12-4D60-9A47-6D1CE4190CDC}" type="slidenum">
              <a:rPr lang="en-IN" smtClean="0"/>
              <a:t>‹#›</a:t>
            </a:fld>
            <a:endParaRPr lang="en-IN"/>
          </a:p>
        </p:txBody>
      </p:sp>
    </p:spTree>
    <p:extLst>
      <p:ext uri="{BB962C8B-B14F-4D97-AF65-F5344CB8AC3E}">
        <p14:creationId xmlns:p14="http://schemas.microsoft.com/office/powerpoint/2010/main" val="3249550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8720100D-FE02-4A25-8DA8-0037F524F9B8}" type="slidenum">
              <a:rPr lang="en-IN" smtClean="0"/>
              <a:t>5</a:t>
            </a:fld>
            <a:endParaRPr lang="en-IN"/>
          </a:p>
        </p:txBody>
      </p:sp>
    </p:spTree>
    <p:extLst>
      <p:ext uri="{BB962C8B-B14F-4D97-AF65-F5344CB8AC3E}">
        <p14:creationId xmlns:p14="http://schemas.microsoft.com/office/powerpoint/2010/main" val="170766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8720100D-FE02-4A25-8DA8-0037F524F9B8}" type="slidenum">
              <a:rPr lang="en-IN" smtClean="0"/>
              <a:t>28</a:t>
            </a:fld>
            <a:endParaRPr lang="en-IN"/>
          </a:p>
        </p:txBody>
      </p:sp>
    </p:spTree>
    <p:extLst>
      <p:ext uri="{BB962C8B-B14F-4D97-AF65-F5344CB8AC3E}">
        <p14:creationId xmlns:p14="http://schemas.microsoft.com/office/powerpoint/2010/main" val="4107931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8720100D-FE02-4A25-8DA8-0037F524F9B8}" type="slidenum">
              <a:rPr lang="en-IN" smtClean="0"/>
              <a:t>29</a:t>
            </a:fld>
            <a:endParaRPr lang="en-IN"/>
          </a:p>
        </p:txBody>
      </p:sp>
    </p:spTree>
    <p:extLst>
      <p:ext uri="{BB962C8B-B14F-4D97-AF65-F5344CB8AC3E}">
        <p14:creationId xmlns:p14="http://schemas.microsoft.com/office/powerpoint/2010/main" val="1867696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A48A38A-BA12-4D60-9A47-6D1CE4190CDC}" type="slidenum">
              <a:rPr lang="en-IN" smtClean="0"/>
              <a:t>15</a:t>
            </a:fld>
            <a:endParaRPr lang="en-IN"/>
          </a:p>
        </p:txBody>
      </p:sp>
    </p:spTree>
    <p:extLst>
      <p:ext uri="{BB962C8B-B14F-4D97-AF65-F5344CB8AC3E}">
        <p14:creationId xmlns:p14="http://schemas.microsoft.com/office/powerpoint/2010/main" val="3132243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8720100D-FE02-4A25-8DA8-0037F524F9B8}" type="slidenum">
              <a:rPr lang="en-IN" smtClean="0"/>
              <a:t>21</a:t>
            </a:fld>
            <a:endParaRPr lang="en-IN"/>
          </a:p>
        </p:txBody>
      </p:sp>
    </p:spTree>
    <p:extLst>
      <p:ext uri="{BB962C8B-B14F-4D97-AF65-F5344CB8AC3E}">
        <p14:creationId xmlns:p14="http://schemas.microsoft.com/office/powerpoint/2010/main" val="2569280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8720100D-FE02-4A25-8DA8-0037F524F9B8}" type="slidenum">
              <a:rPr lang="en-IN" smtClean="0"/>
              <a:t>22</a:t>
            </a:fld>
            <a:endParaRPr lang="en-IN"/>
          </a:p>
        </p:txBody>
      </p:sp>
    </p:spTree>
    <p:extLst>
      <p:ext uri="{BB962C8B-B14F-4D97-AF65-F5344CB8AC3E}">
        <p14:creationId xmlns:p14="http://schemas.microsoft.com/office/powerpoint/2010/main" val="1538636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8720100D-FE02-4A25-8DA8-0037F524F9B8}" type="slidenum">
              <a:rPr lang="en-IN" smtClean="0"/>
              <a:t>23</a:t>
            </a:fld>
            <a:endParaRPr lang="en-IN"/>
          </a:p>
        </p:txBody>
      </p:sp>
    </p:spTree>
    <p:extLst>
      <p:ext uri="{BB962C8B-B14F-4D97-AF65-F5344CB8AC3E}">
        <p14:creationId xmlns:p14="http://schemas.microsoft.com/office/powerpoint/2010/main" val="8977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8720100D-FE02-4A25-8DA8-0037F524F9B8}" type="slidenum">
              <a:rPr lang="en-IN" smtClean="0"/>
              <a:t>24</a:t>
            </a:fld>
            <a:endParaRPr lang="en-IN"/>
          </a:p>
        </p:txBody>
      </p:sp>
    </p:spTree>
    <p:extLst>
      <p:ext uri="{BB962C8B-B14F-4D97-AF65-F5344CB8AC3E}">
        <p14:creationId xmlns:p14="http://schemas.microsoft.com/office/powerpoint/2010/main" val="544967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8720100D-FE02-4A25-8DA8-0037F524F9B8}" type="slidenum">
              <a:rPr lang="en-IN" smtClean="0"/>
              <a:t>25</a:t>
            </a:fld>
            <a:endParaRPr lang="en-IN"/>
          </a:p>
        </p:txBody>
      </p:sp>
    </p:spTree>
    <p:extLst>
      <p:ext uri="{BB962C8B-B14F-4D97-AF65-F5344CB8AC3E}">
        <p14:creationId xmlns:p14="http://schemas.microsoft.com/office/powerpoint/2010/main" val="1857520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8720100D-FE02-4A25-8DA8-0037F524F9B8}" type="slidenum">
              <a:rPr lang="en-IN" smtClean="0"/>
              <a:t>26</a:t>
            </a:fld>
            <a:endParaRPr lang="en-IN"/>
          </a:p>
        </p:txBody>
      </p:sp>
    </p:spTree>
    <p:extLst>
      <p:ext uri="{BB962C8B-B14F-4D97-AF65-F5344CB8AC3E}">
        <p14:creationId xmlns:p14="http://schemas.microsoft.com/office/powerpoint/2010/main" val="1527141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8720100D-FE02-4A25-8DA8-0037F524F9B8}" type="slidenum">
              <a:rPr lang="en-IN" smtClean="0"/>
              <a:t>27</a:t>
            </a:fld>
            <a:endParaRPr lang="en-IN"/>
          </a:p>
        </p:txBody>
      </p:sp>
    </p:spTree>
    <p:extLst>
      <p:ext uri="{BB962C8B-B14F-4D97-AF65-F5344CB8AC3E}">
        <p14:creationId xmlns:p14="http://schemas.microsoft.com/office/powerpoint/2010/main" val="1900634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78806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54781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8933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40538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91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5507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89003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7175" y="260351"/>
            <a:ext cx="10515600" cy="368300"/>
          </a:xfrm>
        </p:spPr>
        <p:txBody>
          <a:bodyPr anchor="t">
            <a:noAutofit/>
          </a:bodyPr>
          <a:lstStyle>
            <a:lvl1pPr>
              <a:defRPr lang="en-US" sz="3200" kern="1200" dirty="0">
                <a:solidFill>
                  <a:schemeClr val="accent1">
                    <a:lumMod val="50000"/>
                  </a:schemeClr>
                </a:solidFill>
                <a:latin typeface="+mj-lt"/>
                <a:ea typeface="+mj-ea"/>
                <a:cs typeface="+mj-cs"/>
              </a:defRPr>
            </a:lvl1pPr>
          </a:lstStyle>
          <a:p>
            <a:r>
              <a:rPr lang="en-US"/>
              <a:t>Click to edit Master title style</a:t>
            </a:r>
          </a:p>
        </p:txBody>
      </p:sp>
      <p:sp>
        <p:nvSpPr>
          <p:cNvPr id="5" name="Slide Number Placeholder 4"/>
          <p:cNvSpPr>
            <a:spLocks noGrp="1"/>
          </p:cNvSpPr>
          <p:nvPr>
            <p:ph type="sldNum" sz="quarter" idx="12"/>
          </p:nvPr>
        </p:nvSpPr>
        <p:spPr>
          <a:xfrm>
            <a:off x="9384699" y="6421653"/>
            <a:ext cx="2743200" cy="365125"/>
          </a:xfrm>
        </p:spPr>
        <p:txBody>
          <a:bodyPr/>
          <a:lstStyle>
            <a:lvl1pPr>
              <a:defRPr>
                <a:latin typeface="Segoe UI Semibold" panose="020B0702040204020203" pitchFamily="34" charset="0"/>
                <a:cs typeface="Segoe UI Semibold" panose="020B0702040204020203" pitchFamily="34" charset="0"/>
              </a:defRPr>
            </a:lvl1pPr>
          </a:lstStyle>
          <a:p>
            <a:fld id="{330EA680-D336-4FF7-8B7A-9848BB0A1C32}" type="slidenum">
              <a:rPr lang="en-US" smtClean="0"/>
              <a:pPr/>
              <a:t>‹#›</a:t>
            </a:fld>
            <a:endParaRPr lang="en-US"/>
          </a:p>
        </p:txBody>
      </p:sp>
      <p:sp>
        <p:nvSpPr>
          <p:cNvPr id="12" name="Text Placeholder 2"/>
          <p:cNvSpPr>
            <a:spLocks noGrp="1"/>
          </p:cNvSpPr>
          <p:nvPr>
            <p:ph type="body" idx="1"/>
          </p:nvPr>
        </p:nvSpPr>
        <p:spPr>
          <a:xfrm>
            <a:off x="257175" y="757882"/>
            <a:ext cx="10532076" cy="387180"/>
          </a:xfrm>
        </p:spPr>
        <p:txBody>
          <a:bodyPr anchor="t">
            <a:normAutofit/>
          </a:bodyPr>
          <a:lstStyle>
            <a:lvl1pPr marL="0" indent="0" algn="l" defTabSz="914400" rtl="0" eaLnBrk="1" latinLnBrk="0" hangingPunct="1">
              <a:lnSpc>
                <a:spcPct val="90000"/>
              </a:lnSpc>
              <a:spcBef>
                <a:spcPct val="0"/>
              </a:spcBef>
              <a:buNone/>
              <a:defRPr kumimoji="0" lang="en-US" sz="2100" b="0" i="0" u="none" strike="noStrike" kern="1200" cap="none" spc="0" normalizeH="0" baseline="0" dirty="0">
                <a:ln>
                  <a:noFill/>
                </a:ln>
                <a:solidFill>
                  <a:srgbClr val="00B0F0"/>
                </a:solidFill>
                <a:effectLst/>
                <a:uLnTx/>
                <a:uFillTx/>
                <a:latin typeface="Segoe UI Semibold"/>
                <a:ea typeface="+mj-ea"/>
                <a:cs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354126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6222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72270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15534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6/3/2025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993966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hyperlink" Target="https://indiausp-my.sharepoint.com/:x:/g/personal/surjyatapa_choudhury_janausp_org/EcuC3itblPNErWvyYAFA6eUB5--yWE5IWlpTHBI3c-Zwmw?e=3oby2y&amp;nav=MTVfezUwNzcyNEMwLUJFQjctNEMxQi05MTc4LURCMjQwMDA4MjRBOH0" TargetMode="Externa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www.google.com/maps/d/u/0/edit?mid=1oXiqXJiadvkCssKX2aGwGOUpxBAkgAQ&amp;usp=sharin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maps/d/u/0/edit?mid=1WeYqmgZK04toquik7d4AAEDLYl4khSc&amp;usp=sharing"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maps/d/u/0/edit?mid=1DXpgbhrUdObejaXZok_Zj9OWD9SAtlo&amp;usp=sharing" TargetMode="External"/><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m/maps/d/u/0/edit?mid=1810UZ5N33K-rk2DWsQ0p_JKuoInRlms&amp;usp=sharing"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theguardian.com/global-development-professionals-network/2016/oct/13/why-arent-we-designing-cities-that-work-for-women-not-just-men" TargetMode="External"/><Relationship Id="rId2" Type="http://schemas.openxmlformats.org/officeDocument/2006/relationships/hyperlink" Target="https://www.itf-oecd.org/sites/default/files/docs/urban-travel-behaviour-gender.pdf"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safetipin.com/wp-content/uploads/2022/11/she-rises-a-framework-for-caring-cities-safetipin-2022.pdf" TargetMode="External"/><Relationship Id="rId2" Type="http://schemas.openxmlformats.org/officeDocument/2006/relationships/hyperlink" Target="https://itdp.in/wp-content/uploads/2018/01/181202_Women-and-Transport-in-Indian-Cities.pdf" TargetMode="External"/><Relationship Id="rId1" Type="http://schemas.openxmlformats.org/officeDocument/2006/relationships/slideLayout" Target="../slideLayouts/slideLayout6.xml"/><Relationship Id="rId4" Type="http://schemas.openxmlformats.org/officeDocument/2006/relationships/hyperlink" Target="https://indiausp-my.sharepoint.com/:x:/g/personal/surjyatapa_choudhury_janausp_org/EaGz8nUEfjFKhgIMxtcFdvEBhkPpAoQd5SwCmmRvjvNdvg?e=JG2ljw&amp;nav=MTVfezAwMDAwMDAwLTAwMDEtMDAwMC0wMDAwLTAwMDAwMDAwMDAwMH0"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olawebcdn.com/ola-institute/women-platform-economy.pdf" TargetMode="External"/><Relationship Id="rId13" Type="http://schemas.openxmlformats.org/officeDocument/2006/relationships/hyperlink" Target="https://pib.gov.in/PressReleasePage.aspx?PRID=1910101" TargetMode="External"/><Relationship Id="rId3" Type="http://schemas.openxmlformats.org/officeDocument/2006/relationships/hyperlink" Target="https://mospi.gov.in/sites/default/files/publication_reports/AR_PLFS_2022_23N.pdf" TargetMode="External"/><Relationship Id="rId7" Type="http://schemas.openxmlformats.org/officeDocument/2006/relationships/hyperlink" Target="https://wcd.nic.in/sites/default/files/Funtional%20Creche.pdf" TargetMode="External"/><Relationship Id="rId12" Type="http://schemas.openxmlformats.org/officeDocument/2006/relationships/hyperlink" Target="https://ab-hwc.nhp.gov.in/Home/Implementation_hwc_state" TargetMode="External"/><Relationship Id="rId2" Type="http://schemas.openxmlformats.org/officeDocument/2006/relationships/hyperlink" Target="https://apc01.safelinks.protection.outlook.com/GetUrlReputation" TargetMode="External"/><Relationship Id="rId1" Type="http://schemas.openxmlformats.org/officeDocument/2006/relationships/slideLayout" Target="../slideLayouts/slideLayout6.xml"/><Relationship Id="rId6" Type="http://schemas.openxmlformats.org/officeDocument/2006/relationships/hyperlink" Target="https://wcd.nic.in/schemes/one-stop-centre-scheme-1" TargetMode="External"/><Relationship Id="rId11" Type="http://schemas.openxmlformats.org/officeDocument/2006/relationships/hyperlink" Target="https://sbmurban.org/swachh-bharat-mission-progess" TargetMode="External"/><Relationship Id="rId5" Type="http://schemas.openxmlformats.org/officeDocument/2006/relationships/hyperlink" Target="https://wcd.php-staging.com/women/sakhi-niwas-working-women-hostel" TargetMode="External"/><Relationship Id="rId10" Type="http://schemas.openxmlformats.org/officeDocument/2006/relationships/hyperlink" Target="https://app.powerbi.com/view?r=eyJrIjoiNTRjOGEwMmEtYmJlMC00NGZkLWJkNDItNTgwZTA2MzBkZWNlIiwidCI6IjA2ZjUzMmJmLTk3NTItNGVjNi04Y2Y4LTIzYTM3YmM2ZDQ2MSJ9" TargetMode="External"/><Relationship Id="rId4" Type="http://schemas.openxmlformats.org/officeDocument/2006/relationships/hyperlink" Target="https://slnp.eeslindia.org/" TargetMode="External"/><Relationship Id="rId9" Type="http://schemas.openxmlformats.org/officeDocument/2006/relationships/hyperlink" Target="https://www.aboutamazon.in/news/operations/northeast-india-gets-its-first-all-women-delivery-station-by-an-amazon-delivery-partner"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janaagraha.org/resources/ward-performance-report/" TargetMode="External"/><Relationship Id="rId13" Type="http://schemas.openxmlformats.org/officeDocument/2006/relationships/hyperlink" Target="https://www.mdpi.com/2073-4441/12/3/746" TargetMode="External"/><Relationship Id="rId3" Type="http://schemas.openxmlformats.org/officeDocument/2006/relationships/hyperlink" Target="https://safetipin.com/wp-content/uploads/2016/01/delhi_a_safety_assessment_2016.pdf" TargetMode="External"/><Relationship Id="rId7" Type="http://schemas.openxmlformats.org/officeDocument/2006/relationships/hyperlink" Target="https://www.purepaaniindia.com/2018/01/17/income-patterns/" TargetMode="External"/><Relationship Id="rId12" Type="http://schemas.openxmlformats.org/officeDocument/2006/relationships/hyperlink" Target="https://www.researchgate.net/publication/348611335_A_risk_analysis_of_COVID-19_infections_in_Kolkata_Metropolitan_City_A_GIS_based_study" TargetMode="External"/><Relationship Id="rId2" Type="http://schemas.openxmlformats.org/officeDocument/2006/relationships/hyperlink" Target="https://www.researchgate.net/publication/248974192_Mapping_Urban_Poverty_for_Local_Governance_in_an_Indian_Mega-City_The_Case_of_Delhi/figures?lo=1&amp;utm_source=google&amp;utm_medium=organic" TargetMode="External"/><Relationship Id="rId1" Type="http://schemas.openxmlformats.org/officeDocument/2006/relationships/slideLayout" Target="../slideLayouts/slideLayout6.xml"/><Relationship Id="rId6" Type="http://schemas.openxmlformats.org/officeDocument/2006/relationships/hyperlink" Target="https://wcd.delhi.gov.in/wcd/working-women-hostels" TargetMode="External"/><Relationship Id="rId11" Type="http://schemas.openxmlformats.org/officeDocument/2006/relationships/hyperlink" Target="https://link.springer.com/article/10.1007/s10708-022-10622-7" TargetMode="External"/><Relationship Id="rId5" Type="http://schemas.openxmlformats.org/officeDocument/2006/relationships/hyperlink" Target="https://delhitravelhelp.in/Ladies-Special.aspx" TargetMode="External"/><Relationship Id="rId15" Type="http://schemas.openxmlformats.org/officeDocument/2006/relationships/hyperlink" Target="https://opencity.in/" TargetMode="External"/><Relationship Id="rId10" Type="http://schemas.openxmlformats.org/officeDocument/2006/relationships/hyperlink" Target="https://opencity.in/what-the-last-economic-census-said-about-bengaluru/" TargetMode="External"/><Relationship Id="rId4" Type="http://schemas.openxmlformats.org/officeDocument/2006/relationships/hyperlink" Target="http://PAhttps:/www.qeios.com/read/I9NNFW.6" TargetMode="External"/><Relationship Id="rId9" Type="http://schemas.openxmlformats.org/officeDocument/2006/relationships/hyperlink" Target="https://www.janaagraha.org/files/wqs/WQS_2013_Databook_Eng_comp-.pdf" TargetMode="External"/><Relationship Id="rId14" Type="http://schemas.openxmlformats.org/officeDocument/2006/relationships/hyperlink" Target="https://www.academia.edu/29837641/slums_of_guwahati"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mailto:nithya.ramesh@janausp.org" TargetMode="External"/><Relationship Id="rId2" Type="http://schemas.openxmlformats.org/officeDocument/2006/relationships/hyperlink" Target="mailto:surjyatapa.choudhury@janausp.or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indiausp-my.sharepoint.com/:x:/g/personal/surjyatapa_choudhury_janausp_org/EaGz8nUEfjFKhgIMxtcFdvEBhkPpAoQd5SwCmmRvjvNdvg?e=i7SDiZ&amp;nav=MTVfezAwMDAwMDAwLTAwMDEtMDAwMC0wMDAwLTAwMDAwMDAwMDAwMH0" TargetMode="External"/><Relationship Id="rId2" Type="http://schemas.openxmlformats.org/officeDocument/2006/relationships/hyperlink" Target="https://itdp.in/wp-content/uploads/2018/01/181202_Women-and-Transport-in-Indian-Cities.pdf"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indiausp-my.sharepoint.com/:x:/g/personal/surjyatapa_choudhury_janausp_org/EaGz8nUEfjFKhgIMxtcFdvEB6AqqDALqOKSMeg7obo6MJ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59884"/>
          <a:stretch/>
        </p:blipFill>
        <p:spPr>
          <a:xfrm>
            <a:off x="0" y="0"/>
            <a:ext cx="12192000" cy="6906456"/>
          </a:xfrm>
          <a:prstGeom prst="rect">
            <a:avLst/>
          </a:prstGeom>
        </p:spPr>
      </p:pic>
      <p:sp>
        <p:nvSpPr>
          <p:cNvPr id="4" name="Title 3"/>
          <p:cNvSpPr>
            <a:spLocks noGrp="1"/>
          </p:cNvSpPr>
          <p:nvPr>
            <p:ph type="ctrTitle"/>
          </p:nvPr>
        </p:nvSpPr>
        <p:spPr>
          <a:xfrm>
            <a:off x="0" y="2590800"/>
            <a:ext cx="12192000" cy="1099392"/>
          </a:xfrm>
          <a:solidFill>
            <a:srgbClr val="FFFFFF">
              <a:alpha val="50196"/>
            </a:srgbClr>
          </a:solidFill>
        </p:spPr>
        <p:txBody>
          <a:bodyPr lIns="216000" rIns="216000"/>
          <a:lstStyle/>
          <a:p>
            <a:r>
              <a:rPr lang="en-IN"/>
              <a:t>Gender sensitive infrastructure</a:t>
            </a:r>
          </a:p>
        </p:txBody>
      </p:sp>
      <p:sp>
        <p:nvSpPr>
          <p:cNvPr id="5" name="Subtitle 4"/>
          <p:cNvSpPr>
            <a:spLocks noGrp="1"/>
          </p:cNvSpPr>
          <p:nvPr>
            <p:ph type="subTitle" idx="1"/>
          </p:nvPr>
        </p:nvSpPr>
        <p:spPr>
          <a:xfrm>
            <a:off x="0" y="3782267"/>
            <a:ext cx="12192000" cy="887704"/>
          </a:xfrm>
          <a:solidFill>
            <a:srgbClr val="FFFFFF">
              <a:alpha val="80000"/>
            </a:srgbClr>
          </a:solidFill>
        </p:spPr>
        <p:txBody>
          <a:bodyPr vert="horz" lIns="216000" tIns="45720" rIns="216000" bIns="45720" rtlCol="0" anchor="t">
            <a:noAutofit/>
          </a:bodyPr>
          <a:lstStyle/>
          <a:p>
            <a:r>
              <a:rPr lang="en-IN" sz="2800">
                <a:latin typeface="+mj-lt"/>
                <a:cs typeface="Segoe UI Semibold"/>
              </a:rPr>
              <a:t>- Capturing the linkages between infrastructure and women’s workforce participation</a:t>
            </a:r>
          </a:p>
        </p:txBody>
      </p:sp>
      <p:sp>
        <p:nvSpPr>
          <p:cNvPr id="2" name="Subtitle 2">
            <a:extLst>
              <a:ext uri="{FF2B5EF4-FFF2-40B4-BE49-F238E27FC236}">
                <a16:creationId xmlns:a16="http://schemas.microsoft.com/office/drawing/2014/main" id="{F066F39C-43B9-43F8-A3CF-7CCA14C9BC96}"/>
              </a:ext>
            </a:extLst>
          </p:cNvPr>
          <p:cNvSpPr txBox="1">
            <a:spLocks/>
          </p:cNvSpPr>
          <p:nvPr/>
        </p:nvSpPr>
        <p:spPr>
          <a:xfrm>
            <a:off x="3331093" y="5227293"/>
            <a:ext cx="2927349" cy="962481"/>
          </a:xfrm>
          <a:prstGeom prst="rect">
            <a:avLst/>
          </a:prstGeom>
        </p:spPr>
        <p:txBody>
          <a:bodyPr vert="horz" lIns="91440" tIns="45720" rIns="91440" bIns="45720" rtlCol="0" anchor="t">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600">
                <a:latin typeface="segoe ui semibold"/>
                <a:cs typeface="Segoe UI"/>
              </a:rPr>
              <a:t>Prepared by :</a:t>
            </a:r>
          </a:p>
        </p:txBody>
      </p:sp>
      <p:sp>
        <p:nvSpPr>
          <p:cNvPr id="3" name="Subtitle 2">
            <a:extLst>
              <a:ext uri="{FF2B5EF4-FFF2-40B4-BE49-F238E27FC236}">
                <a16:creationId xmlns:a16="http://schemas.microsoft.com/office/drawing/2014/main" id="{9B0BBFFC-4CDB-49EA-B02B-6C5D8F87488B}"/>
              </a:ext>
            </a:extLst>
          </p:cNvPr>
          <p:cNvSpPr txBox="1">
            <a:spLocks/>
          </p:cNvSpPr>
          <p:nvPr/>
        </p:nvSpPr>
        <p:spPr>
          <a:xfrm>
            <a:off x="5099618" y="5227192"/>
            <a:ext cx="2927349" cy="962481"/>
          </a:xfrm>
          <a:prstGeom prst="rect">
            <a:avLst/>
          </a:prstGeom>
        </p:spPr>
        <p:txBody>
          <a:bodyPr vert="horz" lIns="91440" tIns="45720" rIns="91440" bIns="45720" rtlCol="0" anchor="t">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600">
                <a:latin typeface="segoe ui semibold"/>
                <a:cs typeface="Segoe UI"/>
              </a:rPr>
              <a:t>Initiated by :</a:t>
            </a:r>
          </a:p>
        </p:txBody>
      </p:sp>
      <p:pic>
        <p:nvPicPr>
          <p:cNvPr id="7" name="Picture 6" descr="A blue square with white text&#10;&#10;AI-generated content may be incorrect.">
            <a:extLst>
              <a:ext uri="{FF2B5EF4-FFF2-40B4-BE49-F238E27FC236}">
                <a16:creationId xmlns:a16="http://schemas.microsoft.com/office/drawing/2014/main" id="{6EC22F5D-B18D-F6A3-39D4-9BBF4F29AF9F}"/>
              </a:ext>
            </a:extLst>
          </p:cNvPr>
          <p:cNvPicPr>
            <a:picLocks noChangeAspect="1"/>
          </p:cNvPicPr>
          <p:nvPr/>
        </p:nvPicPr>
        <p:blipFill>
          <a:blip r:embed="rId3"/>
          <a:stretch>
            <a:fillRect/>
          </a:stretch>
        </p:blipFill>
        <p:spPr>
          <a:xfrm>
            <a:off x="4244228" y="5593415"/>
            <a:ext cx="1032063" cy="951382"/>
          </a:xfrm>
          <a:prstGeom prst="rect">
            <a:avLst/>
          </a:prstGeom>
        </p:spPr>
      </p:pic>
    </p:spTree>
    <p:extLst>
      <p:ext uri="{BB962C8B-B14F-4D97-AF65-F5344CB8AC3E}">
        <p14:creationId xmlns:p14="http://schemas.microsoft.com/office/powerpoint/2010/main" val="2175337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257175" y="1659320"/>
            <a:ext cx="377138" cy="377138"/>
          </a:xfrm>
          <a:prstGeom prst="ellipse">
            <a:avLst/>
          </a:prstGeom>
          <a:solidFill>
            <a:schemeClr val="bg1"/>
          </a:solidFill>
          <a:ln w="3175">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a:solidFill>
                  <a:schemeClr val="tx1"/>
                </a:solidFill>
                <a:latin typeface="Montserrat" pitchFamily="2" charset="0"/>
              </a:rPr>
              <a:t>1</a:t>
            </a:r>
          </a:p>
        </p:txBody>
      </p:sp>
      <p:sp>
        <p:nvSpPr>
          <p:cNvPr id="2" name="Title 1"/>
          <p:cNvSpPr>
            <a:spLocks noGrp="1"/>
          </p:cNvSpPr>
          <p:nvPr>
            <p:ph type="title"/>
          </p:nvPr>
        </p:nvSpPr>
        <p:spPr/>
        <p:txBody>
          <a:bodyPr/>
          <a:lstStyle/>
          <a:p>
            <a:r>
              <a:rPr lang="en-IN"/>
              <a:t>Research methodology</a:t>
            </a:r>
          </a:p>
        </p:txBody>
      </p:sp>
      <p:sp>
        <p:nvSpPr>
          <p:cNvPr id="6" name="Rectangle 5"/>
          <p:cNvSpPr/>
          <p:nvPr/>
        </p:nvSpPr>
        <p:spPr>
          <a:xfrm>
            <a:off x="257175" y="2150076"/>
            <a:ext cx="1894703" cy="3764692"/>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a:solidFill>
                  <a:schemeClr val="tx1"/>
                </a:solidFill>
                <a:latin typeface="+mj-lt"/>
              </a:rPr>
              <a:t>City selection</a:t>
            </a:r>
          </a:p>
          <a:p>
            <a:endParaRPr lang="en-IN">
              <a:solidFill>
                <a:schemeClr val="tx1"/>
              </a:solidFill>
            </a:endParaRPr>
          </a:p>
          <a:p>
            <a:endParaRPr lang="en-IN">
              <a:solidFill>
                <a:schemeClr val="tx1"/>
              </a:solidFill>
            </a:endParaRPr>
          </a:p>
          <a:p>
            <a:pPr marL="285750" indent="-285750">
              <a:lnSpc>
                <a:spcPct val="114000"/>
              </a:lnSpc>
              <a:spcAft>
                <a:spcPts val="600"/>
              </a:spcAft>
              <a:buClr>
                <a:schemeClr val="bg1"/>
              </a:buClr>
              <a:buFont typeface="Segoe UI Black" panose="020B0A02040204020203" pitchFamily="34" charset="0"/>
              <a:buChar char="\"/>
            </a:pPr>
            <a:r>
              <a:rPr lang="en-IN" sz="1400">
                <a:solidFill>
                  <a:schemeClr val="tx1"/>
                </a:solidFill>
                <a:latin typeface="Segoe UI Semibold" panose="020B0702040204020203" pitchFamily="34" charset="0"/>
                <a:cs typeface="Segoe UI Semibold" panose="020B0702040204020203" pitchFamily="34" charset="0"/>
              </a:rPr>
              <a:t>4 cities – 1 each from N/S/E/W regions of India.</a:t>
            </a:r>
          </a:p>
          <a:p>
            <a:pPr marL="285750" indent="-285750">
              <a:lnSpc>
                <a:spcPct val="114000"/>
              </a:lnSpc>
              <a:spcAft>
                <a:spcPts val="600"/>
              </a:spcAft>
              <a:buClr>
                <a:schemeClr val="bg1"/>
              </a:buClr>
              <a:buFont typeface="Segoe UI Black" panose="020B0A02040204020203" pitchFamily="34" charset="0"/>
              <a:buChar char="\"/>
            </a:pPr>
            <a:endParaRPr lang="en-IN" sz="1400">
              <a:solidFill>
                <a:schemeClr val="tx1"/>
              </a:solidFill>
              <a:latin typeface="Segoe UI Semibold" panose="020B0702040204020203" pitchFamily="34" charset="0"/>
              <a:cs typeface="Segoe UI Semibold" panose="020B0702040204020203" pitchFamily="34" charset="0"/>
            </a:endParaRPr>
          </a:p>
          <a:p>
            <a:pPr>
              <a:lnSpc>
                <a:spcPct val="114000"/>
              </a:lnSpc>
              <a:spcAft>
                <a:spcPts val="600"/>
              </a:spcAft>
              <a:buClr>
                <a:schemeClr val="bg1"/>
              </a:buClr>
            </a:pPr>
            <a:endParaRPr lang="en-IN" sz="1200" i="1">
              <a:solidFill>
                <a:schemeClr val="tx1"/>
              </a:solidFill>
              <a:latin typeface="Segoe UI Semibold" panose="020B0702040204020203" pitchFamily="34" charset="0"/>
              <a:cs typeface="Segoe UI Semibold" panose="020B0702040204020203" pitchFamily="34" charset="0"/>
            </a:endParaRPr>
          </a:p>
          <a:p>
            <a:pPr>
              <a:lnSpc>
                <a:spcPct val="114000"/>
              </a:lnSpc>
              <a:spcAft>
                <a:spcPts val="600"/>
              </a:spcAft>
              <a:buClr>
                <a:schemeClr val="bg1"/>
              </a:buClr>
            </a:pPr>
            <a:endParaRPr lang="en-IN" sz="1200" i="1">
              <a:solidFill>
                <a:schemeClr val="tx1"/>
              </a:solidFill>
              <a:latin typeface="Segoe UI Semibold" panose="020B0702040204020203" pitchFamily="34" charset="0"/>
              <a:cs typeface="Segoe UI Semibold" panose="020B0702040204020203" pitchFamily="34" charset="0"/>
            </a:endParaRPr>
          </a:p>
          <a:p>
            <a:pPr>
              <a:lnSpc>
                <a:spcPct val="114000"/>
              </a:lnSpc>
              <a:spcAft>
                <a:spcPts val="600"/>
              </a:spcAft>
              <a:buClr>
                <a:schemeClr val="bg1"/>
              </a:buClr>
            </a:pPr>
            <a:endParaRPr lang="en-IN" sz="1200" i="1">
              <a:solidFill>
                <a:schemeClr val="tx1"/>
              </a:solidFill>
              <a:latin typeface="Segoe UI Semibold" panose="020B0702040204020203" pitchFamily="34" charset="0"/>
              <a:cs typeface="Segoe UI Semibold" panose="020B0702040204020203" pitchFamily="34" charset="0"/>
            </a:endParaRPr>
          </a:p>
          <a:p>
            <a:pPr>
              <a:lnSpc>
                <a:spcPct val="114000"/>
              </a:lnSpc>
              <a:spcAft>
                <a:spcPts val="600"/>
              </a:spcAft>
              <a:buClr>
                <a:schemeClr val="bg1"/>
              </a:buClr>
            </a:pPr>
            <a:r>
              <a:rPr lang="en-IN" sz="1200" i="1">
                <a:solidFill>
                  <a:schemeClr val="tx1"/>
                </a:solidFill>
                <a:latin typeface="Segoe UI Semibold" panose="020B0702040204020203" pitchFamily="34" charset="0"/>
                <a:cs typeface="Segoe UI Semibold" panose="020B0702040204020203" pitchFamily="34" charset="0"/>
              </a:rPr>
              <a:t>* Detailed criteria mentioned in slide 5.</a:t>
            </a:r>
          </a:p>
        </p:txBody>
      </p:sp>
      <p:sp>
        <p:nvSpPr>
          <p:cNvPr id="8" name="Rectangle 7"/>
          <p:cNvSpPr/>
          <p:nvPr/>
        </p:nvSpPr>
        <p:spPr>
          <a:xfrm>
            <a:off x="2300159" y="2150076"/>
            <a:ext cx="1894703" cy="3764692"/>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IN">
                <a:solidFill>
                  <a:schemeClr val="tx1"/>
                </a:solidFill>
                <a:latin typeface="+mj-lt"/>
              </a:rPr>
              <a:t>Community selection</a:t>
            </a:r>
            <a:endParaRPr lang="en-IN">
              <a:solidFill>
                <a:schemeClr val="tx1"/>
              </a:solidFill>
            </a:endParaRPr>
          </a:p>
          <a:p>
            <a:endParaRPr lang="en-IN">
              <a:solidFill>
                <a:schemeClr val="tx1"/>
              </a:solidFill>
            </a:endParaRPr>
          </a:p>
          <a:p>
            <a:pPr marL="285750" indent="-285750">
              <a:lnSpc>
                <a:spcPct val="114000"/>
              </a:lnSpc>
              <a:spcAft>
                <a:spcPts val="600"/>
              </a:spcAft>
              <a:buClr>
                <a:schemeClr val="bg1"/>
              </a:buClr>
              <a:buFont typeface="Segoe UI Black" panose="020B0A02040204020203" pitchFamily="34" charset="0"/>
              <a:buChar char="\"/>
            </a:pPr>
            <a:r>
              <a:rPr lang="en-IN" sz="1400">
                <a:solidFill>
                  <a:schemeClr val="tx1"/>
                </a:solidFill>
                <a:latin typeface="Segoe UI Semibold"/>
                <a:cs typeface="Segoe UI Semibold"/>
              </a:rPr>
              <a:t>Select 3-4 localities in each city, based on income and current quality of public infrastructure, with additional layers of crime and safety for final selection.</a:t>
            </a:r>
            <a:endParaRPr lang="en-IN" sz="1400">
              <a:solidFill>
                <a:schemeClr val="tx1"/>
              </a:solidFill>
              <a:latin typeface="Segoe UI Semibold" panose="020B0702040204020203" pitchFamily="34" charset="0"/>
              <a:cs typeface="Segoe UI Semibold" panose="020B0702040204020203" pitchFamily="34" charset="0"/>
            </a:endParaRPr>
          </a:p>
        </p:txBody>
      </p:sp>
      <p:sp>
        <p:nvSpPr>
          <p:cNvPr id="10" name="Oval 9"/>
          <p:cNvSpPr/>
          <p:nvPr/>
        </p:nvSpPr>
        <p:spPr>
          <a:xfrm>
            <a:off x="2300159" y="1659320"/>
            <a:ext cx="377138" cy="377138"/>
          </a:xfrm>
          <a:prstGeom prst="ellipse">
            <a:avLst/>
          </a:prstGeom>
          <a:solidFill>
            <a:schemeClr val="bg1"/>
          </a:solidFill>
          <a:ln w="3175">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a:solidFill>
                  <a:schemeClr val="tx1"/>
                </a:solidFill>
                <a:latin typeface="Montserrat" pitchFamily="2" charset="0"/>
              </a:rPr>
              <a:t>2</a:t>
            </a:r>
          </a:p>
        </p:txBody>
      </p:sp>
      <p:sp>
        <p:nvSpPr>
          <p:cNvPr id="11" name="Rectangle 10"/>
          <p:cNvSpPr/>
          <p:nvPr/>
        </p:nvSpPr>
        <p:spPr>
          <a:xfrm>
            <a:off x="4343142" y="2150076"/>
            <a:ext cx="2586682" cy="3764692"/>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IN">
                <a:solidFill>
                  <a:schemeClr val="tx1"/>
                </a:solidFill>
                <a:latin typeface="+mj-lt"/>
              </a:rPr>
              <a:t>FGD composition</a:t>
            </a:r>
            <a:endParaRPr lang="en-IN">
              <a:solidFill>
                <a:schemeClr val="tx1"/>
              </a:solidFill>
            </a:endParaRPr>
          </a:p>
          <a:p>
            <a:endParaRPr lang="en-IN">
              <a:solidFill>
                <a:schemeClr val="tx1"/>
              </a:solidFill>
            </a:endParaRPr>
          </a:p>
          <a:p>
            <a:pPr>
              <a:lnSpc>
                <a:spcPct val="114000"/>
              </a:lnSpc>
              <a:spcAft>
                <a:spcPts val="600"/>
              </a:spcAft>
              <a:buClr>
                <a:schemeClr val="bg1"/>
              </a:buClr>
            </a:pPr>
            <a:endParaRPr lang="en-US" sz="1400">
              <a:solidFill>
                <a:schemeClr val="tx1"/>
              </a:solidFill>
              <a:latin typeface="Segoe UI Semibold" panose="020B0702040204020203" pitchFamily="34" charset="0"/>
              <a:cs typeface="Segoe UI Semibold" panose="020B0702040204020203" pitchFamily="34" charset="0"/>
            </a:endParaRPr>
          </a:p>
          <a:p>
            <a:pPr>
              <a:lnSpc>
                <a:spcPct val="114000"/>
              </a:lnSpc>
              <a:spcAft>
                <a:spcPts val="600"/>
              </a:spcAft>
              <a:buClr>
                <a:schemeClr val="bg1"/>
              </a:buClr>
            </a:pPr>
            <a:r>
              <a:rPr lang="en-US" sz="1400">
                <a:solidFill>
                  <a:schemeClr val="tx1"/>
                </a:solidFill>
                <a:latin typeface="Segoe UI Semibold"/>
                <a:cs typeface="Segoe UI Semibold"/>
              </a:rPr>
              <a:t>Select the following typologies of urban poor women for each FGD with a mix of age and job types </a:t>
            </a:r>
          </a:p>
          <a:p>
            <a:pPr marL="285750" indent="-285750">
              <a:lnSpc>
                <a:spcPct val="114000"/>
              </a:lnSpc>
              <a:spcAft>
                <a:spcPts val="600"/>
              </a:spcAft>
              <a:buClr>
                <a:schemeClr val="bg1"/>
              </a:buClr>
              <a:buFont typeface="Segoe UI Black" panose="020B0A02040204020203" pitchFamily="34" charset="0"/>
              <a:buChar char="\"/>
            </a:pPr>
            <a:r>
              <a:rPr lang="en-US" sz="1400">
                <a:solidFill>
                  <a:schemeClr val="tx1"/>
                </a:solidFill>
                <a:latin typeface="Segoe UI Semibold"/>
                <a:cs typeface="Segoe UI Semibold"/>
              </a:rPr>
              <a:t>Women who work in a job of their choice</a:t>
            </a:r>
          </a:p>
          <a:p>
            <a:pPr marL="285750" indent="-285750">
              <a:lnSpc>
                <a:spcPct val="114000"/>
              </a:lnSpc>
              <a:spcAft>
                <a:spcPts val="600"/>
              </a:spcAft>
              <a:buClr>
                <a:schemeClr val="bg1"/>
              </a:buClr>
              <a:buFont typeface="Segoe UI Black" panose="020B0A02040204020203" pitchFamily="34" charset="0"/>
              <a:buChar char="\"/>
            </a:pPr>
            <a:r>
              <a:rPr lang="en-US" sz="1400">
                <a:solidFill>
                  <a:schemeClr val="tx1"/>
                </a:solidFill>
                <a:latin typeface="Segoe UI Semibold"/>
                <a:cs typeface="Segoe UI Semibold"/>
              </a:rPr>
              <a:t>Women who work in a job but would prefer to work elsewhere</a:t>
            </a:r>
          </a:p>
          <a:p>
            <a:pPr marL="285750" indent="-285750">
              <a:lnSpc>
                <a:spcPct val="114000"/>
              </a:lnSpc>
              <a:spcAft>
                <a:spcPts val="600"/>
              </a:spcAft>
              <a:buClr>
                <a:schemeClr val="bg1"/>
              </a:buClr>
              <a:buFont typeface="Segoe UI Black" panose="020B0A02040204020203" pitchFamily="34" charset="0"/>
              <a:buChar char="\"/>
            </a:pPr>
            <a:r>
              <a:rPr lang="en-US" sz="1400">
                <a:solidFill>
                  <a:schemeClr val="tx1"/>
                </a:solidFill>
                <a:latin typeface="Segoe UI Semibold"/>
                <a:cs typeface="Segoe UI Semibold"/>
              </a:rPr>
              <a:t>Women who don’t work</a:t>
            </a:r>
            <a:endParaRPr lang="en-IN" sz="1400">
              <a:solidFill>
                <a:schemeClr val="tx1"/>
              </a:solidFill>
              <a:latin typeface="Segoe UI Semibold"/>
              <a:cs typeface="Segoe UI Semibold"/>
            </a:endParaRPr>
          </a:p>
        </p:txBody>
      </p:sp>
      <p:sp>
        <p:nvSpPr>
          <p:cNvPr id="12" name="Oval 11"/>
          <p:cNvSpPr/>
          <p:nvPr/>
        </p:nvSpPr>
        <p:spPr>
          <a:xfrm>
            <a:off x="4343143" y="1659320"/>
            <a:ext cx="377138" cy="377138"/>
          </a:xfrm>
          <a:prstGeom prst="ellipse">
            <a:avLst/>
          </a:prstGeom>
          <a:solidFill>
            <a:schemeClr val="bg1"/>
          </a:solidFill>
          <a:ln w="3175">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a:solidFill>
                  <a:schemeClr val="tx1"/>
                </a:solidFill>
                <a:latin typeface="Montserrat" pitchFamily="2" charset="0"/>
              </a:rPr>
              <a:t>3</a:t>
            </a:r>
          </a:p>
        </p:txBody>
      </p:sp>
      <p:sp>
        <p:nvSpPr>
          <p:cNvPr id="14" name="Rectangle 13"/>
          <p:cNvSpPr/>
          <p:nvPr/>
        </p:nvSpPr>
        <p:spPr>
          <a:xfrm>
            <a:off x="7078104" y="2150076"/>
            <a:ext cx="2232454" cy="3764692"/>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IN">
                <a:solidFill>
                  <a:schemeClr val="tx1"/>
                </a:solidFill>
                <a:latin typeface="+mj-lt"/>
              </a:rPr>
              <a:t>FGD surveys</a:t>
            </a:r>
            <a:endParaRPr lang="en-IN">
              <a:solidFill>
                <a:schemeClr val="tx1"/>
              </a:solidFill>
            </a:endParaRPr>
          </a:p>
          <a:p>
            <a:endParaRPr lang="en-IN">
              <a:solidFill>
                <a:schemeClr val="tx1"/>
              </a:solidFill>
            </a:endParaRPr>
          </a:p>
          <a:p>
            <a:endParaRPr lang="en-IN">
              <a:solidFill>
                <a:schemeClr val="tx1"/>
              </a:solidFill>
            </a:endParaRPr>
          </a:p>
          <a:p>
            <a:pPr marL="285750" indent="-285750">
              <a:lnSpc>
                <a:spcPct val="114000"/>
              </a:lnSpc>
              <a:spcAft>
                <a:spcPts val="600"/>
              </a:spcAft>
              <a:buClr>
                <a:schemeClr val="bg1"/>
              </a:buClr>
              <a:buFont typeface="Segoe UI Black" panose="020B0A02040204020203" pitchFamily="34" charset="0"/>
              <a:buChar char="\"/>
            </a:pPr>
            <a:r>
              <a:rPr lang="en-US" sz="1400">
                <a:solidFill>
                  <a:schemeClr val="tx1"/>
                </a:solidFill>
                <a:latin typeface="Segoe UI Semibold"/>
                <a:cs typeface="Segoe UI Semibold"/>
              </a:rPr>
              <a:t>2 FGDs in each city, with 2 additional for larger cities – total 10 FGDs</a:t>
            </a:r>
          </a:p>
          <a:p>
            <a:pPr marL="285750" indent="-285750">
              <a:lnSpc>
                <a:spcPct val="114000"/>
              </a:lnSpc>
              <a:spcAft>
                <a:spcPts val="600"/>
              </a:spcAft>
              <a:buClr>
                <a:schemeClr val="bg1"/>
              </a:buClr>
              <a:buFont typeface="Segoe UI Black" panose="020B0A02040204020203" pitchFamily="34" charset="0"/>
              <a:buChar char="\"/>
            </a:pPr>
            <a:r>
              <a:rPr lang="en-US" sz="1400">
                <a:solidFill>
                  <a:schemeClr val="tx1"/>
                </a:solidFill>
                <a:latin typeface="Segoe UI Semibold"/>
                <a:cs typeface="Segoe UI Semibold"/>
              </a:rPr>
              <a:t>8 women selected for each Focus Group (total 163 women participated in the pre-screener)</a:t>
            </a:r>
            <a:endParaRPr lang="en-IN" sz="1400">
              <a:solidFill>
                <a:schemeClr val="tx1"/>
              </a:solidFill>
              <a:latin typeface="Segoe UI Semibold"/>
              <a:cs typeface="Segoe UI Semibold"/>
            </a:endParaRPr>
          </a:p>
        </p:txBody>
      </p:sp>
      <p:sp>
        <p:nvSpPr>
          <p:cNvPr id="15" name="Oval 14"/>
          <p:cNvSpPr/>
          <p:nvPr/>
        </p:nvSpPr>
        <p:spPr>
          <a:xfrm>
            <a:off x="7078104" y="1659320"/>
            <a:ext cx="377138" cy="377138"/>
          </a:xfrm>
          <a:prstGeom prst="ellipse">
            <a:avLst/>
          </a:prstGeom>
          <a:solidFill>
            <a:schemeClr val="bg1"/>
          </a:solidFill>
          <a:ln w="3175">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a:solidFill>
                  <a:schemeClr val="tx1"/>
                </a:solidFill>
                <a:latin typeface="Montserrat" pitchFamily="2" charset="0"/>
              </a:rPr>
              <a:t>4</a:t>
            </a:r>
          </a:p>
        </p:txBody>
      </p:sp>
      <p:sp>
        <p:nvSpPr>
          <p:cNvPr id="16" name="Rectangle 15"/>
          <p:cNvSpPr/>
          <p:nvPr/>
        </p:nvSpPr>
        <p:spPr>
          <a:xfrm>
            <a:off x="9458836" y="2150076"/>
            <a:ext cx="2339550" cy="3764692"/>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IN">
                <a:solidFill>
                  <a:schemeClr val="tx1"/>
                </a:solidFill>
                <a:latin typeface="+mj-lt"/>
              </a:rPr>
              <a:t>Final research report</a:t>
            </a:r>
            <a:endParaRPr lang="en-IN">
              <a:solidFill>
                <a:schemeClr val="tx1"/>
              </a:solidFill>
            </a:endParaRPr>
          </a:p>
          <a:p>
            <a:endParaRPr lang="en-IN">
              <a:solidFill>
                <a:schemeClr val="tx1"/>
              </a:solidFill>
            </a:endParaRPr>
          </a:p>
          <a:p>
            <a:pPr marL="285750" indent="-285750">
              <a:lnSpc>
                <a:spcPct val="114000"/>
              </a:lnSpc>
              <a:spcAft>
                <a:spcPts val="600"/>
              </a:spcAft>
              <a:buClr>
                <a:schemeClr val="bg1"/>
              </a:buClr>
              <a:buFont typeface="Segoe UI Black" panose="020B0A02040204020203" pitchFamily="34" charset="0"/>
              <a:buChar char="\"/>
            </a:pPr>
            <a:r>
              <a:rPr lang="en-US" sz="1400">
                <a:solidFill>
                  <a:schemeClr val="tx1"/>
                </a:solidFill>
                <a:latin typeface="Segoe UI Semibold"/>
                <a:cs typeface="Segoe UI Semibold"/>
              </a:rPr>
              <a:t>Analysis of findings and listing out potentials and opportunities of findings </a:t>
            </a:r>
          </a:p>
          <a:p>
            <a:pPr marL="285750" indent="-285750">
              <a:lnSpc>
                <a:spcPct val="114000"/>
              </a:lnSpc>
              <a:spcAft>
                <a:spcPts val="600"/>
              </a:spcAft>
              <a:buClr>
                <a:schemeClr val="bg1"/>
              </a:buClr>
              <a:buFont typeface="Segoe UI Black" panose="020B0A02040204020203" pitchFamily="34" charset="0"/>
              <a:buChar char="\"/>
            </a:pPr>
            <a:r>
              <a:rPr lang="en-US" sz="1400">
                <a:solidFill>
                  <a:schemeClr val="tx1"/>
                </a:solidFill>
                <a:latin typeface="Segoe UI Semibold"/>
                <a:cs typeface="Segoe UI Semibold"/>
              </a:rPr>
              <a:t>Recommendations based on findings on specific improvements needed to increase workforce participation</a:t>
            </a:r>
            <a:endParaRPr lang="en-IN" sz="1400">
              <a:solidFill>
                <a:schemeClr val="tx1"/>
              </a:solidFill>
              <a:latin typeface="Segoe UI Semibold"/>
              <a:cs typeface="Segoe UI Semibold"/>
            </a:endParaRPr>
          </a:p>
        </p:txBody>
      </p:sp>
      <p:sp>
        <p:nvSpPr>
          <p:cNvPr id="17" name="Oval 16"/>
          <p:cNvSpPr/>
          <p:nvPr/>
        </p:nvSpPr>
        <p:spPr>
          <a:xfrm>
            <a:off x="9458838" y="1659320"/>
            <a:ext cx="377138" cy="377138"/>
          </a:xfrm>
          <a:prstGeom prst="ellipse">
            <a:avLst/>
          </a:prstGeom>
          <a:solidFill>
            <a:schemeClr val="bg1"/>
          </a:solidFill>
          <a:ln w="3175">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a:solidFill>
                  <a:schemeClr val="tx1"/>
                </a:solidFill>
                <a:latin typeface="Montserrat" pitchFamily="2" charset="0"/>
              </a:rPr>
              <a:t>5</a:t>
            </a:r>
          </a:p>
        </p:txBody>
      </p:sp>
      <p:sp>
        <p:nvSpPr>
          <p:cNvPr id="5" name="Text Placeholder 4">
            <a:extLst>
              <a:ext uri="{FF2B5EF4-FFF2-40B4-BE49-F238E27FC236}">
                <a16:creationId xmlns:a16="http://schemas.microsoft.com/office/drawing/2014/main" id="{4AD8FB07-A8C4-35FC-68DD-D3C90AA5BA73}"/>
              </a:ext>
            </a:extLst>
          </p:cNvPr>
          <p:cNvSpPr>
            <a:spLocks noGrp="1"/>
          </p:cNvSpPr>
          <p:nvPr>
            <p:ph type="body" idx="1"/>
          </p:nvPr>
        </p:nvSpPr>
        <p:spPr/>
        <p:txBody>
          <a:bodyPr/>
          <a:lstStyle/>
          <a:p>
            <a:endParaRPr lang="en-US"/>
          </a:p>
        </p:txBody>
      </p:sp>
      <p:pic>
        <p:nvPicPr>
          <p:cNvPr id="3" name="Picture 2">
            <a:extLst>
              <a:ext uri="{FF2B5EF4-FFF2-40B4-BE49-F238E27FC236}">
                <a16:creationId xmlns:a16="http://schemas.microsoft.com/office/drawing/2014/main" id="{9A72D85E-1592-BD9B-513A-97371332C3C2}"/>
              </a:ext>
            </a:extLst>
          </p:cNvPr>
          <p:cNvPicPr>
            <a:picLocks noChangeAspect="1"/>
          </p:cNvPicPr>
          <p:nvPr/>
        </p:nvPicPr>
        <p:blipFill>
          <a:blip r:embed="rId2"/>
          <a:srcRect r="58897" b="-2174"/>
          <a:stretch>
            <a:fillRect/>
          </a:stretch>
        </p:blipFill>
        <p:spPr>
          <a:xfrm>
            <a:off x="179294" y="6303752"/>
            <a:ext cx="5011278" cy="427306"/>
          </a:xfrm>
          <a:prstGeom prst="rect">
            <a:avLst/>
          </a:prstGeom>
        </p:spPr>
      </p:pic>
    </p:spTree>
    <p:extLst>
      <p:ext uri="{BB962C8B-B14F-4D97-AF65-F5344CB8AC3E}">
        <p14:creationId xmlns:p14="http://schemas.microsoft.com/office/powerpoint/2010/main" val="167643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2194E-B80D-442A-AAA7-4508FD1EA95D}"/>
              </a:ext>
            </a:extLst>
          </p:cNvPr>
          <p:cNvSpPr>
            <a:spLocks noGrp="1"/>
          </p:cNvSpPr>
          <p:nvPr>
            <p:ph type="title"/>
          </p:nvPr>
        </p:nvSpPr>
        <p:spPr/>
        <p:txBody>
          <a:bodyPr/>
          <a:lstStyle/>
          <a:p>
            <a:r>
              <a:rPr lang="en-US">
                <a:ea typeface="Segoe UI Black"/>
              </a:rPr>
              <a:t>City selection</a:t>
            </a:r>
            <a:endParaRPr lang="en-US"/>
          </a:p>
        </p:txBody>
      </p:sp>
      <p:sp>
        <p:nvSpPr>
          <p:cNvPr id="3" name="Text Placeholder 2">
            <a:extLst>
              <a:ext uri="{FF2B5EF4-FFF2-40B4-BE49-F238E27FC236}">
                <a16:creationId xmlns:a16="http://schemas.microsoft.com/office/drawing/2014/main" id="{BA6A42A5-D642-3F27-56E2-3E615E26C295}"/>
              </a:ext>
            </a:extLst>
          </p:cNvPr>
          <p:cNvSpPr>
            <a:spLocks noGrp="1"/>
          </p:cNvSpPr>
          <p:nvPr>
            <p:ph type="body" idx="1"/>
          </p:nvPr>
        </p:nvSpPr>
        <p:spPr/>
        <p:txBody>
          <a:bodyPr/>
          <a:lstStyle/>
          <a:p>
            <a:r>
              <a:rPr lang="en-US"/>
              <a:t>Criteria</a:t>
            </a:r>
          </a:p>
        </p:txBody>
      </p:sp>
      <p:sp>
        <p:nvSpPr>
          <p:cNvPr id="5" name="Rectangle 4">
            <a:extLst>
              <a:ext uri="{FF2B5EF4-FFF2-40B4-BE49-F238E27FC236}">
                <a16:creationId xmlns:a16="http://schemas.microsoft.com/office/drawing/2014/main" id="{9958113D-845A-C815-977E-611391182624}"/>
              </a:ext>
            </a:extLst>
          </p:cNvPr>
          <p:cNvSpPr/>
          <p:nvPr/>
        </p:nvSpPr>
        <p:spPr>
          <a:xfrm>
            <a:off x="257175" y="1141897"/>
            <a:ext cx="11148007" cy="2666564"/>
          </a:xfrm>
          <a:prstGeom prst="rect">
            <a:avLst/>
          </a:prstGeom>
        </p:spPr>
        <p:txBody>
          <a:bodyPr wrap="square" lIns="91440" tIns="45720" rIns="91440" bIns="45720" anchor="t">
            <a:spAutoFit/>
          </a:bodyPr>
          <a:lstStyle/>
          <a:p>
            <a:pPr marL="285750" indent="-285750">
              <a:lnSpc>
                <a:spcPct val="113999"/>
              </a:lnSpc>
              <a:spcAft>
                <a:spcPts val="600"/>
              </a:spcAft>
              <a:buClr>
                <a:srgbClr val="00B0F0"/>
              </a:buClr>
              <a:buFont typeface="Segoe UI Black" panose="020B0A02040204020203" pitchFamily="34" charset="0"/>
              <a:buChar char="\"/>
            </a:pPr>
            <a:r>
              <a:rPr lang="en-IN" sz="1400">
                <a:solidFill>
                  <a:srgbClr val="000000"/>
                </a:solidFill>
                <a:latin typeface="Segoe UI Semibold"/>
                <a:cs typeface="Segoe UI Semibold"/>
              </a:rPr>
              <a:t>Assessment of 1-2 major urban centres across 36 Indian states and UTs, with respect to - </a:t>
            </a:r>
            <a:endParaRPr lang="en-US"/>
          </a:p>
          <a:p>
            <a:pPr marL="742950" lvl="1" indent="-285750">
              <a:lnSpc>
                <a:spcPct val="113999"/>
              </a:lnSpc>
              <a:spcAft>
                <a:spcPts val="600"/>
              </a:spcAft>
              <a:buClr>
                <a:srgbClr val="00B0F0"/>
              </a:buClr>
              <a:buFont typeface="Courier New" panose="020B0A02040204020203" pitchFamily="34" charset="0"/>
              <a:buChar char="o"/>
            </a:pPr>
            <a:r>
              <a:rPr lang="en-IN" sz="1400">
                <a:solidFill>
                  <a:srgbClr val="000000"/>
                </a:solidFill>
                <a:latin typeface="Segoe UI Semibold"/>
                <a:cs typeface="Segoe UI Semibold"/>
              </a:rPr>
              <a:t>Existing urban female working population percentage</a:t>
            </a:r>
            <a:endParaRPr lang="en-IN">
              <a:solidFill>
                <a:srgbClr val="000000"/>
              </a:solidFill>
              <a:latin typeface="Segoe UI"/>
              <a:cs typeface="Segoe UI"/>
            </a:endParaRPr>
          </a:p>
          <a:p>
            <a:pPr marL="742950" lvl="1" indent="-285750">
              <a:lnSpc>
                <a:spcPct val="113999"/>
              </a:lnSpc>
              <a:spcAft>
                <a:spcPts val="600"/>
              </a:spcAft>
              <a:buClr>
                <a:srgbClr val="00B0F0"/>
              </a:buClr>
              <a:buFont typeface="Courier New" panose="020B0A02040204020203" pitchFamily="34" charset="0"/>
              <a:buChar char="o"/>
            </a:pPr>
            <a:r>
              <a:rPr lang="en-IN" sz="1400">
                <a:solidFill>
                  <a:srgbClr val="000000"/>
                </a:solidFill>
                <a:latin typeface="Segoe UI Semibold"/>
                <a:cs typeface="Segoe UI Semibold"/>
              </a:rPr>
              <a:t>15 parameters related to schemes and policies enabling women workforce participation and safety – structured under mobility, care economy, and safety schemes (</a:t>
            </a:r>
            <a:r>
              <a:rPr lang="en-IN" sz="1400" i="1">
                <a:solidFill>
                  <a:srgbClr val="000000"/>
                </a:solidFill>
                <a:latin typeface="Segoe UI"/>
                <a:cs typeface="Segoe UI Semibold"/>
              </a:rPr>
              <a:t>refer framework on slide 7</a:t>
            </a:r>
            <a:r>
              <a:rPr lang="en-IN" sz="1400">
                <a:solidFill>
                  <a:srgbClr val="000000"/>
                </a:solidFill>
                <a:latin typeface="Segoe UI Semibold"/>
                <a:cs typeface="Segoe UI Semibold"/>
              </a:rPr>
              <a:t>).</a:t>
            </a:r>
            <a:endParaRPr lang="en-IN">
              <a:cs typeface="Segoe UI"/>
            </a:endParaRPr>
          </a:p>
          <a:p>
            <a:pPr marL="285750" indent="-285750">
              <a:lnSpc>
                <a:spcPct val="113999"/>
              </a:lnSpc>
              <a:spcAft>
                <a:spcPts val="600"/>
              </a:spcAft>
              <a:buClr>
                <a:srgbClr val="00B0F0"/>
              </a:buClr>
              <a:buFont typeface="Segoe UI Black" panose="020B0A02040204020203" pitchFamily="34" charset="0"/>
              <a:buChar char="\"/>
            </a:pPr>
            <a:r>
              <a:rPr lang="en-IN" sz="1400">
                <a:solidFill>
                  <a:srgbClr val="000000"/>
                </a:solidFill>
                <a:latin typeface="Segoe UI Semibold"/>
                <a:ea typeface="Segoe UI Black"/>
                <a:cs typeface="Segoe UI Semibold"/>
              </a:rPr>
              <a:t>A </a:t>
            </a:r>
            <a:r>
              <a:rPr lang="en-IN" sz="1400">
                <a:solidFill>
                  <a:srgbClr val="000000"/>
                </a:solidFill>
                <a:highlight>
                  <a:srgbClr val="FFFF00"/>
                </a:highlight>
                <a:latin typeface="Segoe UI Semibold"/>
                <a:ea typeface="Segoe UI Black"/>
                <a:cs typeface="Segoe UI Semibold"/>
              </a:rPr>
              <a:t>scoring system</a:t>
            </a:r>
            <a:r>
              <a:rPr lang="en-IN" sz="1400">
                <a:solidFill>
                  <a:srgbClr val="000000"/>
                </a:solidFill>
                <a:latin typeface="Segoe UI Semibold"/>
                <a:ea typeface="Segoe UI Black"/>
                <a:cs typeface="Segoe UI Semibold"/>
              </a:rPr>
              <a:t> is created for the assessment and parameters are evaluated across states. Taking values for urban India as the baseline, a positive 1 score is given for city/state-level values that are above the baseline and negative 1 is given for values below the baseline value. The final city scores are a sum of these positive and negative scores across [15 + 1] selection parameters.</a:t>
            </a:r>
          </a:p>
          <a:p>
            <a:pPr marL="285750" indent="-285750">
              <a:lnSpc>
                <a:spcPct val="113999"/>
              </a:lnSpc>
              <a:spcAft>
                <a:spcPts val="600"/>
              </a:spcAft>
              <a:buClr>
                <a:srgbClr val="00B0F0"/>
              </a:buClr>
              <a:buFont typeface="Segoe UI Black" panose="020B0A02040204020203" pitchFamily="34" charset="0"/>
              <a:buChar char="\"/>
            </a:pPr>
            <a:r>
              <a:rPr lang="en-IN" sz="1400">
                <a:solidFill>
                  <a:srgbClr val="000000"/>
                </a:solidFill>
                <a:highlight>
                  <a:srgbClr val="FFFF00"/>
                </a:highlight>
                <a:latin typeface="Segoe UI Semibold"/>
                <a:ea typeface="Segoe UI Black"/>
                <a:cs typeface="Segoe UI Semibold"/>
              </a:rPr>
              <a:t>Local knowledge and interest </a:t>
            </a:r>
            <a:r>
              <a:rPr lang="en-IN" sz="1400">
                <a:solidFill>
                  <a:srgbClr val="000000"/>
                </a:solidFill>
                <a:latin typeface="Segoe UI Semibold"/>
                <a:ea typeface="Segoe UI Black"/>
                <a:cs typeface="Segoe UI Semibold"/>
              </a:rPr>
              <a:t>is</a:t>
            </a:r>
            <a:r>
              <a:rPr lang="en-IN" sz="1400">
                <a:solidFill>
                  <a:srgbClr val="000000"/>
                </a:solidFill>
                <a:latin typeface="Segoe UI Semibold"/>
                <a:cs typeface="Segoe UI Semibold"/>
              </a:rPr>
              <a:t> considered as a filter for final selection.</a:t>
            </a:r>
          </a:p>
          <a:p>
            <a:pPr marL="285750" indent="-285750">
              <a:lnSpc>
                <a:spcPct val="113999"/>
              </a:lnSpc>
              <a:spcAft>
                <a:spcPts val="600"/>
              </a:spcAft>
              <a:buClr>
                <a:srgbClr val="00B0F0"/>
              </a:buClr>
              <a:buFont typeface="Segoe UI Black,Sans-Serif" panose="020B0A02040204020203" pitchFamily="34" charset="0"/>
              <a:buChar char="\"/>
            </a:pPr>
            <a:r>
              <a:rPr lang="en-IN" sz="1400">
                <a:solidFill>
                  <a:srgbClr val="000000"/>
                </a:solidFill>
                <a:latin typeface="Segoe UI Semibold"/>
                <a:cs typeface="Segoe UI Semibold"/>
              </a:rPr>
              <a:t>Final cities are selected as a mix of cities that are doing well and those that are not.</a:t>
            </a:r>
          </a:p>
        </p:txBody>
      </p:sp>
    </p:spTree>
    <p:extLst>
      <p:ext uri="{BB962C8B-B14F-4D97-AF65-F5344CB8AC3E}">
        <p14:creationId xmlns:p14="http://schemas.microsoft.com/office/powerpoint/2010/main" val="1963852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42BE23D-150E-D62C-081D-9A7384A3401E}"/>
              </a:ext>
            </a:extLst>
          </p:cNvPr>
          <p:cNvSpPr/>
          <p:nvPr/>
        </p:nvSpPr>
        <p:spPr>
          <a:xfrm>
            <a:off x="4556844" y="2293373"/>
            <a:ext cx="3514401" cy="5800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45720" rIns="91440" bIns="45720" rtlCol="0" anchor="ctr"/>
          <a:lstStyle>
            <a:defPPr>
              <a:defRPr lang="en-US"/>
            </a:defPPr>
            <a:lvl1pPr marL="0" algn="l" defTabSz="1075334" rtl="0" eaLnBrk="1" latinLnBrk="0" hangingPunct="1">
              <a:defRPr sz="2117" kern="1200">
                <a:solidFill>
                  <a:schemeClr val="lt1"/>
                </a:solidFill>
                <a:latin typeface="+mn-lt"/>
                <a:ea typeface="+mn-ea"/>
                <a:cs typeface="+mn-cs"/>
              </a:defRPr>
            </a:lvl1pPr>
            <a:lvl2pPr marL="537667" algn="l" defTabSz="1075334" rtl="0" eaLnBrk="1" latinLnBrk="0" hangingPunct="1">
              <a:defRPr sz="2117" kern="1200">
                <a:solidFill>
                  <a:schemeClr val="lt1"/>
                </a:solidFill>
                <a:latin typeface="+mn-lt"/>
                <a:ea typeface="+mn-ea"/>
                <a:cs typeface="+mn-cs"/>
              </a:defRPr>
            </a:lvl2pPr>
            <a:lvl3pPr marL="1075334" algn="l" defTabSz="1075334" rtl="0" eaLnBrk="1" latinLnBrk="0" hangingPunct="1">
              <a:defRPr sz="2117" kern="1200">
                <a:solidFill>
                  <a:schemeClr val="lt1"/>
                </a:solidFill>
                <a:latin typeface="+mn-lt"/>
                <a:ea typeface="+mn-ea"/>
                <a:cs typeface="+mn-cs"/>
              </a:defRPr>
            </a:lvl3pPr>
            <a:lvl4pPr marL="1613002" algn="l" defTabSz="1075334" rtl="0" eaLnBrk="1" latinLnBrk="0" hangingPunct="1">
              <a:defRPr sz="2117" kern="1200">
                <a:solidFill>
                  <a:schemeClr val="lt1"/>
                </a:solidFill>
                <a:latin typeface="+mn-lt"/>
                <a:ea typeface="+mn-ea"/>
                <a:cs typeface="+mn-cs"/>
              </a:defRPr>
            </a:lvl4pPr>
            <a:lvl5pPr marL="2150669" algn="l" defTabSz="1075334" rtl="0" eaLnBrk="1" latinLnBrk="0" hangingPunct="1">
              <a:defRPr sz="2117" kern="1200">
                <a:solidFill>
                  <a:schemeClr val="lt1"/>
                </a:solidFill>
                <a:latin typeface="+mn-lt"/>
                <a:ea typeface="+mn-ea"/>
                <a:cs typeface="+mn-cs"/>
              </a:defRPr>
            </a:lvl5pPr>
            <a:lvl6pPr marL="2688336" algn="l" defTabSz="1075334" rtl="0" eaLnBrk="1" latinLnBrk="0" hangingPunct="1">
              <a:defRPr sz="2117" kern="1200">
                <a:solidFill>
                  <a:schemeClr val="lt1"/>
                </a:solidFill>
                <a:latin typeface="+mn-lt"/>
                <a:ea typeface="+mn-ea"/>
                <a:cs typeface="+mn-cs"/>
              </a:defRPr>
            </a:lvl6pPr>
            <a:lvl7pPr marL="3226003" algn="l" defTabSz="1075334" rtl="0" eaLnBrk="1" latinLnBrk="0" hangingPunct="1">
              <a:defRPr sz="2117" kern="1200">
                <a:solidFill>
                  <a:schemeClr val="lt1"/>
                </a:solidFill>
                <a:latin typeface="+mn-lt"/>
                <a:ea typeface="+mn-ea"/>
                <a:cs typeface="+mn-cs"/>
              </a:defRPr>
            </a:lvl7pPr>
            <a:lvl8pPr marL="3763670" algn="l" defTabSz="1075334" rtl="0" eaLnBrk="1" latinLnBrk="0" hangingPunct="1">
              <a:defRPr sz="2117" kern="1200">
                <a:solidFill>
                  <a:schemeClr val="lt1"/>
                </a:solidFill>
                <a:latin typeface="+mn-lt"/>
                <a:ea typeface="+mn-ea"/>
                <a:cs typeface="+mn-cs"/>
              </a:defRPr>
            </a:lvl8pPr>
            <a:lvl9pPr marL="4301338" algn="l" defTabSz="1075334" rtl="0" eaLnBrk="1" latinLnBrk="0" hangingPunct="1">
              <a:defRPr sz="2117" kern="1200">
                <a:solidFill>
                  <a:schemeClr val="lt1"/>
                </a:solidFill>
                <a:latin typeface="+mn-lt"/>
                <a:ea typeface="+mn-ea"/>
                <a:cs typeface="+mn-cs"/>
              </a:defRPr>
            </a:lvl9pPr>
          </a:lstStyle>
          <a:p>
            <a:pPr algn="ctr"/>
            <a:r>
              <a:rPr lang="en-US" sz="1400">
                <a:solidFill>
                  <a:schemeClr val="tx1"/>
                </a:solidFill>
                <a:latin typeface="+mj-lt"/>
              </a:rPr>
              <a:t>Care economy related schemes</a:t>
            </a:r>
            <a:endParaRPr lang="en-US" sz="1400">
              <a:solidFill>
                <a:schemeClr val="tx1"/>
              </a:solidFill>
              <a:latin typeface="+mj-lt"/>
              <a:ea typeface="Segoe UI Black"/>
            </a:endParaRPr>
          </a:p>
        </p:txBody>
      </p:sp>
      <p:sp>
        <p:nvSpPr>
          <p:cNvPr id="21" name="Rectangle 20">
            <a:extLst>
              <a:ext uri="{FF2B5EF4-FFF2-40B4-BE49-F238E27FC236}">
                <a16:creationId xmlns:a16="http://schemas.microsoft.com/office/drawing/2014/main" id="{842BE23D-150E-D62C-081D-9A7384A3401E}"/>
              </a:ext>
            </a:extLst>
          </p:cNvPr>
          <p:cNvSpPr/>
          <p:nvPr/>
        </p:nvSpPr>
        <p:spPr>
          <a:xfrm>
            <a:off x="8526596" y="2277777"/>
            <a:ext cx="3509475" cy="5800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45720" rIns="91440" bIns="45720" rtlCol="0" anchor="ctr"/>
          <a:lstStyle>
            <a:defPPr>
              <a:defRPr lang="en-US"/>
            </a:defPPr>
            <a:lvl1pPr marL="0" algn="l" defTabSz="1075334" rtl="0" eaLnBrk="1" latinLnBrk="0" hangingPunct="1">
              <a:defRPr sz="2117" kern="1200">
                <a:solidFill>
                  <a:schemeClr val="lt1"/>
                </a:solidFill>
                <a:latin typeface="+mn-lt"/>
                <a:ea typeface="+mn-ea"/>
                <a:cs typeface="+mn-cs"/>
              </a:defRPr>
            </a:lvl1pPr>
            <a:lvl2pPr marL="537667" algn="l" defTabSz="1075334" rtl="0" eaLnBrk="1" latinLnBrk="0" hangingPunct="1">
              <a:defRPr sz="2117" kern="1200">
                <a:solidFill>
                  <a:schemeClr val="lt1"/>
                </a:solidFill>
                <a:latin typeface="+mn-lt"/>
                <a:ea typeface="+mn-ea"/>
                <a:cs typeface="+mn-cs"/>
              </a:defRPr>
            </a:lvl2pPr>
            <a:lvl3pPr marL="1075334" algn="l" defTabSz="1075334" rtl="0" eaLnBrk="1" latinLnBrk="0" hangingPunct="1">
              <a:defRPr sz="2117" kern="1200">
                <a:solidFill>
                  <a:schemeClr val="lt1"/>
                </a:solidFill>
                <a:latin typeface="+mn-lt"/>
                <a:ea typeface="+mn-ea"/>
                <a:cs typeface="+mn-cs"/>
              </a:defRPr>
            </a:lvl3pPr>
            <a:lvl4pPr marL="1613002" algn="l" defTabSz="1075334" rtl="0" eaLnBrk="1" latinLnBrk="0" hangingPunct="1">
              <a:defRPr sz="2117" kern="1200">
                <a:solidFill>
                  <a:schemeClr val="lt1"/>
                </a:solidFill>
                <a:latin typeface="+mn-lt"/>
                <a:ea typeface="+mn-ea"/>
                <a:cs typeface="+mn-cs"/>
              </a:defRPr>
            </a:lvl4pPr>
            <a:lvl5pPr marL="2150669" algn="l" defTabSz="1075334" rtl="0" eaLnBrk="1" latinLnBrk="0" hangingPunct="1">
              <a:defRPr sz="2117" kern="1200">
                <a:solidFill>
                  <a:schemeClr val="lt1"/>
                </a:solidFill>
                <a:latin typeface="+mn-lt"/>
                <a:ea typeface="+mn-ea"/>
                <a:cs typeface="+mn-cs"/>
              </a:defRPr>
            </a:lvl5pPr>
            <a:lvl6pPr marL="2688336" algn="l" defTabSz="1075334" rtl="0" eaLnBrk="1" latinLnBrk="0" hangingPunct="1">
              <a:defRPr sz="2117" kern="1200">
                <a:solidFill>
                  <a:schemeClr val="lt1"/>
                </a:solidFill>
                <a:latin typeface="+mn-lt"/>
                <a:ea typeface="+mn-ea"/>
                <a:cs typeface="+mn-cs"/>
              </a:defRPr>
            </a:lvl6pPr>
            <a:lvl7pPr marL="3226003" algn="l" defTabSz="1075334" rtl="0" eaLnBrk="1" latinLnBrk="0" hangingPunct="1">
              <a:defRPr sz="2117" kern="1200">
                <a:solidFill>
                  <a:schemeClr val="lt1"/>
                </a:solidFill>
                <a:latin typeface="+mn-lt"/>
                <a:ea typeface="+mn-ea"/>
                <a:cs typeface="+mn-cs"/>
              </a:defRPr>
            </a:lvl7pPr>
            <a:lvl8pPr marL="3763670" algn="l" defTabSz="1075334" rtl="0" eaLnBrk="1" latinLnBrk="0" hangingPunct="1">
              <a:defRPr sz="2117" kern="1200">
                <a:solidFill>
                  <a:schemeClr val="lt1"/>
                </a:solidFill>
                <a:latin typeface="+mn-lt"/>
                <a:ea typeface="+mn-ea"/>
                <a:cs typeface="+mn-cs"/>
              </a:defRPr>
            </a:lvl8pPr>
            <a:lvl9pPr marL="4301338" algn="l" defTabSz="1075334" rtl="0" eaLnBrk="1" latinLnBrk="0" hangingPunct="1">
              <a:defRPr sz="2117" kern="1200">
                <a:solidFill>
                  <a:schemeClr val="lt1"/>
                </a:solidFill>
                <a:latin typeface="+mn-lt"/>
                <a:ea typeface="+mn-ea"/>
                <a:cs typeface="+mn-cs"/>
              </a:defRPr>
            </a:lvl9pPr>
          </a:lstStyle>
          <a:p>
            <a:pPr algn="ctr"/>
            <a:r>
              <a:rPr lang="en-IN" sz="1400">
                <a:solidFill>
                  <a:schemeClr val="tx1"/>
                </a:solidFill>
                <a:latin typeface="+mj-lt"/>
              </a:rPr>
              <a:t>Safety/ visibility-related systems</a:t>
            </a:r>
          </a:p>
        </p:txBody>
      </p:sp>
      <p:sp>
        <p:nvSpPr>
          <p:cNvPr id="2" name="Title 1"/>
          <p:cNvSpPr>
            <a:spLocks noGrp="1"/>
          </p:cNvSpPr>
          <p:nvPr>
            <p:ph type="title"/>
          </p:nvPr>
        </p:nvSpPr>
        <p:spPr/>
        <p:txBody>
          <a:bodyPr/>
          <a:lstStyle/>
          <a:p>
            <a:r>
              <a:rPr lang="en-IN"/>
              <a:t>City selection</a:t>
            </a:r>
            <a:endParaRPr lang="en-US"/>
          </a:p>
        </p:txBody>
      </p:sp>
      <p:sp>
        <p:nvSpPr>
          <p:cNvPr id="3" name="Text Placeholder 2"/>
          <p:cNvSpPr>
            <a:spLocks noGrp="1"/>
          </p:cNvSpPr>
          <p:nvPr>
            <p:ph type="body" idx="1"/>
          </p:nvPr>
        </p:nvSpPr>
        <p:spPr/>
        <p:txBody>
          <a:bodyPr/>
          <a:lstStyle/>
          <a:p>
            <a:r>
              <a:rPr lang="en-IN"/>
              <a:t>Criteria</a:t>
            </a:r>
            <a:endParaRPr lang="en-US"/>
          </a:p>
        </p:txBody>
      </p:sp>
      <p:sp>
        <p:nvSpPr>
          <p:cNvPr id="5" name="Rectangle 4">
            <a:extLst>
              <a:ext uri="{FF2B5EF4-FFF2-40B4-BE49-F238E27FC236}">
                <a16:creationId xmlns:a16="http://schemas.microsoft.com/office/drawing/2014/main" id="{008504CB-F27A-32E9-01F7-2CD7D38E193F}"/>
              </a:ext>
            </a:extLst>
          </p:cNvPr>
          <p:cNvSpPr/>
          <p:nvPr/>
        </p:nvSpPr>
        <p:spPr>
          <a:xfrm>
            <a:off x="257175" y="1141897"/>
            <a:ext cx="11148007" cy="885307"/>
          </a:xfrm>
          <a:prstGeom prst="rect">
            <a:avLst/>
          </a:prstGeom>
        </p:spPr>
        <p:txBody>
          <a:bodyPr wrap="square" lIns="91440" tIns="45720" rIns="91440" bIns="45720" anchor="t">
            <a:spAutoFit/>
          </a:bodyPr>
          <a:lstStyle/>
          <a:p>
            <a:pPr marL="285750" indent="-285750">
              <a:lnSpc>
                <a:spcPct val="113999"/>
              </a:lnSpc>
              <a:spcAft>
                <a:spcPts val="600"/>
              </a:spcAft>
              <a:buClr>
                <a:srgbClr val="00B0F0"/>
              </a:buClr>
              <a:buFont typeface="Segoe UI Black" panose="020B0A02040204020203" pitchFamily="34" charset="0"/>
              <a:buChar char="\"/>
            </a:pPr>
            <a:r>
              <a:rPr lang="en-IN" sz="1400">
                <a:solidFill>
                  <a:srgbClr val="000000"/>
                </a:solidFill>
                <a:latin typeface="Segoe UI Semibold"/>
                <a:cs typeface="Segoe UI Semibold"/>
              </a:rPr>
              <a:t>Parameters for selection are given below. Along with this, existing urban female working population percent is also considered as a criteria.</a:t>
            </a:r>
            <a:endParaRPr lang="en-US">
              <a:solidFill>
                <a:srgbClr val="000000"/>
              </a:solidFill>
              <a:latin typeface="Segoe UI"/>
              <a:ea typeface="Segoe UI Black"/>
              <a:cs typeface="Segoe UI"/>
            </a:endParaRPr>
          </a:p>
          <a:p>
            <a:pPr marL="285750" indent="-285750">
              <a:lnSpc>
                <a:spcPct val="113999"/>
              </a:lnSpc>
              <a:spcAft>
                <a:spcPts val="600"/>
              </a:spcAft>
              <a:buClr>
                <a:srgbClr val="00B0F0"/>
              </a:buClr>
              <a:buFont typeface="Segoe UI Black" panose="020B0A02040204020203" pitchFamily="34" charset="0"/>
              <a:buChar char="\"/>
            </a:pPr>
            <a:r>
              <a:rPr lang="en-IN" sz="1400">
                <a:solidFill>
                  <a:srgbClr val="000000"/>
                </a:solidFill>
                <a:highlight>
                  <a:srgbClr val="FFFF00"/>
                </a:highlight>
                <a:latin typeface="Segoe UI Semibold"/>
                <a:ea typeface="Segoe UI Black"/>
                <a:cs typeface="Segoe UI Semibold"/>
              </a:rPr>
              <a:t>Local knowledge and connection </a:t>
            </a:r>
            <a:r>
              <a:rPr lang="en-IN" sz="1400">
                <a:solidFill>
                  <a:srgbClr val="000000"/>
                </a:solidFill>
                <a:latin typeface="Segoe UI Semibold"/>
                <a:cs typeface="Segoe UI Semibold"/>
              </a:rPr>
              <a:t>is considered for final selection.</a:t>
            </a:r>
            <a:endParaRPr lang="en-US"/>
          </a:p>
        </p:txBody>
      </p:sp>
      <p:sp>
        <p:nvSpPr>
          <p:cNvPr id="9" name="Rectangle 8">
            <a:extLst>
              <a:ext uri="{FF2B5EF4-FFF2-40B4-BE49-F238E27FC236}">
                <a16:creationId xmlns:a16="http://schemas.microsoft.com/office/drawing/2014/main" id="{842BE23D-150E-D62C-081D-9A7384A3401E}"/>
              </a:ext>
            </a:extLst>
          </p:cNvPr>
          <p:cNvSpPr/>
          <p:nvPr/>
        </p:nvSpPr>
        <p:spPr>
          <a:xfrm>
            <a:off x="601653" y="2283871"/>
            <a:ext cx="3508971" cy="5800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45720" rIns="91440" bIns="45720" rtlCol="0" anchor="ctr"/>
          <a:lstStyle>
            <a:defPPr>
              <a:defRPr lang="en-US"/>
            </a:defPPr>
            <a:lvl1pPr marL="0" algn="l" defTabSz="1075334" rtl="0" eaLnBrk="1" latinLnBrk="0" hangingPunct="1">
              <a:defRPr sz="2117" kern="1200">
                <a:solidFill>
                  <a:schemeClr val="lt1"/>
                </a:solidFill>
                <a:latin typeface="+mn-lt"/>
                <a:ea typeface="+mn-ea"/>
                <a:cs typeface="+mn-cs"/>
              </a:defRPr>
            </a:lvl1pPr>
            <a:lvl2pPr marL="537667" algn="l" defTabSz="1075334" rtl="0" eaLnBrk="1" latinLnBrk="0" hangingPunct="1">
              <a:defRPr sz="2117" kern="1200">
                <a:solidFill>
                  <a:schemeClr val="lt1"/>
                </a:solidFill>
                <a:latin typeface="+mn-lt"/>
                <a:ea typeface="+mn-ea"/>
                <a:cs typeface="+mn-cs"/>
              </a:defRPr>
            </a:lvl2pPr>
            <a:lvl3pPr marL="1075334" algn="l" defTabSz="1075334" rtl="0" eaLnBrk="1" latinLnBrk="0" hangingPunct="1">
              <a:defRPr sz="2117" kern="1200">
                <a:solidFill>
                  <a:schemeClr val="lt1"/>
                </a:solidFill>
                <a:latin typeface="+mn-lt"/>
                <a:ea typeface="+mn-ea"/>
                <a:cs typeface="+mn-cs"/>
              </a:defRPr>
            </a:lvl3pPr>
            <a:lvl4pPr marL="1613002" algn="l" defTabSz="1075334" rtl="0" eaLnBrk="1" latinLnBrk="0" hangingPunct="1">
              <a:defRPr sz="2117" kern="1200">
                <a:solidFill>
                  <a:schemeClr val="lt1"/>
                </a:solidFill>
                <a:latin typeface="+mn-lt"/>
                <a:ea typeface="+mn-ea"/>
                <a:cs typeface="+mn-cs"/>
              </a:defRPr>
            </a:lvl4pPr>
            <a:lvl5pPr marL="2150669" algn="l" defTabSz="1075334" rtl="0" eaLnBrk="1" latinLnBrk="0" hangingPunct="1">
              <a:defRPr sz="2117" kern="1200">
                <a:solidFill>
                  <a:schemeClr val="lt1"/>
                </a:solidFill>
                <a:latin typeface="+mn-lt"/>
                <a:ea typeface="+mn-ea"/>
                <a:cs typeface="+mn-cs"/>
              </a:defRPr>
            </a:lvl5pPr>
            <a:lvl6pPr marL="2688336" algn="l" defTabSz="1075334" rtl="0" eaLnBrk="1" latinLnBrk="0" hangingPunct="1">
              <a:defRPr sz="2117" kern="1200">
                <a:solidFill>
                  <a:schemeClr val="lt1"/>
                </a:solidFill>
                <a:latin typeface="+mn-lt"/>
                <a:ea typeface="+mn-ea"/>
                <a:cs typeface="+mn-cs"/>
              </a:defRPr>
            </a:lvl6pPr>
            <a:lvl7pPr marL="3226003" algn="l" defTabSz="1075334" rtl="0" eaLnBrk="1" latinLnBrk="0" hangingPunct="1">
              <a:defRPr sz="2117" kern="1200">
                <a:solidFill>
                  <a:schemeClr val="lt1"/>
                </a:solidFill>
                <a:latin typeface="+mn-lt"/>
                <a:ea typeface="+mn-ea"/>
                <a:cs typeface="+mn-cs"/>
              </a:defRPr>
            </a:lvl7pPr>
            <a:lvl8pPr marL="3763670" algn="l" defTabSz="1075334" rtl="0" eaLnBrk="1" latinLnBrk="0" hangingPunct="1">
              <a:defRPr sz="2117" kern="1200">
                <a:solidFill>
                  <a:schemeClr val="lt1"/>
                </a:solidFill>
                <a:latin typeface="+mn-lt"/>
                <a:ea typeface="+mn-ea"/>
                <a:cs typeface="+mn-cs"/>
              </a:defRPr>
            </a:lvl8pPr>
            <a:lvl9pPr marL="4301338" algn="l" defTabSz="1075334" rtl="0" eaLnBrk="1" latinLnBrk="0" hangingPunct="1">
              <a:defRPr sz="2117" kern="1200">
                <a:solidFill>
                  <a:schemeClr val="lt1"/>
                </a:solidFill>
                <a:latin typeface="+mn-lt"/>
                <a:ea typeface="+mn-ea"/>
                <a:cs typeface="+mn-cs"/>
              </a:defRPr>
            </a:lvl9pPr>
          </a:lstStyle>
          <a:p>
            <a:pPr algn="ctr"/>
            <a:r>
              <a:rPr lang="en-IN" sz="1400">
                <a:solidFill>
                  <a:schemeClr val="tx1"/>
                </a:solidFill>
                <a:latin typeface="+mj-lt"/>
              </a:rPr>
              <a:t>Mobility-related schemes </a:t>
            </a:r>
            <a:endParaRPr lang="en-IN" sz="1400">
              <a:solidFill>
                <a:schemeClr val="tx1"/>
              </a:solidFill>
              <a:latin typeface="+mj-lt"/>
              <a:ea typeface="Segoe UI Black"/>
            </a:endParaRPr>
          </a:p>
        </p:txBody>
      </p:sp>
      <p:pic>
        <p:nvPicPr>
          <p:cNvPr id="15" name="Picture 14">
            <a:extLst>
              <a:ext uri="{FF2B5EF4-FFF2-40B4-BE49-F238E27FC236}">
                <a16:creationId xmlns:a16="http://schemas.microsoft.com/office/drawing/2014/main" id="{6E6DAECD-93E1-A921-EF8D-0DC67085AB28}"/>
              </a:ext>
            </a:extLst>
          </p:cNvPr>
          <p:cNvPicPr>
            <a:picLocks noChangeAspect="1"/>
          </p:cNvPicPr>
          <p:nvPr/>
        </p:nvPicPr>
        <p:blipFill rotWithShape="1">
          <a:blip r:embed="rId2" cstate="print">
            <a:duotone>
              <a:prstClr val="black"/>
              <a:srgbClr val="5A8EC7">
                <a:tint val="45000"/>
                <a:satMod val="400000"/>
              </a:srgbClr>
            </a:duotone>
            <a:extLst>
              <a:ext uri="{28A0092B-C50C-407E-A947-70E740481C1C}">
                <a14:useLocalDpi xmlns:a14="http://schemas.microsoft.com/office/drawing/2010/main" val="0"/>
              </a:ext>
            </a:extLst>
          </a:blip>
          <a:srcRect l="642" r="29976" b="13519"/>
          <a:stretch/>
        </p:blipFill>
        <p:spPr>
          <a:xfrm>
            <a:off x="384474" y="2403134"/>
            <a:ext cx="583785" cy="633124"/>
          </a:xfrm>
          <a:prstGeom prst="rect">
            <a:avLst/>
          </a:prstGeom>
        </p:spPr>
      </p:pic>
      <p:pic>
        <p:nvPicPr>
          <p:cNvPr id="16" name="Picture 15">
            <a:extLst>
              <a:ext uri="{FF2B5EF4-FFF2-40B4-BE49-F238E27FC236}">
                <a16:creationId xmlns:a16="http://schemas.microsoft.com/office/drawing/2014/main" id="{F2E91547-AEBD-EBFE-0FC0-D0593CF85E59}"/>
              </a:ext>
            </a:extLst>
          </p:cNvPr>
          <p:cNvPicPr>
            <a:picLocks noChangeAspect="1"/>
          </p:cNvPicPr>
          <p:nvPr/>
        </p:nvPicPr>
        <p:blipFill rotWithShape="1">
          <a:blip r:embed="rId3" cstate="print">
            <a:duotone>
              <a:prstClr val="black"/>
              <a:srgbClr val="5A8EC7">
                <a:tint val="45000"/>
                <a:satMod val="400000"/>
              </a:srgbClr>
            </a:duotone>
            <a:extLst>
              <a:ext uri="{28A0092B-C50C-407E-A947-70E740481C1C}">
                <a14:useLocalDpi xmlns:a14="http://schemas.microsoft.com/office/drawing/2010/main" val="0"/>
              </a:ext>
            </a:extLst>
          </a:blip>
          <a:srcRect t="3518" b="15255"/>
          <a:stretch/>
        </p:blipFill>
        <p:spPr>
          <a:xfrm>
            <a:off x="8080376" y="2338777"/>
            <a:ext cx="892442" cy="724902"/>
          </a:xfrm>
          <a:prstGeom prst="rect">
            <a:avLst/>
          </a:prstGeom>
        </p:spPr>
      </p:pic>
      <p:pic>
        <p:nvPicPr>
          <p:cNvPr id="17" name="Picture 16">
            <a:extLst>
              <a:ext uri="{FF2B5EF4-FFF2-40B4-BE49-F238E27FC236}">
                <a16:creationId xmlns:a16="http://schemas.microsoft.com/office/drawing/2014/main" id="{FE0C9D24-4721-E23B-D751-FF77EBAF63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7000"/>
          <a:stretch/>
        </p:blipFill>
        <p:spPr>
          <a:xfrm>
            <a:off x="4137646" y="2371369"/>
            <a:ext cx="838399" cy="695865"/>
          </a:xfrm>
          <a:prstGeom prst="rect">
            <a:avLst/>
          </a:prstGeom>
        </p:spPr>
      </p:pic>
      <p:graphicFrame>
        <p:nvGraphicFramePr>
          <p:cNvPr id="25" name="Table 24"/>
          <p:cNvGraphicFramePr>
            <a:graphicFrameLocks noGrp="1"/>
          </p:cNvGraphicFramePr>
          <p:nvPr>
            <p:extLst>
              <p:ext uri="{D42A27DB-BD31-4B8C-83A1-F6EECF244321}">
                <p14:modId xmlns:p14="http://schemas.microsoft.com/office/powerpoint/2010/main" val="226268491"/>
              </p:ext>
            </p:extLst>
          </p:nvPr>
        </p:nvGraphicFramePr>
        <p:xfrm>
          <a:off x="599440" y="3150135"/>
          <a:ext cx="3509474" cy="822960"/>
        </p:xfrm>
        <a:graphic>
          <a:graphicData uri="http://schemas.openxmlformats.org/drawingml/2006/table">
            <a:tbl>
              <a:tblPr>
                <a:tableStyleId>{2D5ABB26-0587-4C30-8999-92F81FD0307C}</a:tableStyleId>
              </a:tblPr>
              <a:tblGrid>
                <a:gridCol w="1755230">
                  <a:extLst>
                    <a:ext uri="{9D8B030D-6E8A-4147-A177-3AD203B41FA5}">
                      <a16:colId xmlns:a16="http://schemas.microsoft.com/office/drawing/2014/main" val="782359256"/>
                    </a:ext>
                  </a:extLst>
                </a:gridCol>
                <a:gridCol w="1754244">
                  <a:extLst>
                    <a:ext uri="{9D8B030D-6E8A-4147-A177-3AD203B41FA5}">
                      <a16:colId xmlns:a16="http://schemas.microsoft.com/office/drawing/2014/main" val="790668576"/>
                    </a:ext>
                  </a:extLst>
                </a:gridCol>
              </a:tblGrid>
              <a:tr h="197475">
                <a:tc>
                  <a:txBody>
                    <a:bodyPr/>
                    <a:lstStyle/>
                    <a:p>
                      <a:pPr algn="ctr" fontAlgn="ctr"/>
                      <a:r>
                        <a:rPr lang="en-IN" sz="1050" u="none" strike="noStrike">
                          <a:solidFill>
                            <a:schemeClr val="bg1"/>
                          </a:solidFill>
                          <a:effectLst/>
                          <a:latin typeface="+mj-lt"/>
                        </a:rPr>
                        <a:t>Schemes</a:t>
                      </a:r>
                      <a:endParaRPr lang="en-IN" sz="1050" b="1" i="0" u="none" strike="noStrike">
                        <a:solidFill>
                          <a:schemeClr val="bg1"/>
                        </a:solidFill>
                        <a:effectLst/>
                        <a:latin typeface="+mj-lt"/>
                      </a:endParaRPr>
                    </a:p>
                  </a:txBody>
                  <a:tcPr marL="45720" marR="45720" anchor="ctr">
                    <a:lnR w="3175" cap="flat" cmpd="sng" algn="ctr">
                      <a:solidFill>
                        <a:schemeClr val="bg1"/>
                      </a:solidFill>
                      <a:prstDash val="solid"/>
                      <a:round/>
                      <a:headEnd type="none" w="med" len="med"/>
                      <a:tailEnd type="none" w="med" len="med"/>
                    </a:lnR>
                    <a:lnB w="3175" cap="flat" cmpd="sng" algn="ctr">
                      <a:solidFill>
                        <a:srgbClr val="00B0F0"/>
                      </a:solidFill>
                      <a:prstDash val="solid"/>
                      <a:round/>
                      <a:headEnd type="none" w="med" len="med"/>
                      <a:tailEnd type="none" w="med" len="med"/>
                    </a:lnB>
                    <a:solidFill>
                      <a:srgbClr val="00B0F0"/>
                    </a:solidFill>
                  </a:tcPr>
                </a:tc>
                <a:tc>
                  <a:txBody>
                    <a:bodyPr/>
                    <a:lstStyle/>
                    <a:p>
                      <a:pPr algn="l" fontAlgn="ctr"/>
                      <a:r>
                        <a:rPr lang="en-IN" sz="1050" u="none" strike="noStrike">
                          <a:solidFill>
                            <a:schemeClr val="bg1"/>
                          </a:solidFill>
                          <a:effectLst/>
                          <a:latin typeface="+mj-lt"/>
                        </a:rPr>
                        <a:t>Indicator</a:t>
                      </a:r>
                      <a:endParaRPr lang="en-IN" sz="1050" b="1" i="0" u="none" strike="noStrike">
                        <a:solidFill>
                          <a:schemeClr val="bg1"/>
                        </a:solidFill>
                        <a:effectLst/>
                        <a:latin typeface="+mj-lt"/>
                      </a:endParaRPr>
                    </a:p>
                  </a:txBody>
                  <a:tcPr marL="45720" marR="4572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val="1567474888"/>
                  </a:ext>
                </a:extLst>
              </a:tr>
              <a:tr h="448807">
                <a:tc>
                  <a:txBody>
                    <a:bodyPr/>
                    <a:lstStyle/>
                    <a:p>
                      <a:pPr algn="l" fontAlgn="ctr"/>
                      <a:r>
                        <a:rPr lang="en-IN" sz="1050" b="0" i="1" u="none" strike="noStrike">
                          <a:solidFill>
                            <a:srgbClr val="000000"/>
                          </a:solidFill>
                          <a:effectLst/>
                          <a:latin typeface="Segoe UI Semibold"/>
                          <a:cs typeface="Segoe UI Semibold"/>
                        </a:rPr>
                        <a:t>Public transport safety schemes – free bus/ bus marshal</a:t>
                      </a:r>
                    </a:p>
                  </a:txBody>
                  <a:tcPr marL="45720" marR="45720" anchor="ctr">
                    <a:lnR w="3175" cap="flat" cmpd="sng" algn="ctr">
                      <a:solidFill>
                        <a:srgbClr val="00B0F0"/>
                      </a:solidFill>
                      <a:prstDash val="solid"/>
                      <a:round/>
                      <a:headEnd type="none" w="med" len="med"/>
                      <a:tailEnd type="none" w="med" len="med"/>
                    </a:lnR>
                    <a:lnT w="3175" cap="flat" cmpd="sng" algn="ctr">
                      <a:solidFill>
                        <a:srgbClr val="00B0F0"/>
                      </a:solidFill>
                      <a:prstDash val="solid"/>
                      <a:round/>
                      <a:headEnd type="none" w="med" len="med"/>
                      <a:tailEnd type="none" w="med" len="med"/>
                    </a:lnT>
                    <a:lnB w="3175" cap="flat" cmpd="sng" algn="ctr">
                      <a:solidFill>
                        <a:srgbClr val="00B0F0"/>
                      </a:solidFill>
                      <a:prstDash val="solid"/>
                      <a:round/>
                      <a:headEnd type="none" w="med" len="med"/>
                      <a:tailEnd type="none" w="med" len="med"/>
                    </a:lnB>
                  </a:tcPr>
                </a:tc>
                <a:tc>
                  <a:txBody>
                    <a:bodyPr/>
                    <a:lstStyle/>
                    <a:p>
                      <a:pPr algn="l" fontAlgn="ctr"/>
                      <a:r>
                        <a:rPr lang="en-US" sz="1050" b="0" i="1" u="none" strike="noStrike">
                          <a:solidFill>
                            <a:srgbClr val="000000"/>
                          </a:solidFill>
                          <a:effectLst/>
                          <a:latin typeface="Segoe UI Semibold"/>
                          <a:cs typeface="Segoe UI Semibold"/>
                        </a:rPr>
                        <a:t>Availability</a:t>
                      </a:r>
                    </a:p>
                  </a:txBody>
                  <a:tcPr marL="45720" marR="45720" anchor="ctr">
                    <a:lnL w="3175" cap="flat" cmpd="sng" algn="ctr">
                      <a:solidFill>
                        <a:srgbClr val="00B0F0"/>
                      </a:solidFill>
                      <a:prstDash val="solid"/>
                      <a:round/>
                      <a:headEnd type="none" w="med" len="med"/>
                      <a:tailEnd type="none" w="med" len="med"/>
                    </a:lnL>
                    <a:lnR w="3175" cap="flat" cmpd="sng" algn="ctr">
                      <a:solidFill>
                        <a:srgbClr val="00B0F0"/>
                      </a:solidFill>
                      <a:prstDash val="solid"/>
                      <a:round/>
                      <a:headEnd type="none" w="med" len="med"/>
                      <a:tailEnd type="none" w="med" len="med"/>
                    </a:lnR>
                    <a:lnT w="3175" cap="flat" cmpd="sng" algn="ctr">
                      <a:solidFill>
                        <a:srgbClr val="00B0F0"/>
                      </a:solidFill>
                      <a:prstDash val="solid"/>
                      <a:round/>
                      <a:headEnd type="none" w="med" len="med"/>
                      <a:tailEnd type="none" w="med" len="med"/>
                    </a:lnT>
                    <a:lnB w="31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238737211"/>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3653555917"/>
              </p:ext>
            </p:extLst>
          </p:nvPr>
        </p:nvGraphicFramePr>
        <p:xfrm>
          <a:off x="4399280" y="3150135"/>
          <a:ext cx="3986369" cy="1523227"/>
        </p:xfrm>
        <a:graphic>
          <a:graphicData uri="http://schemas.openxmlformats.org/drawingml/2006/table">
            <a:tbl>
              <a:tblPr>
                <a:tableStyleId>{2D5ABB26-0587-4C30-8999-92F81FD0307C}</a:tableStyleId>
              </a:tblPr>
              <a:tblGrid>
                <a:gridCol w="1993744">
                  <a:extLst>
                    <a:ext uri="{9D8B030D-6E8A-4147-A177-3AD203B41FA5}">
                      <a16:colId xmlns:a16="http://schemas.microsoft.com/office/drawing/2014/main" val="782359256"/>
                    </a:ext>
                  </a:extLst>
                </a:gridCol>
                <a:gridCol w="1992625">
                  <a:extLst>
                    <a:ext uri="{9D8B030D-6E8A-4147-A177-3AD203B41FA5}">
                      <a16:colId xmlns:a16="http://schemas.microsoft.com/office/drawing/2014/main" val="790668576"/>
                    </a:ext>
                  </a:extLst>
                </a:gridCol>
              </a:tblGrid>
              <a:tr h="197475">
                <a:tc>
                  <a:txBody>
                    <a:bodyPr/>
                    <a:lstStyle/>
                    <a:p>
                      <a:pPr algn="ctr" fontAlgn="ctr"/>
                      <a:r>
                        <a:rPr lang="en-IN" sz="1050" u="none" strike="noStrike">
                          <a:solidFill>
                            <a:schemeClr val="bg1"/>
                          </a:solidFill>
                          <a:effectLst/>
                          <a:latin typeface="+mj-lt"/>
                        </a:rPr>
                        <a:t>Schemes</a:t>
                      </a:r>
                      <a:endParaRPr lang="en-IN" sz="1050" b="1" i="0" u="none" strike="noStrike">
                        <a:solidFill>
                          <a:schemeClr val="bg1"/>
                        </a:solidFill>
                        <a:effectLst/>
                        <a:latin typeface="+mj-lt"/>
                      </a:endParaRPr>
                    </a:p>
                  </a:txBody>
                  <a:tcPr marL="45720" marR="45720" anchor="ctr">
                    <a:lnR w="3175" cap="flat" cmpd="sng" algn="ctr">
                      <a:solidFill>
                        <a:schemeClr val="bg1"/>
                      </a:solidFill>
                      <a:prstDash val="solid"/>
                      <a:round/>
                      <a:headEnd type="none" w="med" len="med"/>
                      <a:tailEnd type="none" w="med" len="med"/>
                    </a:lnR>
                    <a:lnB w="3175" cap="flat" cmpd="sng" algn="ctr">
                      <a:solidFill>
                        <a:srgbClr val="00B0F0"/>
                      </a:solidFill>
                      <a:prstDash val="solid"/>
                      <a:round/>
                      <a:headEnd type="none" w="med" len="med"/>
                      <a:tailEnd type="none" w="med" len="med"/>
                    </a:lnB>
                    <a:solidFill>
                      <a:srgbClr val="00B0F0"/>
                    </a:solidFill>
                  </a:tcPr>
                </a:tc>
                <a:tc>
                  <a:txBody>
                    <a:bodyPr/>
                    <a:lstStyle/>
                    <a:p>
                      <a:pPr algn="l" fontAlgn="ctr"/>
                      <a:r>
                        <a:rPr lang="en-IN" sz="1050" u="none" strike="noStrike">
                          <a:solidFill>
                            <a:schemeClr val="bg1"/>
                          </a:solidFill>
                          <a:effectLst/>
                          <a:latin typeface="+mj-lt"/>
                        </a:rPr>
                        <a:t>Indicator</a:t>
                      </a:r>
                      <a:endParaRPr lang="en-IN" sz="1050" b="1" i="0" u="none" strike="noStrike">
                        <a:solidFill>
                          <a:schemeClr val="bg1"/>
                        </a:solidFill>
                        <a:effectLst/>
                        <a:latin typeface="+mj-lt"/>
                      </a:endParaRPr>
                    </a:p>
                  </a:txBody>
                  <a:tcPr marL="45720" marR="4572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val="1567474888"/>
                  </a:ext>
                </a:extLst>
              </a:tr>
              <a:tr h="323141">
                <a:tc rowSpan="2">
                  <a:txBody>
                    <a:bodyPr/>
                    <a:lstStyle/>
                    <a:p>
                      <a:pPr algn="l" fontAlgn="ctr"/>
                      <a:r>
                        <a:rPr lang="en-IN" sz="1050" b="0" i="1" u="none" strike="noStrike">
                          <a:solidFill>
                            <a:srgbClr val="000000"/>
                          </a:solidFill>
                          <a:effectLst/>
                          <a:latin typeface="Segoe UI Semibold"/>
                          <a:cs typeface="Segoe UI Semibold"/>
                        </a:rPr>
                        <a:t>Swachh Bharat Mission – SLWM</a:t>
                      </a:r>
                    </a:p>
                  </a:txBody>
                  <a:tcPr marL="45720" marR="45720" anchor="ctr">
                    <a:lnR w="3175" cap="flat" cmpd="sng" algn="ctr">
                      <a:solidFill>
                        <a:srgbClr val="00B0F0"/>
                      </a:solidFill>
                      <a:prstDash val="solid"/>
                      <a:round/>
                      <a:headEnd type="none" w="med" len="med"/>
                      <a:tailEnd type="none" w="med" len="med"/>
                    </a:lnR>
                    <a:lnT w="3175" cap="flat" cmpd="sng" algn="ctr">
                      <a:solidFill>
                        <a:srgbClr val="00B0F0"/>
                      </a:solidFill>
                      <a:prstDash val="solid"/>
                      <a:round/>
                      <a:headEnd type="none" w="med" len="med"/>
                      <a:tailEnd type="none" w="med" len="med"/>
                    </a:lnT>
                    <a:lnB w="3175" cap="flat" cmpd="sng" algn="ctr">
                      <a:solidFill>
                        <a:srgbClr val="00B0F0"/>
                      </a:solidFill>
                      <a:prstDash val="solid"/>
                      <a:round/>
                      <a:headEnd type="none" w="med" len="med"/>
                      <a:tailEnd type="none" w="med" len="med"/>
                    </a:lnB>
                  </a:tcPr>
                </a:tc>
                <a:tc>
                  <a:txBody>
                    <a:bodyPr/>
                    <a:lstStyle/>
                    <a:p>
                      <a:pPr algn="l" fontAlgn="ctr"/>
                      <a:r>
                        <a:rPr lang="en-US" sz="1050" b="0" i="1" u="none" strike="noStrike">
                          <a:solidFill>
                            <a:srgbClr val="000000"/>
                          </a:solidFill>
                          <a:effectLst/>
                          <a:latin typeface="Segoe UI Semibold"/>
                          <a:cs typeface="Segoe UI Semibold"/>
                        </a:rPr>
                        <a:t>No. of urban women per LWM operational </a:t>
                      </a:r>
                      <a:r>
                        <a:rPr lang="en-US" sz="1050" b="0" i="1" u="none" strike="noStrike" err="1">
                          <a:solidFill>
                            <a:srgbClr val="000000"/>
                          </a:solidFill>
                          <a:effectLst/>
                          <a:latin typeface="Segoe UI Semibold"/>
                          <a:cs typeface="Segoe UI Semibold"/>
                        </a:rPr>
                        <a:t>centre</a:t>
                      </a:r>
                      <a:endParaRPr lang="en-US" sz="1050" b="0" i="1" u="none" strike="noStrike">
                        <a:solidFill>
                          <a:srgbClr val="000000"/>
                        </a:solidFill>
                        <a:effectLst/>
                        <a:latin typeface="Segoe UI Semibold"/>
                        <a:cs typeface="Segoe UI Semibold"/>
                      </a:endParaRPr>
                    </a:p>
                  </a:txBody>
                  <a:tcPr marL="45720" marR="45720" anchor="ctr">
                    <a:lnL w="3175" cap="flat" cmpd="sng" algn="ctr">
                      <a:solidFill>
                        <a:srgbClr val="00B0F0"/>
                      </a:solidFill>
                      <a:prstDash val="solid"/>
                      <a:round/>
                      <a:headEnd type="none" w="med" len="med"/>
                      <a:tailEnd type="none" w="med" len="med"/>
                    </a:lnL>
                    <a:lnR w="3175" cap="flat" cmpd="sng" algn="ctr">
                      <a:solidFill>
                        <a:srgbClr val="00B0F0"/>
                      </a:solidFill>
                      <a:prstDash val="solid"/>
                      <a:round/>
                      <a:headEnd type="none" w="med" len="med"/>
                      <a:tailEnd type="none" w="med" len="med"/>
                    </a:lnR>
                    <a:lnT w="3175" cap="flat" cmpd="sng" algn="ctr">
                      <a:solidFill>
                        <a:srgbClr val="00B0F0"/>
                      </a:solidFill>
                      <a:prstDash val="solid"/>
                      <a:round/>
                      <a:headEnd type="none" w="med" len="med"/>
                      <a:tailEnd type="none" w="med" len="med"/>
                    </a:lnT>
                    <a:lnB w="31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238737211"/>
                  </a:ext>
                </a:extLst>
              </a:tr>
              <a:tr h="402336">
                <a:tc vMerge="1">
                  <a:txBody>
                    <a:bodyPr/>
                    <a:lstStyle/>
                    <a:p>
                      <a:pPr algn="l" fontAlgn="ctr"/>
                      <a:endParaRPr lang="en-US" sz="1050" b="0" i="1" u="none" strike="noStrike">
                        <a:solidFill>
                          <a:srgbClr val="000000"/>
                        </a:solidFill>
                        <a:effectLst/>
                        <a:latin typeface="Segoe UI Semibold" panose="020B0702040204020203" pitchFamily="34" charset="0"/>
                        <a:cs typeface="Segoe UI Semibold" panose="020B0702040204020203" pitchFamily="34" charset="0"/>
                      </a:endParaRPr>
                    </a:p>
                  </a:txBody>
                  <a:tcPr marL="45720" marR="45720" anchor="ctr">
                    <a:lnR w="3175" cap="flat" cmpd="sng" algn="ctr">
                      <a:solidFill>
                        <a:srgbClr val="00B0F0"/>
                      </a:solidFill>
                      <a:prstDash val="solid"/>
                      <a:round/>
                      <a:headEnd type="none" w="med" len="med"/>
                      <a:tailEnd type="none" w="med" len="med"/>
                    </a:lnR>
                    <a:lnT w="3175" cap="flat" cmpd="sng" algn="ctr">
                      <a:solidFill>
                        <a:srgbClr val="00B0F0"/>
                      </a:solidFill>
                      <a:prstDash val="solid"/>
                      <a:round/>
                      <a:headEnd type="none" w="med" len="med"/>
                      <a:tailEnd type="none" w="med" len="med"/>
                    </a:lnT>
                    <a:lnB w="3175" cap="flat" cmpd="sng" algn="ctr">
                      <a:solidFill>
                        <a:srgbClr val="00B0F0"/>
                      </a:solidFill>
                      <a:prstDash val="solid"/>
                      <a:round/>
                      <a:headEnd type="none" w="med" len="med"/>
                      <a:tailEnd type="none" w="med" len="med"/>
                    </a:lnB>
                  </a:tcPr>
                </a:tc>
                <a:tc>
                  <a:txBody>
                    <a:bodyPr/>
                    <a:lstStyle/>
                    <a:p>
                      <a:pPr algn="l" fontAlgn="ctr"/>
                      <a:r>
                        <a:rPr lang="en-US" sz="1050" b="0" i="1" u="none" strike="noStrike">
                          <a:solidFill>
                            <a:srgbClr val="000000"/>
                          </a:solidFill>
                          <a:effectLst/>
                          <a:latin typeface="Segoe UI Semibold"/>
                          <a:cs typeface="Segoe UI Semibold"/>
                        </a:rPr>
                        <a:t>No. of urban women per SWM operational </a:t>
                      </a:r>
                      <a:r>
                        <a:rPr lang="en-US" sz="1050" b="0" i="1" u="none" strike="noStrike" err="1">
                          <a:solidFill>
                            <a:srgbClr val="000000"/>
                          </a:solidFill>
                          <a:effectLst/>
                          <a:latin typeface="Segoe UI Semibold"/>
                          <a:cs typeface="Segoe UI Semibold"/>
                        </a:rPr>
                        <a:t>centre</a:t>
                      </a:r>
                      <a:endParaRPr lang="en-US" sz="1050" b="0" i="1" u="none" strike="noStrike">
                        <a:solidFill>
                          <a:srgbClr val="000000"/>
                        </a:solidFill>
                        <a:effectLst/>
                        <a:latin typeface="Segoe UI Semibold"/>
                        <a:cs typeface="Segoe UI Semibold"/>
                      </a:endParaRPr>
                    </a:p>
                  </a:txBody>
                  <a:tcPr marL="45720" marR="45720" anchor="ctr">
                    <a:lnL w="3175" cap="flat" cmpd="sng" algn="ctr">
                      <a:solidFill>
                        <a:srgbClr val="00B0F0"/>
                      </a:solidFill>
                      <a:prstDash val="solid"/>
                      <a:round/>
                      <a:headEnd type="none" w="med" len="med"/>
                      <a:tailEnd type="none" w="med" len="med"/>
                    </a:lnL>
                    <a:lnR w="3175" cap="flat" cmpd="sng" algn="ctr">
                      <a:solidFill>
                        <a:srgbClr val="00B0F0"/>
                      </a:solidFill>
                      <a:prstDash val="solid"/>
                      <a:round/>
                      <a:headEnd type="none" w="med" len="med"/>
                      <a:tailEnd type="none" w="med" len="med"/>
                    </a:lnR>
                    <a:lnT w="3175" cap="flat" cmpd="sng" algn="ctr">
                      <a:solidFill>
                        <a:srgbClr val="00B0F0"/>
                      </a:solidFill>
                      <a:prstDash val="solid"/>
                      <a:round/>
                      <a:headEnd type="none" w="med" len="med"/>
                      <a:tailEnd type="none" w="med" len="med"/>
                    </a:lnT>
                    <a:lnB w="31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3725920620"/>
                  </a:ext>
                </a:extLst>
              </a:tr>
              <a:tr h="448807">
                <a:tc>
                  <a:txBody>
                    <a:bodyPr/>
                    <a:lstStyle/>
                    <a:p>
                      <a:pPr algn="l" fontAlgn="ctr"/>
                      <a:r>
                        <a:rPr lang="en-US" sz="1050" b="0" i="1" u="none" strike="noStrike">
                          <a:solidFill>
                            <a:srgbClr val="000000"/>
                          </a:solidFill>
                          <a:effectLst/>
                          <a:latin typeface="Segoe UI Semibold"/>
                          <a:cs typeface="Segoe UI Semibold"/>
                        </a:rPr>
                        <a:t>Ayushman Bharat Health and Wellness </a:t>
                      </a:r>
                      <a:r>
                        <a:rPr lang="en-US" sz="1050" b="0" i="1" u="none" strike="noStrike" err="1">
                          <a:solidFill>
                            <a:srgbClr val="000000"/>
                          </a:solidFill>
                          <a:effectLst/>
                          <a:latin typeface="Segoe UI Semibold"/>
                          <a:cs typeface="Segoe UI Semibold"/>
                        </a:rPr>
                        <a:t>Centres</a:t>
                      </a:r>
                      <a:endParaRPr lang="en-IN" sz="1050" b="0" i="1" u="none" strike="noStrike">
                        <a:solidFill>
                          <a:srgbClr val="000000"/>
                        </a:solidFill>
                        <a:effectLst/>
                        <a:latin typeface="Segoe UI Semibold"/>
                        <a:cs typeface="Segoe UI Semibold"/>
                      </a:endParaRPr>
                    </a:p>
                  </a:txBody>
                  <a:tcPr marL="45720" marR="45720" anchor="ctr">
                    <a:lnR w="3175" cap="flat" cmpd="sng" algn="ctr">
                      <a:solidFill>
                        <a:srgbClr val="00B0F0"/>
                      </a:solidFill>
                      <a:prstDash val="solid"/>
                      <a:round/>
                      <a:headEnd type="none" w="med" len="med"/>
                      <a:tailEnd type="none" w="med" len="med"/>
                    </a:lnR>
                    <a:lnT w="3175" cap="flat" cmpd="sng" algn="ctr">
                      <a:solidFill>
                        <a:srgbClr val="00B0F0"/>
                      </a:solidFill>
                      <a:prstDash val="solid"/>
                      <a:round/>
                      <a:headEnd type="none" w="med" len="med"/>
                      <a:tailEnd type="none" w="med" len="med"/>
                    </a:lnT>
                    <a:lnB w="3175" cap="flat" cmpd="sng" algn="ctr">
                      <a:solidFill>
                        <a:srgbClr val="00B0F0"/>
                      </a:solidFill>
                      <a:prstDash val="solid"/>
                      <a:round/>
                      <a:headEnd type="none" w="med" len="med"/>
                      <a:tailEnd type="none" w="med" len="med"/>
                    </a:lnB>
                  </a:tcPr>
                </a:tc>
                <a:tc>
                  <a:txBody>
                    <a:bodyPr/>
                    <a:lstStyle/>
                    <a:p>
                      <a:pPr algn="l" fontAlgn="ctr"/>
                      <a:r>
                        <a:rPr lang="en-US" sz="1050" b="0" i="1" u="none" strike="noStrike">
                          <a:solidFill>
                            <a:srgbClr val="000000"/>
                          </a:solidFill>
                          <a:effectLst/>
                          <a:latin typeface="Segoe UI Semibold"/>
                          <a:cs typeface="Segoe UI Semibold"/>
                        </a:rPr>
                        <a:t>No.</a:t>
                      </a:r>
                      <a:r>
                        <a:rPr lang="en-US" sz="1050" b="0" i="1" u="none" strike="noStrike" baseline="0">
                          <a:solidFill>
                            <a:srgbClr val="000000"/>
                          </a:solidFill>
                          <a:effectLst/>
                          <a:latin typeface="Segoe UI Semibold"/>
                          <a:cs typeface="Segoe UI Semibold"/>
                        </a:rPr>
                        <a:t> of operational </a:t>
                      </a:r>
                      <a:r>
                        <a:rPr lang="en-US" sz="1050" b="0" i="1" u="none" strike="noStrike" baseline="0" err="1">
                          <a:solidFill>
                            <a:srgbClr val="000000"/>
                          </a:solidFill>
                          <a:effectLst/>
                          <a:latin typeface="Segoe UI Semibold"/>
                          <a:cs typeface="Segoe UI Semibold"/>
                        </a:rPr>
                        <a:t>centres</a:t>
                      </a:r>
                      <a:endParaRPr lang="en-US" sz="1050" b="0" i="1" u="none" strike="noStrike">
                        <a:solidFill>
                          <a:srgbClr val="000000"/>
                        </a:solidFill>
                        <a:effectLst/>
                        <a:latin typeface="Segoe UI Semibold"/>
                        <a:cs typeface="Segoe UI Semibold"/>
                      </a:endParaRPr>
                    </a:p>
                  </a:txBody>
                  <a:tcPr marL="45720" marR="45720" anchor="ctr">
                    <a:lnL w="3175" cap="flat" cmpd="sng" algn="ctr">
                      <a:solidFill>
                        <a:srgbClr val="00B0F0"/>
                      </a:solidFill>
                      <a:prstDash val="solid"/>
                      <a:round/>
                      <a:headEnd type="none" w="med" len="med"/>
                      <a:tailEnd type="none" w="med" len="med"/>
                    </a:lnL>
                    <a:lnR w="3175" cap="flat" cmpd="sng" algn="ctr">
                      <a:solidFill>
                        <a:srgbClr val="00B0F0"/>
                      </a:solidFill>
                      <a:prstDash val="solid"/>
                      <a:round/>
                      <a:headEnd type="none" w="med" len="med"/>
                      <a:tailEnd type="none" w="med" len="med"/>
                    </a:lnR>
                    <a:lnT w="3175" cap="flat" cmpd="sng" algn="ctr">
                      <a:solidFill>
                        <a:srgbClr val="00B0F0"/>
                      </a:solidFill>
                      <a:prstDash val="solid"/>
                      <a:round/>
                      <a:headEnd type="none" w="med" len="med"/>
                      <a:tailEnd type="none" w="med" len="med"/>
                    </a:lnT>
                    <a:lnB w="31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717831485"/>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1406517165"/>
              </p:ext>
            </p:extLst>
          </p:nvPr>
        </p:nvGraphicFramePr>
        <p:xfrm>
          <a:off x="8526596" y="3145599"/>
          <a:ext cx="3509475" cy="2764047"/>
        </p:xfrm>
        <a:graphic>
          <a:graphicData uri="http://schemas.openxmlformats.org/drawingml/2006/table">
            <a:tbl>
              <a:tblPr>
                <a:tableStyleId>{2D5ABB26-0587-4C30-8999-92F81FD0307C}</a:tableStyleId>
              </a:tblPr>
              <a:tblGrid>
                <a:gridCol w="1755230">
                  <a:extLst>
                    <a:ext uri="{9D8B030D-6E8A-4147-A177-3AD203B41FA5}">
                      <a16:colId xmlns:a16="http://schemas.microsoft.com/office/drawing/2014/main" val="782359256"/>
                    </a:ext>
                  </a:extLst>
                </a:gridCol>
                <a:gridCol w="1754245">
                  <a:extLst>
                    <a:ext uri="{9D8B030D-6E8A-4147-A177-3AD203B41FA5}">
                      <a16:colId xmlns:a16="http://schemas.microsoft.com/office/drawing/2014/main" val="790668576"/>
                    </a:ext>
                  </a:extLst>
                </a:gridCol>
              </a:tblGrid>
              <a:tr h="197475">
                <a:tc>
                  <a:txBody>
                    <a:bodyPr/>
                    <a:lstStyle/>
                    <a:p>
                      <a:pPr algn="ctr" fontAlgn="ctr"/>
                      <a:r>
                        <a:rPr lang="en-IN" sz="1050" u="none" strike="noStrike">
                          <a:solidFill>
                            <a:schemeClr val="bg1"/>
                          </a:solidFill>
                          <a:effectLst/>
                          <a:latin typeface="+mj-lt"/>
                        </a:rPr>
                        <a:t>Schemes</a:t>
                      </a:r>
                      <a:endParaRPr lang="en-IN" sz="1050" b="1" i="0" u="none" strike="noStrike">
                        <a:solidFill>
                          <a:schemeClr val="bg1"/>
                        </a:solidFill>
                        <a:effectLst/>
                        <a:latin typeface="+mj-lt"/>
                      </a:endParaRPr>
                    </a:p>
                  </a:txBody>
                  <a:tcPr marL="45720" marR="45720" anchor="ctr">
                    <a:lnR w="3175" cap="flat" cmpd="sng" algn="ctr">
                      <a:solidFill>
                        <a:schemeClr val="bg1"/>
                      </a:solidFill>
                      <a:prstDash val="solid"/>
                      <a:round/>
                      <a:headEnd type="none" w="med" len="med"/>
                      <a:tailEnd type="none" w="med" len="med"/>
                    </a:lnR>
                    <a:lnB w="3175" cap="flat" cmpd="sng" algn="ctr">
                      <a:solidFill>
                        <a:srgbClr val="00B0F0"/>
                      </a:solidFill>
                      <a:prstDash val="solid"/>
                      <a:round/>
                      <a:headEnd type="none" w="med" len="med"/>
                      <a:tailEnd type="none" w="med" len="med"/>
                    </a:lnB>
                    <a:solidFill>
                      <a:srgbClr val="00B0F0"/>
                    </a:solidFill>
                  </a:tcPr>
                </a:tc>
                <a:tc>
                  <a:txBody>
                    <a:bodyPr/>
                    <a:lstStyle/>
                    <a:p>
                      <a:pPr algn="l" fontAlgn="ctr"/>
                      <a:r>
                        <a:rPr lang="en-IN" sz="1050" u="none" strike="noStrike">
                          <a:solidFill>
                            <a:schemeClr val="bg1"/>
                          </a:solidFill>
                          <a:effectLst/>
                          <a:latin typeface="+mj-lt"/>
                        </a:rPr>
                        <a:t>Indicator</a:t>
                      </a:r>
                      <a:endParaRPr lang="en-IN" sz="1050" b="1" i="0" u="none" strike="noStrike">
                        <a:solidFill>
                          <a:schemeClr val="bg1"/>
                        </a:solidFill>
                        <a:effectLst/>
                        <a:latin typeface="+mj-lt"/>
                      </a:endParaRPr>
                    </a:p>
                  </a:txBody>
                  <a:tcPr marL="45720" marR="4572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val="1567474888"/>
                  </a:ext>
                </a:extLst>
              </a:tr>
              <a:tr h="323141">
                <a:tc>
                  <a:txBody>
                    <a:bodyPr/>
                    <a:lstStyle/>
                    <a:p>
                      <a:pPr algn="l" fontAlgn="ctr"/>
                      <a:r>
                        <a:rPr lang="en-IN" sz="1050" b="0" i="1" u="none" strike="noStrike">
                          <a:solidFill>
                            <a:srgbClr val="000000"/>
                          </a:solidFill>
                          <a:effectLst/>
                          <a:latin typeface="Segoe UI Semibold"/>
                          <a:cs typeface="Segoe UI Semibold"/>
                        </a:rPr>
                        <a:t>Female police presence</a:t>
                      </a:r>
                    </a:p>
                  </a:txBody>
                  <a:tcPr marL="45720" marR="45720" anchor="ctr">
                    <a:lnR w="3175" cap="flat" cmpd="sng" algn="ctr">
                      <a:solidFill>
                        <a:srgbClr val="00B0F0"/>
                      </a:solidFill>
                      <a:prstDash val="solid"/>
                      <a:round/>
                      <a:headEnd type="none" w="med" len="med"/>
                      <a:tailEnd type="none" w="med" len="med"/>
                    </a:lnR>
                    <a:lnT w="3175" cap="flat" cmpd="sng" algn="ctr">
                      <a:solidFill>
                        <a:srgbClr val="00B0F0"/>
                      </a:solidFill>
                      <a:prstDash val="solid"/>
                      <a:round/>
                      <a:headEnd type="none" w="med" len="med"/>
                      <a:tailEnd type="none" w="med" len="med"/>
                    </a:lnT>
                    <a:lnB w="3175" cap="flat" cmpd="sng" algn="ctr">
                      <a:solidFill>
                        <a:srgbClr val="00B0F0"/>
                      </a:solidFill>
                      <a:prstDash val="solid"/>
                      <a:round/>
                      <a:headEnd type="none" w="med" len="med"/>
                      <a:tailEnd type="none" w="med" len="med"/>
                    </a:lnB>
                  </a:tcPr>
                </a:tc>
                <a:tc>
                  <a:txBody>
                    <a:bodyPr/>
                    <a:lstStyle/>
                    <a:p>
                      <a:pPr algn="l" fontAlgn="ctr"/>
                      <a:r>
                        <a:rPr lang="en-US" sz="1050" b="0" i="1" u="none" strike="noStrike">
                          <a:solidFill>
                            <a:srgbClr val="000000"/>
                          </a:solidFill>
                          <a:effectLst/>
                          <a:latin typeface="Segoe UI Semibold"/>
                          <a:cs typeface="Segoe UI Semibold"/>
                        </a:rPr>
                        <a:t>Women police/ 10,000 women</a:t>
                      </a:r>
                    </a:p>
                  </a:txBody>
                  <a:tcPr marL="45720" marR="45720" anchor="ctr">
                    <a:lnL w="3175" cap="flat" cmpd="sng" algn="ctr">
                      <a:solidFill>
                        <a:srgbClr val="00B0F0"/>
                      </a:solidFill>
                      <a:prstDash val="solid"/>
                      <a:round/>
                      <a:headEnd type="none" w="med" len="med"/>
                      <a:tailEnd type="none" w="med" len="med"/>
                    </a:lnL>
                    <a:lnR w="3175" cap="flat" cmpd="sng" algn="ctr">
                      <a:solidFill>
                        <a:srgbClr val="00B0F0"/>
                      </a:solidFill>
                      <a:prstDash val="solid"/>
                      <a:round/>
                      <a:headEnd type="none" w="med" len="med"/>
                      <a:tailEnd type="none" w="med" len="med"/>
                    </a:lnR>
                    <a:lnT w="3175" cap="flat" cmpd="sng" algn="ctr">
                      <a:solidFill>
                        <a:srgbClr val="00B0F0"/>
                      </a:solidFill>
                      <a:prstDash val="solid"/>
                      <a:round/>
                      <a:headEnd type="none" w="med" len="med"/>
                      <a:tailEnd type="none" w="med" len="med"/>
                    </a:lnT>
                    <a:lnB w="31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238737211"/>
                  </a:ext>
                </a:extLst>
              </a:tr>
              <a:tr h="323141">
                <a:tc>
                  <a:txBody>
                    <a:bodyPr/>
                    <a:lstStyle/>
                    <a:p>
                      <a:pPr algn="l" fontAlgn="ctr"/>
                      <a:r>
                        <a:rPr lang="en-US" sz="1050" b="0" i="1" u="none" strike="noStrike">
                          <a:solidFill>
                            <a:srgbClr val="000000"/>
                          </a:solidFill>
                          <a:effectLst/>
                          <a:latin typeface="Segoe UI Semibold"/>
                          <a:cs typeface="Segoe UI Semibold"/>
                        </a:rPr>
                        <a:t>Community policing</a:t>
                      </a:r>
                    </a:p>
                  </a:txBody>
                  <a:tcPr marL="45720" marR="45720" anchor="ctr">
                    <a:lnR w="3175" cap="flat" cmpd="sng" algn="ctr">
                      <a:solidFill>
                        <a:srgbClr val="00B0F0"/>
                      </a:solidFill>
                      <a:prstDash val="solid"/>
                      <a:round/>
                      <a:headEnd type="none" w="med" len="med"/>
                      <a:tailEnd type="none" w="med" len="med"/>
                    </a:lnR>
                    <a:lnT w="3175" cap="flat" cmpd="sng" algn="ctr">
                      <a:solidFill>
                        <a:srgbClr val="00B0F0"/>
                      </a:solidFill>
                      <a:prstDash val="solid"/>
                      <a:round/>
                      <a:headEnd type="none" w="med" len="med"/>
                      <a:tailEnd type="none" w="med" len="med"/>
                    </a:lnT>
                    <a:lnB w="3175" cap="flat" cmpd="sng" algn="ctr">
                      <a:solidFill>
                        <a:srgbClr val="00B0F0"/>
                      </a:solidFill>
                      <a:prstDash val="solid"/>
                      <a:round/>
                      <a:headEnd type="none" w="med" len="med"/>
                      <a:tailEnd type="none" w="med" len="med"/>
                    </a:lnB>
                  </a:tcPr>
                </a:tc>
                <a:tc>
                  <a:txBody>
                    <a:bodyPr/>
                    <a:lstStyle/>
                    <a:p>
                      <a:pPr algn="l" fontAlgn="ctr"/>
                      <a:r>
                        <a:rPr lang="en-US" sz="1050" b="0" i="1" u="none" strike="noStrike">
                          <a:solidFill>
                            <a:srgbClr val="000000"/>
                          </a:solidFill>
                          <a:effectLst/>
                          <a:latin typeface="Segoe UI Semibold"/>
                          <a:cs typeface="Segoe UI Semibold"/>
                        </a:rPr>
                        <a:t>States/ cities having</a:t>
                      </a:r>
                      <a:r>
                        <a:rPr lang="en-US" sz="1050" b="0" i="1" u="none" strike="noStrike" baseline="0">
                          <a:solidFill>
                            <a:srgbClr val="000000"/>
                          </a:solidFill>
                          <a:effectLst/>
                          <a:latin typeface="Segoe UI Semibold"/>
                          <a:cs typeface="Segoe UI Semibold"/>
                        </a:rPr>
                        <a:t> </a:t>
                      </a:r>
                      <a:r>
                        <a:rPr lang="en-US" sz="1050" b="0" i="1" u="none" strike="noStrike">
                          <a:solidFill>
                            <a:srgbClr val="000000"/>
                          </a:solidFill>
                          <a:effectLst/>
                          <a:latin typeface="Segoe UI Semibold"/>
                          <a:cs typeface="Segoe UI Semibold"/>
                        </a:rPr>
                        <a:t>unique schemes for women safety</a:t>
                      </a:r>
                    </a:p>
                  </a:txBody>
                  <a:tcPr marL="45720" marR="45720" anchor="ctr">
                    <a:lnL w="3175" cap="flat" cmpd="sng" algn="ctr">
                      <a:solidFill>
                        <a:srgbClr val="00B0F0"/>
                      </a:solidFill>
                      <a:prstDash val="solid"/>
                      <a:round/>
                      <a:headEnd type="none" w="med" len="med"/>
                      <a:tailEnd type="none" w="med" len="med"/>
                    </a:lnL>
                    <a:lnR w="3175" cap="flat" cmpd="sng" algn="ctr">
                      <a:solidFill>
                        <a:srgbClr val="00B0F0"/>
                      </a:solidFill>
                      <a:prstDash val="solid"/>
                      <a:round/>
                      <a:headEnd type="none" w="med" len="med"/>
                      <a:tailEnd type="none" w="med" len="med"/>
                    </a:lnR>
                    <a:lnT w="3175" cap="flat" cmpd="sng" algn="ctr">
                      <a:solidFill>
                        <a:srgbClr val="00B0F0"/>
                      </a:solidFill>
                      <a:prstDash val="solid"/>
                      <a:round/>
                      <a:headEnd type="none" w="med" len="med"/>
                      <a:tailEnd type="none" w="med" len="med"/>
                    </a:lnT>
                    <a:lnB w="31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3725920620"/>
                  </a:ext>
                </a:extLst>
              </a:tr>
              <a:tr h="323141">
                <a:tc>
                  <a:txBody>
                    <a:bodyPr/>
                    <a:lstStyle/>
                    <a:p>
                      <a:pPr algn="l" fontAlgn="ctr"/>
                      <a:r>
                        <a:rPr lang="en-US" sz="1050" b="0" i="1" u="none" strike="noStrike">
                          <a:solidFill>
                            <a:srgbClr val="000000"/>
                          </a:solidFill>
                          <a:effectLst/>
                          <a:latin typeface="Segoe UI Semibold"/>
                          <a:cs typeface="Segoe UI Semibold"/>
                        </a:rPr>
                        <a:t>Safe city project - Nirbhaya fund</a:t>
                      </a:r>
                      <a:endParaRPr lang="en-IN" sz="1050" b="0" i="1" u="none" strike="noStrike">
                        <a:solidFill>
                          <a:srgbClr val="000000"/>
                        </a:solidFill>
                        <a:effectLst/>
                        <a:latin typeface="Segoe UI Semibold"/>
                        <a:cs typeface="Segoe UI Semibold"/>
                      </a:endParaRPr>
                    </a:p>
                  </a:txBody>
                  <a:tcPr marL="45720" marR="45720" anchor="ctr">
                    <a:lnR w="3175" cap="flat" cmpd="sng" algn="ctr">
                      <a:solidFill>
                        <a:srgbClr val="00B0F0"/>
                      </a:solidFill>
                      <a:prstDash val="solid"/>
                      <a:round/>
                      <a:headEnd type="none" w="med" len="med"/>
                      <a:tailEnd type="none" w="med" len="med"/>
                    </a:lnR>
                    <a:lnT w="3175" cap="flat" cmpd="sng" algn="ctr">
                      <a:solidFill>
                        <a:srgbClr val="00B0F0"/>
                      </a:solidFill>
                      <a:prstDash val="solid"/>
                      <a:round/>
                      <a:headEnd type="none" w="med" len="med"/>
                      <a:tailEnd type="none" w="med" len="med"/>
                    </a:lnT>
                    <a:lnB w="3175" cap="flat" cmpd="sng" algn="ctr">
                      <a:solidFill>
                        <a:srgbClr val="00B0F0"/>
                      </a:solidFill>
                      <a:prstDash val="solid"/>
                      <a:round/>
                      <a:headEnd type="none" w="med" len="med"/>
                      <a:tailEnd type="none" w="med" len="med"/>
                    </a:lnB>
                  </a:tcPr>
                </a:tc>
                <a:tc>
                  <a:txBody>
                    <a:bodyPr/>
                    <a:lstStyle/>
                    <a:p>
                      <a:pPr algn="l" fontAlgn="ctr"/>
                      <a:r>
                        <a:rPr lang="en-US" sz="1050" b="0" i="1" u="none" strike="noStrike">
                          <a:solidFill>
                            <a:srgbClr val="000000"/>
                          </a:solidFill>
                          <a:effectLst/>
                          <a:latin typeface="Segoe UI Semibold"/>
                          <a:cs typeface="Segoe UI Semibold"/>
                        </a:rPr>
                        <a:t>Availability</a:t>
                      </a:r>
                    </a:p>
                  </a:txBody>
                  <a:tcPr marL="45720" marR="45720" anchor="ctr">
                    <a:lnL w="3175" cap="flat" cmpd="sng" algn="ctr">
                      <a:solidFill>
                        <a:srgbClr val="00B0F0"/>
                      </a:solidFill>
                      <a:prstDash val="solid"/>
                      <a:round/>
                      <a:headEnd type="none" w="med" len="med"/>
                      <a:tailEnd type="none" w="med" len="med"/>
                    </a:lnL>
                    <a:lnR w="3175" cap="flat" cmpd="sng" algn="ctr">
                      <a:solidFill>
                        <a:srgbClr val="00B0F0"/>
                      </a:solidFill>
                      <a:prstDash val="solid"/>
                      <a:round/>
                      <a:headEnd type="none" w="med" len="med"/>
                      <a:tailEnd type="none" w="med" len="med"/>
                    </a:lnR>
                    <a:lnT w="3175" cap="flat" cmpd="sng" algn="ctr">
                      <a:solidFill>
                        <a:srgbClr val="00B0F0"/>
                      </a:solidFill>
                      <a:prstDash val="solid"/>
                      <a:round/>
                      <a:headEnd type="none" w="med" len="med"/>
                      <a:tailEnd type="none" w="med" len="med"/>
                    </a:lnT>
                    <a:lnB w="31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717831485"/>
                  </a:ext>
                </a:extLst>
              </a:tr>
              <a:tr h="257841">
                <a:tc>
                  <a:txBody>
                    <a:bodyPr/>
                    <a:lstStyle/>
                    <a:p>
                      <a:pPr algn="l" fontAlgn="ctr"/>
                      <a:r>
                        <a:rPr lang="en-US" sz="1050" b="0" i="1" u="none" strike="noStrike">
                          <a:solidFill>
                            <a:srgbClr val="000000"/>
                          </a:solidFill>
                          <a:effectLst/>
                          <a:latin typeface="Segoe UI Semibold"/>
                          <a:cs typeface="Segoe UI Semibold"/>
                        </a:rPr>
                        <a:t>Crime stats</a:t>
                      </a:r>
                      <a:endParaRPr lang="en-IN" sz="1050" b="0" i="1" u="none" strike="noStrike">
                        <a:solidFill>
                          <a:srgbClr val="000000"/>
                        </a:solidFill>
                        <a:effectLst/>
                        <a:latin typeface="Segoe UI Semibold"/>
                        <a:cs typeface="Segoe UI Semibold"/>
                      </a:endParaRPr>
                    </a:p>
                  </a:txBody>
                  <a:tcPr marL="45720" marR="45720" anchor="ctr">
                    <a:lnR w="3175" cap="flat" cmpd="sng" algn="ctr">
                      <a:solidFill>
                        <a:srgbClr val="00B0F0"/>
                      </a:solidFill>
                      <a:prstDash val="solid"/>
                      <a:round/>
                      <a:headEnd type="none" w="med" len="med"/>
                      <a:tailEnd type="none" w="med" len="med"/>
                    </a:lnR>
                    <a:lnT w="3175" cap="flat" cmpd="sng" algn="ctr">
                      <a:solidFill>
                        <a:srgbClr val="00B0F0"/>
                      </a:solidFill>
                      <a:prstDash val="solid"/>
                      <a:round/>
                      <a:headEnd type="none" w="med" len="med"/>
                      <a:tailEnd type="none" w="med" len="med"/>
                    </a:lnT>
                    <a:lnB w="3175" cap="flat" cmpd="sng" algn="ctr">
                      <a:solidFill>
                        <a:srgbClr val="00B0F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50" b="0" i="1" u="none" strike="noStrike">
                          <a:solidFill>
                            <a:srgbClr val="000000"/>
                          </a:solidFill>
                          <a:effectLst/>
                          <a:latin typeface="Segoe UI Semibold"/>
                          <a:cs typeface="Segoe UI Semibold"/>
                        </a:rPr>
                        <a:t>Crime rates against women</a:t>
                      </a:r>
                      <a:endParaRPr lang="en-IN" sz="1050" b="0" i="1" u="none" strike="noStrike">
                        <a:solidFill>
                          <a:srgbClr val="000000"/>
                        </a:solidFill>
                        <a:effectLst/>
                        <a:latin typeface="Segoe UI Semibold"/>
                        <a:cs typeface="Segoe UI Semibold"/>
                      </a:endParaRPr>
                    </a:p>
                  </a:txBody>
                  <a:tcPr marL="45720" marR="45720" anchor="ctr">
                    <a:lnL w="3175" cap="flat" cmpd="sng" algn="ctr">
                      <a:solidFill>
                        <a:srgbClr val="00B0F0"/>
                      </a:solidFill>
                      <a:prstDash val="solid"/>
                      <a:round/>
                      <a:headEnd type="none" w="med" len="med"/>
                      <a:tailEnd type="none" w="med" len="med"/>
                    </a:lnL>
                    <a:lnR w="3175" cap="flat" cmpd="sng" algn="ctr">
                      <a:solidFill>
                        <a:srgbClr val="00B0F0"/>
                      </a:solidFill>
                      <a:prstDash val="solid"/>
                      <a:round/>
                      <a:headEnd type="none" w="med" len="med"/>
                      <a:tailEnd type="none" w="med" len="med"/>
                    </a:lnR>
                    <a:lnT w="3175" cap="flat" cmpd="sng" algn="ctr">
                      <a:solidFill>
                        <a:srgbClr val="00B0F0"/>
                      </a:solidFill>
                      <a:prstDash val="solid"/>
                      <a:round/>
                      <a:headEnd type="none" w="med" len="med"/>
                      <a:tailEnd type="none" w="med" len="med"/>
                    </a:lnT>
                    <a:lnB w="31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2558806713"/>
                  </a:ext>
                </a:extLst>
              </a:tr>
              <a:tr h="448807">
                <a:tc>
                  <a:txBody>
                    <a:bodyPr/>
                    <a:lstStyle/>
                    <a:p>
                      <a:pPr algn="l" fontAlgn="ctr"/>
                      <a:r>
                        <a:rPr lang="en-US" sz="1050" b="0" i="1" u="none" strike="noStrike">
                          <a:solidFill>
                            <a:srgbClr val="000000"/>
                          </a:solidFill>
                          <a:effectLst/>
                          <a:latin typeface="Segoe UI Semibold"/>
                          <a:cs typeface="Segoe UI Semibold"/>
                        </a:rPr>
                        <a:t>Women Help Line (Mission Shakti)</a:t>
                      </a:r>
                      <a:endParaRPr lang="en-IN" sz="1050" b="0" i="1" u="none" strike="noStrike">
                        <a:solidFill>
                          <a:srgbClr val="000000"/>
                        </a:solidFill>
                        <a:effectLst/>
                        <a:latin typeface="Segoe UI Semibold"/>
                        <a:cs typeface="Segoe UI Semibold"/>
                      </a:endParaRPr>
                    </a:p>
                  </a:txBody>
                  <a:tcPr marL="45720" marR="45720" anchor="ctr">
                    <a:lnR w="3175" cap="flat" cmpd="sng" algn="ctr">
                      <a:solidFill>
                        <a:srgbClr val="00B0F0"/>
                      </a:solidFill>
                      <a:prstDash val="solid"/>
                      <a:round/>
                      <a:headEnd type="none" w="med" len="med"/>
                      <a:tailEnd type="none" w="med" len="med"/>
                    </a:lnR>
                    <a:lnT w="3175" cap="flat" cmpd="sng" algn="ctr">
                      <a:solidFill>
                        <a:srgbClr val="00B0F0"/>
                      </a:solidFill>
                      <a:prstDash val="solid"/>
                      <a:round/>
                      <a:headEnd type="none" w="med" len="med"/>
                      <a:tailEnd type="none" w="med" len="med"/>
                    </a:lnT>
                    <a:lnB w="3175" cap="flat" cmpd="sng" algn="ctr">
                      <a:solidFill>
                        <a:srgbClr val="00B0F0"/>
                      </a:solidFill>
                      <a:prstDash val="solid"/>
                      <a:round/>
                      <a:headEnd type="none" w="med" len="med"/>
                      <a:tailEnd type="none" w="med" len="med"/>
                    </a:lnB>
                  </a:tcPr>
                </a:tc>
                <a:tc>
                  <a:txBody>
                    <a:bodyPr/>
                    <a:lstStyle/>
                    <a:p>
                      <a:pPr algn="l" fontAlgn="ctr"/>
                      <a:r>
                        <a:rPr lang="en-US" sz="1050" b="0" i="1" u="none" strike="noStrike">
                          <a:solidFill>
                            <a:srgbClr val="000000"/>
                          </a:solidFill>
                          <a:effectLst/>
                          <a:latin typeface="Segoe UI Semibold"/>
                          <a:cs typeface="Segoe UI Semibold"/>
                        </a:rPr>
                        <a:t>No. of complaints registered per working women</a:t>
                      </a:r>
                    </a:p>
                  </a:txBody>
                  <a:tcPr marL="45720" marR="45720" anchor="ctr">
                    <a:lnL w="3175" cap="flat" cmpd="sng" algn="ctr">
                      <a:solidFill>
                        <a:srgbClr val="00B0F0"/>
                      </a:solidFill>
                      <a:prstDash val="solid"/>
                      <a:round/>
                      <a:headEnd type="none" w="med" len="med"/>
                      <a:tailEnd type="none" w="med" len="med"/>
                    </a:lnL>
                    <a:lnR w="3175" cap="flat" cmpd="sng" algn="ctr">
                      <a:solidFill>
                        <a:srgbClr val="00B0F0"/>
                      </a:solidFill>
                      <a:prstDash val="solid"/>
                      <a:round/>
                      <a:headEnd type="none" w="med" len="med"/>
                      <a:tailEnd type="none" w="med" len="med"/>
                    </a:lnR>
                    <a:lnT w="3175" cap="flat" cmpd="sng" algn="ctr">
                      <a:solidFill>
                        <a:srgbClr val="00B0F0"/>
                      </a:solidFill>
                      <a:prstDash val="solid"/>
                      <a:round/>
                      <a:headEnd type="none" w="med" len="med"/>
                      <a:tailEnd type="none" w="med" len="med"/>
                    </a:lnT>
                    <a:lnB w="31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290495925"/>
                  </a:ext>
                </a:extLst>
              </a:tr>
              <a:tr h="448806">
                <a:tc>
                  <a:txBody>
                    <a:bodyPr/>
                    <a:lstStyle/>
                    <a:p>
                      <a:pPr lvl="0" algn="l">
                        <a:buNone/>
                      </a:pPr>
                      <a:r>
                        <a:rPr lang="en-US" sz="1050" b="0" i="1" u="none" strike="noStrike">
                          <a:solidFill>
                            <a:srgbClr val="000000"/>
                          </a:solidFill>
                          <a:effectLst/>
                          <a:latin typeface="Segoe UI Semibold"/>
                          <a:cs typeface="Segoe UI Semibold"/>
                        </a:rPr>
                        <a:t>Street lighting policy (UJALA &amp; SLNP)​</a:t>
                      </a:r>
                      <a:endParaRPr lang="en-US"/>
                    </a:p>
                  </a:txBody>
                  <a:tcPr marL="45720" marR="45720" anchor="ctr">
                    <a:lnR w="3174">
                      <a:solidFill>
                        <a:srgbClr val="00B0F0"/>
                      </a:solidFill>
                    </a:lnR>
                    <a:lnT w="3175" cap="flat" cmpd="sng" algn="ctr">
                      <a:solidFill>
                        <a:srgbClr val="00B0F0"/>
                      </a:solidFill>
                      <a:prstDash val="solid"/>
                      <a:round/>
                      <a:headEnd type="none" w="med" len="med"/>
                      <a:tailEnd type="none" w="med" len="med"/>
                    </a:lnT>
                    <a:lnB w="3174">
                      <a:solidFill>
                        <a:srgbClr val="00B0F0"/>
                      </a:solidFill>
                    </a:lnB>
                  </a:tcPr>
                </a:tc>
                <a:tc>
                  <a:txBody>
                    <a:bodyPr/>
                    <a:lstStyle/>
                    <a:p>
                      <a:pPr lvl="0" algn="l">
                        <a:buNone/>
                      </a:pPr>
                      <a:r>
                        <a:rPr lang="en-US" sz="1050" b="0" i="1" u="none" strike="noStrike">
                          <a:solidFill>
                            <a:srgbClr val="000000"/>
                          </a:solidFill>
                          <a:effectLst/>
                          <a:latin typeface="Segoe UI Semibold"/>
                          <a:cs typeface="Segoe UI Semibold"/>
                        </a:rPr>
                        <a:t>%</a:t>
                      </a:r>
                      <a:r>
                        <a:rPr lang="en-US" sz="1050" b="0" i="1" u="none" strike="noStrike" baseline="0">
                          <a:solidFill>
                            <a:srgbClr val="000000"/>
                          </a:solidFill>
                          <a:effectLst/>
                          <a:latin typeface="Segoe UI Semibold"/>
                          <a:cs typeface="Segoe UI Semibold"/>
                        </a:rPr>
                        <a:t> coverage/ unit area</a:t>
                      </a:r>
                      <a:endParaRPr lang="en-US" sz="1050" b="0" i="1" u="none" strike="noStrike">
                        <a:solidFill>
                          <a:srgbClr val="000000"/>
                        </a:solidFill>
                        <a:effectLst/>
                        <a:latin typeface="Segoe UI Semibold"/>
                        <a:cs typeface="Segoe UI Semibold"/>
                      </a:endParaRPr>
                    </a:p>
                  </a:txBody>
                  <a:tcPr marL="45720" marR="45720" anchor="ctr">
                    <a:lnL w="3174">
                      <a:solidFill>
                        <a:srgbClr val="00B0F0"/>
                      </a:solidFill>
                    </a:lnL>
                    <a:lnR w="3174">
                      <a:solidFill>
                        <a:srgbClr val="00B0F0"/>
                      </a:solidFill>
                    </a:lnR>
                    <a:lnT w="3175" cap="flat" cmpd="sng" algn="ctr">
                      <a:solidFill>
                        <a:srgbClr val="00B0F0"/>
                      </a:solidFill>
                      <a:prstDash val="solid"/>
                      <a:round/>
                      <a:headEnd type="none" w="med" len="med"/>
                      <a:tailEnd type="none" w="med" len="med"/>
                    </a:lnT>
                    <a:lnB w="3174">
                      <a:solidFill>
                        <a:srgbClr val="00B0F0"/>
                      </a:solidFill>
                    </a:lnB>
                  </a:tcPr>
                </a:tc>
                <a:extLst>
                  <a:ext uri="{0D108BD9-81ED-4DB2-BD59-A6C34878D82A}">
                    <a16:rowId xmlns:a16="http://schemas.microsoft.com/office/drawing/2014/main" val="4026200037"/>
                  </a:ext>
                </a:extLst>
              </a:tr>
            </a:tbl>
          </a:graphicData>
        </a:graphic>
      </p:graphicFrame>
      <p:sp>
        <p:nvSpPr>
          <p:cNvPr id="4" name="Rectangle 3"/>
          <p:cNvSpPr/>
          <p:nvPr/>
        </p:nvSpPr>
        <p:spPr>
          <a:xfrm>
            <a:off x="9745764" y="6159681"/>
            <a:ext cx="2290307" cy="317203"/>
          </a:xfrm>
          <a:prstGeom prst="rect">
            <a:avLst/>
          </a:prstGeom>
        </p:spPr>
        <p:txBody>
          <a:bodyPr wrap="none" lIns="91440" tIns="45720" rIns="91440" bIns="45720" anchor="t">
            <a:spAutoFit/>
          </a:bodyPr>
          <a:lstStyle/>
          <a:p>
            <a:pPr>
              <a:lnSpc>
                <a:spcPct val="113999"/>
              </a:lnSpc>
              <a:spcAft>
                <a:spcPts val="600"/>
              </a:spcAft>
              <a:buClr>
                <a:srgbClr val="00B0F0"/>
              </a:buClr>
            </a:pPr>
            <a:r>
              <a:rPr lang="en-IN" sz="1400" b="1">
                <a:cs typeface="Segoe UI Semibold"/>
                <a:hlinkClick r:id="rId5">
                  <a:extLst>
                    <a:ext uri="{A12FA001-AC4F-418D-AE19-62706E023703}">
                      <ahyp:hlinkClr xmlns:ahyp="http://schemas.microsoft.com/office/drawing/2018/hyperlinkcolor" val="tx"/>
                    </a:ext>
                  </a:extLst>
                </a:hlinkClick>
              </a:rPr>
              <a:t>Click here for the full-list</a:t>
            </a:r>
          </a:p>
        </p:txBody>
      </p:sp>
      <p:graphicFrame>
        <p:nvGraphicFramePr>
          <p:cNvPr id="11" name="Table 10">
            <a:extLst>
              <a:ext uri="{FF2B5EF4-FFF2-40B4-BE49-F238E27FC236}">
                <a16:creationId xmlns:a16="http://schemas.microsoft.com/office/drawing/2014/main" id="{3196B28C-8EEA-6215-F82F-52FC74FF8280}"/>
              </a:ext>
            </a:extLst>
          </p:cNvPr>
          <p:cNvGraphicFramePr>
            <a:graphicFrameLocks noGrp="1"/>
          </p:cNvGraphicFramePr>
          <p:nvPr>
            <p:extLst>
              <p:ext uri="{D42A27DB-BD31-4B8C-83A1-F6EECF244321}">
                <p14:modId xmlns:p14="http://schemas.microsoft.com/office/powerpoint/2010/main" val="1078898813"/>
              </p:ext>
            </p:extLst>
          </p:nvPr>
        </p:nvGraphicFramePr>
        <p:xfrm>
          <a:off x="4419600" y="4653815"/>
          <a:ext cx="3972128" cy="2149790"/>
        </p:xfrm>
        <a:graphic>
          <a:graphicData uri="http://schemas.openxmlformats.org/drawingml/2006/table">
            <a:tbl>
              <a:tblPr bandRow="1">
                <a:tableStyleId>{5C22544A-7EE6-4342-B048-85BDC9FD1C3A}</a:tableStyleId>
              </a:tblPr>
              <a:tblGrid>
                <a:gridCol w="1986619">
                  <a:extLst>
                    <a:ext uri="{9D8B030D-6E8A-4147-A177-3AD203B41FA5}">
                      <a16:colId xmlns:a16="http://schemas.microsoft.com/office/drawing/2014/main" val="1185153058"/>
                    </a:ext>
                  </a:extLst>
                </a:gridCol>
                <a:gridCol w="1985509">
                  <a:extLst>
                    <a:ext uri="{9D8B030D-6E8A-4147-A177-3AD203B41FA5}">
                      <a16:colId xmlns:a16="http://schemas.microsoft.com/office/drawing/2014/main" val="1275933976"/>
                    </a:ext>
                  </a:extLst>
                </a:gridCol>
              </a:tblGrid>
              <a:tr h="344565">
                <a:tc>
                  <a:txBody>
                    <a:bodyPr/>
                    <a:lstStyle/>
                    <a:p>
                      <a:pPr algn="l" rtl="0" fontAlgn="base"/>
                      <a:r>
                        <a:rPr lang="en-US" sz="1050" b="0" i="1" u="none" strike="noStrike">
                          <a:solidFill>
                            <a:srgbClr val="000000"/>
                          </a:solidFill>
                          <a:effectLst/>
                          <a:latin typeface="Segoe UI Semibold" panose="020B0702040204020203" pitchFamily="34" charset="0"/>
                        </a:rPr>
                        <a:t>Sakhi Niwas – working women hostels scheme</a:t>
                      </a:r>
                      <a:endParaRPr lang="en-US" b="0" i="0">
                        <a:solidFill>
                          <a:srgbClr val="000000"/>
                        </a:solidFill>
                        <a:effectLst/>
                      </a:endParaRPr>
                    </a:p>
                  </a:txBody>
                  <a:tcPr marL="38957" marR="38957" marT="38957" marB="38957" anchor="ctr">
                    <a:lnL w="12700" cap="flat" cmpd="sng" algn="ctr">
                      <a:solidFill>
                        <a:srgbClr val="FFFFFF"/>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noFill/>
                  </a:tcPr>
                </a:tc>
                <a:tc>
                  <a:txBody>
                    <a:bodyPr/>
                    <a:lstStyle/>
                    <a:p>
                      <a:pPr algn="l" rtl="0" fontAlgn="base"/>
                      <a:r>
                        <a:rPr lang="en-US" sz="1050" b="0" i="1" u="none" strike="noStrike">
                          <a:solidFill>
                            <a:srgbClr val="000000"/>
                          </a:solidFill>
                          <a:effectLst/>
                          <a:latin typeface="Segoe UI Semibold" panose="020B0702040204020203" pitchFamily="34" charset="0"/>
                        </a:rPr>
                        <a:t>No. of urban women per operational SN</a:t>
                      </a:r>
                      <a:endParaRPr lang="en-US" b="0" i="0">
                        <a:solidFill>
                          <a:srgbClr val="000000"/>
                        </a:solidFill>
                        <a:effectLst/>
                      </a:endParaRPr>
                    </a:p>
                  </a:txBody>
                  <a:tcPr marL="38957" marR="38957" marT="38957" marB="38957"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2069789522"/>
                  </a:ext>
                </a:extLst>
              </a:tr>
              <a:tr h="354409">
                <a:tc>
                  <a:txBody>
                    <a:bodyPr/>
                    <a:lstStyle/>
                    <a:p>
                      <a:pPr algn="l" rtl="0" fontAlgn="base"/>
                      <a:r>
                        <a:rPr lang="en-IN" sz="1050" b="0" i="1" u="none" strike="noStrike">
                          <a:solidFill>
                            <a:srgbClr val="000000"/>
                          </a:solidFill>
                          <a:effectLst/>
                          <a:latin typeface="Segoe UI Semibold" panose="020B0702040204020203" pitchFamily="34" charset="0"/>
                        </a:rPr>
                        <a:t>One-stop centres</a:t>
                      </a:r>
                      <a:endParaRPr lang="en-IN" b="0" i="0">
                        <a:solidFill>
                          <a:srgbClr val="000000"/>
                        </a:solidFill>
                        <a:effectLst/>
                      </a:endParaRPr>
                    </a:p>
                  </a:txBody>
                  <a:tcPr marL="38957" marR="38957" marT="38957" marB="38957" anchor="ctr">
                    <a:lnL w="12700" cap="flat" cmpd="sng" algn="ctr">
                      <a:solidFill>
                        <a:srgbClr val="FFFFFF"/>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noFill/>
                  </a:tcPr>
                </a:tc>
                <a:tc>
                  <a:txBody>
                    <a:bodyPr/>
                    <a:lstStyle/>
                    <a:p>
                      <a:pPr algn="l" rtl="0" fontAlgn="base"/>
                      <a:r>
                        <a:rPr lang="en-US" sz="1050" b="0" i="1" u="none" strike="noStrike">
                          <a:solidFill>
                            <a:srgbClr val="000000"/>
                          </a:solidFill>
                          <a:effectLst/>
                          <a:latin typeface="Segoe UI Semibold" panose="020B0702040204020203" pitchFamily="34" charset="0"/>
                        </a:rPr>
                        <a:t>No. of urban women per operational OSC</a:t>
                      </a:r>
                      <a:endParaRPr lang="en-US" b="0" i="0">
                        <a:solidFill>
                          <a:srgbClr val="000000"/>
                        </a:solidFill>
                        <a:effectLst/>
                      </a:endParaRPr>
                    </a:p>
                  </a:txBody>
                  <a:tcPr marL="38957" marR="38957" marT="38957" marB="38957"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91600716"/>
                  </a:ext>
                </a:extLst>
              </a:tr>
              <a:tr h="354409">
                <a:tc>
                  <a:txBody>
                    <a:bodyPr/>
                    <a:lstStyle/>
                    <a:p>
                      <a:pPr algn="l" rtl="0" fontAlgn="base"/>
                      <a:r>
                        <a:rPr lang="en-IN" sz="1050" b="0" i="1" u="none" strike="noStrike">
                          <a:solidFill>
                            <a:srgbClr val="000000"/>
                          </a:solidFill>
                          <a:effectLst/>
                          <a:latin typeface="Segoe UI Semibold" panose="020B0702040204020203" pitchFamily="34" charset="0"/>
                        </a:rPr>
                        <a:t>Anganwadi service scheme</a:t>
                      </a:r>
                      <a:endParaRPr lang="en-IN" b="0" i="0">
                        <a:solidFill>
                          <a:srgbClr val="000000"/>
                        </a:solidFill>
                        <a:effectLst/>
                      </a:endParaRPr>
                    </a:p>
                  </a:txBody>
                  <a:tcPr marL="38957" marR="38957" marT="38957" marB="38957" anchor="ctr">
                    <a:lnL w="12700" cap="flat" cmpd="sng" algn="ctr">
                      <a:solidFill>
                        <a:srgbClr val="FFFFFF"/>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noFill/>
                  </a:tcPr>
                </a:tc>
                <a:tc>
                  <a:txBody>
                    <a:bodyPr/>
                    <a:lstStyle/>
                    <a:p>
                      <a:pPr algn="l" rtl="0" fontAlgn="base"/>
                      <a:r>
                        <a:rPr lang="en-US" sz="1050" b="0" i="1" u="none" strike="noStrike">
                          <a:solidFill>
                            <a:srgbClr val="000000"/>
                          </a:solidFill>
                          <a:effectLst/>
                          <a:latin typeface="Segoe UI Semibold" panose="020B0702040204020203" pitchFamily="34" charset="0"/>
                        </a:rPr>
                        <a:t>No. of urban women per operational ASSP</a:t>
                      </a:r>
                      <a:endParaRPr lang="en-US" b="0" i="0">
                        <a:solidFill>
                          <a:srgbClr val="000000"/>
                        </a:solidFill>
                        <a:effectLst/>
                      </a:endParaRPr>
                    </a:p>
                  </a:txBody>
                  <a:tcPr marL="38957" marR="38957" marT="38957" marB="38957"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2286646776"/>
                  </a:ext>
                </a:extLst>
              </a:tr>
              <a:tr h="354409">
                <a:tc>
                  <a:txBody>
                    <a:bodyPr/>
                    <a:lstStyle/>
                    <a:p>
                      <a:pPr algn="l" rtl="0" fontAlgn="base"/>
                      <a:r>
                        <a:rPr lang="en-IN" sz="1050" b="0" i="1" u="none" strike="noStrike">
                          <a:solidFill>
                            <a:srgbClr val="000000"/>
                          </a:solidFill>
                          <a:effectLst/>
                          <a:latin typeface="Segoe UI Semibold" panose="020B0702040204020203" pitchFamily="34" charset="0"/>
                        </a:rPr>
                        <a:t>Rajiv Gandhi crèche scheme</a:t>
                      </a:r>
                      <a:endParaRPr lang="en-IN" b="0" i="0">
                        <a:solidFill>
                          <a:srgbClr val="000000"/>
                        </a:solidFill>
                        <a:effectLst/>
                      </a:endParaRPr>
                    </a:p>
                  </a:txBody>
                  <a:tcPr marL="38957" marR="38957" marT="38957" marB="38957" anchor="ctr">
                    <a:lnL w="12700" cap="flat" cmpd="sng" algn="ctr">
                      <a:solidFill>
                        <a:srgbClr val="FFFFFF"/>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noFill/>
                  </a:tcPr>
                </a:tc>
                <a:tc>
                  <a:txBody>
                    <a:bodyPr/>
                    <a:lstStyle/>
                    <a:p>
                      <a:pPr algn="l" rtl="0" fontAlgn="base"/>
                      <a:r>
                        <a:rPr lang="en-US" sz="1050" b="0" i="1" u="none" strike="noStrike">
                          <a:solidFill>
                            <a:srgbClr val="000000"/>
                          </a:solidFill>
                          <a:effectLst/>
                          <a:latin typeface="Segoe UI Semibold" panose="020B0702040204020203" pitchFamily="34" charset="0"/>
                        </a:rPr>
                        <a:t>No. of urban women per operational </a:t>
                      </a:r>
                      <a:r>
                        <a:rPr lang="en-US" sz="1050" b="1" i="1" u="none" strike="noStrike">
                          <a:solidFill>
                            <a:srgbClr val="000000"/>
                          </a:solidFill>
                          <a:effectLst/>
                          <a:latin typeface="Segoe UI Semibold" panose="020B0702040204020203" pitchFamily="34" charset="0"/>
                        </a:rPr>
                        <a:t>RGCSP</a:t>
                      </a:r>
                      <a:endParaRPr lang="en-US" b="0" i="0">
                        <a:solidFill>
                          <a:srgbClr val="000000"/>
                        </a:solidFill>
                        <a:effectLst/>
                      </a:endParaRPr>
                    </a:p>
                  </a:txBody>
                  <a:tcPr marL="38957" marR="38957" marT="38957" marB="38957"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2281925840"/>
                  </a:ext>
                </a:extLst>
              </a:tr>
              <a:tr h="492235">
                <a:tc>
                  <a:txBody>
                    <a:bodyPr/>
                    <a:lstStyle/>
                    <a:p>
                      <a:pPr algn="l" rtl="0" fontAlgn="base"/>
                      <a:r>
                        <a:rPr lang="en-US" sz="1050" b="0" i="1" u="none" strike="noStrike">
                          <a:solidFill>
                            <a:srgbClr val="000000"/>
                          </a:solidFill>
                          <a:effectLst/>
                          <a:latin typeface="Segoe UI Semibold" panose="020B0702040204020203" pitchFamily="34" charset="0"/>
                        </a:rPr>
                        <a:t>E-Shram (portal for unorganized workers) </a:t>
                      </a:r>
                      <a:endParaRPr lang="en-US" b="0" i="0">
                        <a:solidFill>
                          <a:srgbClr val="000000"/>
                        </a:solidFill>
                        <a:effectLst/>
                      </a:endParaRPr>
                    </a:p>
                  </a:txBody>
                  <a:tcPr marL="38957" marR="38957" marT="38957" marB="38957" anchor="ctr">
                    <a:lnL w="12700" cap="flat" cmpd="sng" algn="ctr">
                      <a:solidFill>
                        <a:srgbClr val="FFFFFF"/>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rtl="0" fontAlgn="base"/>
                      <a:r>
                        <a:rPr lang="en-US" sz="1050" b="0" i="1" u="none" strike="noStrike">
                          <a:solidFill>
                            <a:srgbClr val="000000"/>
                          </a:solidFill>
                          <a:effectLst/>
                          <a:latin typeface="Segoe UI Semibold" panose="020B0702040204020203" pitchFamily="34" charset="0"/>
                        </a:rPr>
                        <a:t>Total women registrations in non-agricultural sectors in lakhs, CITIES</a:t>
                      </a:r>
                      <a:endParaRPr lang="en-US" b="0" i="0">
                        <a:solidFill>
                          <a:srgbClr val="000000"/>
                        </a:solidFill>
                        <a:effectLst/>
                      </a:endParaRPr>
                    </a:p>
                  </a:txBody>
                  <a:tcPr marL="38957" marR="38957" marT="38957" marB="38957"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635983396"/>
                  </a:ext>
                </a:extLst>
              </a:tr>
            </a:tbl>
          </a:graphicData>
        </a:graphic>
      </p:graphicFrame>
    </p:spTree>
    <p:extLst>
      <p:ext uri="{BB962C8B-B14F-4D97-AF65-F5344CB8AC3E}">
        <p14:creationId xmlns:p14="http://schemas.microsoft.com/office/powerpoint/2010/main" val="1315738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E89FCD-211E-7C87-5FB9-41CF90E91F2B}"/>
              </a:ext>
            </a:extLst>
          </p:cNvPr>
          <p:cNvSpPr/>
          <p:nvPr/>
        </p:nvSpPr>
        <p:spPr>
          <a:xfrm>
            <a:off x="1" y="40"/>
            <a:ext cx="12333383" cy="6856125"/>
          </a:xfrm>
          <a:prstGeom prst="rect">
            <a:avLst/>
          </a:prstGeom>
          <a:solidFill>
            <a:srgbClr val="ED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75334" rtl="0" eaLnBrk="1" latinLnBrk="0" hangingPunct="1">
              <a:defRPr sz="2117" kern="1200">
                <a:solidFill>
                  <a:schemeClr val="lt1"/>
                </a:solidFill>
                <a:latin typeface="+mn-lt"/>
                <a:ea typeface="+mn-ea"/>
                <a:cs typeface="+mn-cs"/>
              </a:defRPr>
            </a:lvl1pPr>
            <a:lvl2pPr marL="537667" algn="l" defTabSz="1075334" rtl="0" eaLnBrk="1" latinLnBrk="0" hangingPunct="1">
              <a:defRPr sz="2117" kern="1200">
                <a:solidFill>
                  <a:schemeClr val="lt1"/>
                </a:solidFill>
                <a:latin typeface="+mn-lt"/>
                <a:ea typeface="+mn-ea"/>
                <a:cs typeface="+mn-cs"/>
              </a:defRPr>
            </a:lvl2pPr>
            <a:lvl3pPr marL="1075334" algn="l" defTabSz="1075334" rtl="0" eaLnBrk="1" latinLnBrk="0" hangingPunct="1">
              <a:defRPr sz="2117" kern="1200">
                <a:solidFill>
                  <a:schemeClr val="lt1"/>
                </a:solidFill>
                <a:latin typeface="+mn-lt"/>
                <a:ea typeface="+mn-ea"/>
                <a:cs typeface="+mn-cs"/>
              </a:defRPr>
            </a:lvl3pPr>
            <a:lvl4pPr marL="1613002" algn="l" defTabSz="1075334" rtl="0" eaLnBrk="1" latinLnBrk="0" hangingPunct="1">
              <a:defRPr sz="2117" kern="1200">
                <a:solidFill>
                  <a:schemeClr val="lt1"/>
                </a:solidFill>
                <a:latin typeface="+mn-lt"/>
                <a:ea typeface="+mn-ea"/>
                <a:cs typeface="+mn-cs"/>
              </a:defRPr>
            </a:lvl4pPr>
            <a:lvl5pPr marL="2150669" algn="l" defTabSz="1075334" rtl="0" eaLnBrk="1" latinLnBrk="0" hangingPunct="1">
              <a:defRPr sz="2117" kern="1200">
                <a:solidFill>
                  <a:schemeClr val="lt1"/>
                </a:solidFill>
                <a:latin typeface="+mn-lt"/>
                <a:ea typeface="+mn-ea"/>
                <a:cs typeface="+mn-cs"/>
              </a:defRPr>
            </a:lvl5pPr>
            <a:lvl6pPr marL="2688336" algn="l" defTabSz="1075334" rtl="0" eaLnBrk="1" latinLnBrk="0" hangingPunct="1">
              <a:defRPr sz="2117" kern="1200">
                <a:solidFill>
                  <a:schemeClr val="lt1"/>
                </a:solidFill>
                <a:latin typeface="+mn-lt"/>
                <a:ea typeface="+mn-ea"/>
                <a:cs typeface="+mn-cs"/>
              </a:defRPr>
            </a:lvl6pPr>
            <a:lvl7pPr marL="3226003" algn="l" defTabSz="1075334" rtl="0" eaLnBrk="1" latinLnBrk="0" hangingPunct="1">
              <a:defRPr sz="2117" kern="1200">
                <a:solidFill>
                  <a:schemeClr val="lt1"/>
                </a:solidFill>
                <a:latin typeface="+mn-lt"/>
                <a:ea typeface="+mn-ea"/>
                <a:cs typeface="+mn-cs"/>
              </a:defRPr>
            </a:lvl7pPr>
            <a:lvl8pPr marL="3763670" algn="l" defTabSz="1075334" rtl="0" eaLnBrk="1" latinLnBrk="0" hangingPunct="1">
              <a:defRPr sz="2117" kern="1200">
                <a:solidFill>
                  <a:schemeClr val="lt1"/>
                </a:solidFill>
                <a:latin typeface="+mn-lt"/>
                <a:ea typeface="+mn-ea"/>
                <a:cs typeface="+mn-cs"/>
              </a:defRPr>
            </a:lvl8pPr>
            <a:lvl9pPr marL="4301338" algn="l" defTabSz="1075334" rtl="0" eaLnBrk="1" latinLnBrk="0" hangingPunct="1">
              <a:defRPr sz="2117" kern="1200">
                <a:solidFill>
                  <a:schemeClr val="lt1"/>
                </a:solidFill>
                <a:latin typeface="+mn-lt"/>
                <a:ea typeface="+mn-ea"/>
                <a:cs typeface="+mn-cs"/>
              </a:defRPr>
            </a:lvl9pPr>
          </a:lstStyle>
          <a:p>
            <a:pPr algn="ctr"/>
            <a:endParaRPr lang="en-IN"/>
          </a:p>
        </p:txBody>
      </p:sp>
      <p:sp>
        <p:nvSpPr>
          <p:cNvPr id="2" name="Title 1"/>
          <p:cNvSpPr>
            <a:spLocks noGrp="1"/>
          </p:cNvSpPr>
          <p:nvPr>
            <p:ph type="title"/>
          </p:nvPr>
        </p:nvSpPr>
        <p:spPr/>
        <p:txBody>
          <a:bodyPr/>
          <a:lstStyle/>
          <a:p>
            <a:r>
              <a:rPr lang="en-IN"/>
              <a:t>City selection</a:t>
            </a:r>
            <a:endParaRPr lang="en-IN">
              <a:solidFill>
                <a:srgbClr val="000000"/>
              </a:solidFill>
              <a:ea typeface="Segoe UI Black"/>
            </a:endParaRPr>
          </a:p>
        </p:txBody>
      </p:sp>
      <p:sp>
        <p:nvSpPr>
          <p:cNvPr id="3" name="Text Placeholder 2"/>
          <p:cNvSpPr>
            <a:spLocks noGrp="1"/>
          </p:cNvSpPr>
          <p:nvPr>
            <p:ph type="body" idx="1"/>
          </p:nvPr>
        </p:nvSpPr>
        <p:spPr/>
        <p:txBody>
          <a:bodyPr/>
          <a:lstStyle/>
          <a:p>
            <a:r>
              <a:rPr lang="en-IN"/>
              <a:t>Final list of cities</a:t>
            </a:r>
          </a:p>
        </p:txBody>
      </p:sp>
      <p:sp>
        <p:nvSpPr>
          <p:cNvPr id="4" name="Rectangle 3"/>
          <p:cNvSpPr/>
          <p:nvPr/>
        </p:nvSpPr>
        <p:spPr>
          <a:xfrm>
            <a:off x="7424321" y="3033177"/>
            <a:ext cx="178109" cy="369332"/>
          </a:xfrm>
          <a:prstGeom prst="rect">
            <a:avLst/>
          </a:prstGeom>
        </p:spPr>
        <p:txBody>
          <a:bodyPr wrap="square">
            <a:spAutoFit/>
          </a:bodyPr>
          <a:lstStyle/>
          <a:p>
            <a:r>
              <a:rPr lang="en-IN" b="0" i="0">
                <a:solidFill>
                  <a:srgbClr val="000000"/>
                </a:solidFill>
                <a:effectLst/>
                <a:latin typeface="Times New Roman" panose="02020603050405020304" pitchFamily="18" charset="0"/>
              </a:rPr>
              <a:t> </a:t>
            </a:r>
            <a:endParaRPr lang="en-IN"/>
          </a:p>
        </p:txBody>
      </p:sp>
      <p:sp>
        <p:nvSpPr>
          <p:cNvPr id="5" name="Rectangle 4"/>
          <p:cNvSpPr/>
          <p:nvPr/>
        </p:nvSpPr>
        <p:spPr>
          <a:xfrm>
            <a:off x="7421916" y="3033177"/>
            <a:ext cx="182919" cy="369332"/>
          </a:xfrm>
          <a:prstGeom prst="rect">
            <a:avLst/>
          </a:prstGeom>
        </p:spPr>
        <p:txBody>
          <a:bodyPr wrap="square">
            <a:spAutoFit/>
          </a:bodyPr>
          <a:lstStyle/>
          <a:p>
            <a:r>
              <a:rPr lang="en-IN"/>
              <a:t> </a:t>
            </a:r>
          </a:p>
        </p:txBody>
      </p:sp>
      <p:grpSp>
        <p:nvGrpSpPr>
          <p:cNvPr id="9" name="Group 8">
            <a:extLst>
              <a:ext uri="{FF2B5EF4-FFF2-40B4-BE49-F238E27FC236}">
                <a16:creationId xmlns:a16="http://schemas.microsoft.com/office/drawing/2014/main" id="{10F5D994-B48C-0E9F-E1C9-4F2C42128CD4}"/>
              </a:ext>
            </a:extLst>
          </p:cNvPr>
          <p:cNvGrpSpPr/>
          <p:nvPr/>
        </p:nvGrpSpPr>
        <p:grpSpPr>
          <a:xfrm>
            <a:off x="4352536" y="1609318"/>
            <a:ext cx="4631894" cy="5180814"/>
            <a:chOff x="2903028" y="1820478"/>
            <a:chExt cx="6458853" cy="7228120"/>
          </a:xfrm>
        </p:grpSpPr>
        <p:grpSp>
          <p:nvGrpSpPr>
            <p:cNvPr id="30" name="Group 29">
              <a:extLst>
                <a:ext uri="{FF2B5EF4-FFF2-40B4-BE49-F238E27FC236}">
                  <a16:creationId xmlns:a16="http://schemas.microsoft.com/office/drawing/2014/main" id="{38BB3FB7-B538-D251-DAE0-D0A71DF9CD44}"/>
                </a:ext>
              </a:extLst>
            </p:cNvPr>
            <p:cNvGrpSpPr/>
            <p:nvPr/>
          </p:nvGrpSpPr>
          <p:grpSpPr>
            <a:xfrm>
              <a:off x="2903028" y="1820478"/>
              <a:ext cx="6458853" cy="7228120"/>
              <a:chOff x="2903029" y="1820475"/>
              <a:chExt cx="6458857" cy="7228115"/>
            </a:xfrm>
          </p:grpSpPr>
          <p:pic>
            <p:nvPicPr>
              <p:cNvPr id="36" name="Picture 35">
                <a:extLst>
                  <a:ext uri="{FF2B5EF4-FFF2-40B4-BE49-F238E27FC236}">
                    <a16:creationId xmlns:a16="http://schemas.microsoft.com/office/drawing/2014/main" id="{61A456B7-A8CA-8DDF-B13B-EC716EFFEA22}"/>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artisticPhotocopy/>
                        </a14:imgEffect>
                        <a14:imgEffect>
                          <a14:saturation sat="0"/>
                        </a14:imgEffect>
                      </a14:imgLayer>
                    </a14:imgProps>
                  </a:ext>
                  <a:ext uri="{28A0092B-C50C-407E-A947-70E740481C1C}">
                    <a14:useLocalDpi xmlns:a14="http://schemas.microsoft.com/office/drawing/2010/main" val="0"/>
                  </a:ext>
                </a:extLst>
              </a:blip>
              <a:srcRect l="12676" t="2412" r="12676" b="14049"/>
              <a:stretch/>
            </p:blipFill>
            <p:spPr>
              <a:xfrm>
                <a:off x="2903029" y="1820475"/>
                <a:ext cx="6458857" cy="7228115"/>
              </a:xfrm>
              <a:prstGeom prst="rect">
                <a:avLst/>
              </a:prstGeom>
            </p:spPr>
          </p:pic>
          <p:sp>
            <p:nvSpPr>
              <p:cNvPr id="37" name="Oval 36">
                <a:extLst>
                  <a:ext uri="{FF2B5EF4-FFF2-40B4-BE49-F238E27FC236}">
                    <a16:creationId xmlns:a16="http://schemas.microsoft.com/office/drawing/2014/main" id="{6CFF1041-9853-408B-07F5-0ACA87AC1272}"/>
                  </a:ext>
                </a:extLst>
              </p:cNvPr>
              <p:cNvSpPr/>
              <p:nvPr/>
            </p:nvSpPr>
            <p:spPr>
              <a:xfrm>
                <a:off x="4666404" y="7121968"/>
                <a:ext cx="261442" cy="261442"/>
              </a:xfrm>
              <a:prstGeom prst="ellipse">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75334" rtl="0" eaLnBrk="1" latinLnBrk="0" hangingPunct="1">
                  <a:defRPr sz="2117" kern="1200">
                    <a:solidFill>
                      <a:schemeClr val="lt1"/>
                    </a:solidFill>
                    <a:latin typeface="+mn-lt"/>
                    <a:ea typeface="+mn-ea"/>
                    <a:cs typeface="+mn-cs"/>
                  </a:defRPr>
                </a:lvl1pPr>
                <a:lvl2pPr marL="537667" algn="l" defTabSz="1075334" rtl="0" eaLnBrk="1" latinLnBrk="0" hangingPunct="1">
                  <a:defRPr sz="2117" kern="1200">
                    <a:solidFill>
                      <a:schemeClr val="lt1"/>
                    </a:solidFill>
                    <a:latin typeface="+mn-lt"/>
                    <a:ea typeface="+mn-ea"/>
                    <a:cs typeface="+mn-cs"/>
                  </a:defRPr>
                </a:lvl2pPr>
                <a:lvl3pPr marL="1075334" algn="l" defTabSz="1075334" rtl="0" eaLnBrk="1" latinLnBrk="0" hangingPunct="1">
                  <a:defRPr sz="2117" kern="1200">
                    <a:solidFill>
                      <a:schemeClr val="lt1"/>
                    </a:solidFill>
                    <a:latin typeface="+mn-lt"/>
                    <a:ea typeface="+mn-ea"/>
                    <a:cs typeface="+mn-cs"/>
                  </a:defRPr>
                </a:lvl3pPr>
                <a:lvl4pPr marL="1613002" algn="l" defTabSz="1075334" rtl="0" eaLnBrk="1" latinLnBrk="0" hangingPunct="1">
                  <a:defRPr sz="2117" kern="1200">
                    <a:solidFill>
                      <a:schemeClr val="lt1"/>
                    </a:solidFill>
                    <a:latin typeface="+mn-lt"/>
                    <a:ea typeface="+mn-ea"/>
                    <a:cs typeface="+mn-cs"/>
                  </a:defRPr>
                </a:lvl4pPr>
                <a:lvl5pPr marL="2150669" algn="l" defTabSz="1075334" rtl="0" eaLnBrk="1" latinLnBrk="0" hangingPunct="1">
                  <a:defRPr sz="2117" kern="1200">
                    <a:solidFill>
                      <a:schemeClr val="lt1"/>
                    </a:solidFill>
                    <a:latin typeface="+mn-lt"/>
                    <a:ea typeface="+mn-ea"/>
                    <a:cs typeface="+mn-cs"/>
                  </a:defRPr>
                </a:lvl5pPr>
                <a:lvl6pPr marL="2688336" algn="l" defTabSz="1075334" rtl="0" eaLnBrk="1" latinLnBrk="0" hangingPunct="1">
                  <a:defRPr sz="2117" kern="1200">
                    <a:solidFill>
                      <a:schemeClr val="lt1"/>
                    </a:solidFill>
                    <a:latin typeface="+mn-lt"/>
                    <a:ea typeface="+mn-ea"/>
                    <a:cs typeface="+mn-cs"/>
                  </a:defRPr>
                </a:lvl6pPr>
                <a:lvl7pPr marL="3226003" algn="l" defTabSz="1075334" rtl="0" eaLnBrk="1" latinLnBrk="0" hangingPunct="1">
                  <a:defRPr sz="2117" kern="1200">
                    <a:solidFill>
                      <a:schemeClr val="lt1"/>
                    </a:solidFill>
                    <a:latin typeface="+mn-lt"/>
                    <a:ea typeface="+mn-ea"/>
                    <a:cs typeface="+mn-cs"/>
                  </a:defRPr>
                </a:lvl7pPr>
                <a:lvl8pPr marL="3763670" algn="l" defTabSz="1075334" rtl="0" eaLnBrk="1" latinLnBrk="0" hangingPunct="1">
                  <a:defRPr sz="2117" kern="1200">
                    <a:solidFill>
                      <a:schemeClr val="lt1"/>
                    </a:solidFill>
                    <a:latin typeface="+mn-lt"/>
                    <a:ea typeface="+mn-ea"/>
                    <a:cs typeface="+mn-cs"/>
                  </a:defRPr>
                </a:lvl8pPr>
                <a:lvl9pPr marL="4301338" algn="l" defTabSz="1075334" rtl="0" eaLnBrk="1" latinLnBrk="0" hangingPunct="1">
                  <a:defRPr sz="2117" kern="1200">
                    <a:solidFill>
                      <a:schemeClr val="lt1"/>
                    </a:solidFill>
                    <a:latin typeface="+mn-lt"/>
                    <a:ea typeface="+mn-ea"/>
                    <a:cs typeface="+mn-cs"/>
                  </a:defRPr>
                </a:lvl9pPr>
              </a:lstStyle>
              <a:p>
                <a:pPr algn="ctr"/>
                <a:endParaRPr lang="en-IN"/>
              </a:p>
            </p:txBody>
          </p:sp>
          <p:sp>
            <p:nvSpPr>
              <p:cNvPr id="38" name="Oval 37">
                <a:extLst>
                  <a:ext uri="{FF2B5EF4-FFF2-40B4-BE49-F238E27FC236}">
                    <a16:creationId xmlns:a16="http://schemas.microsoft.com/office/drawing/2014/main" id="{FDDD072D-B495-17E0-5EE8-B19A5DFEFBC7}"/>
                  </a:ext>
                </a:extLst>
              </p:cNvPr>
              <p:cNvSpPr/>
              <p:nvPr/>
            </p:nvSpPr>
            <p:spPr>
              <a:xfrm>
                <a:off x="4011204" y="6477718"/>
                <a:ext cx="261442" cy="261442"/>
              </a:xfrm>
              <a:prstGeom prst="ellipse">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75334" rtl="0" eaLnBrk="1" latinLnBrk="0" hangingPunct="1">
                  <a:defRPr sz="2117" kern="1200">
                    <a:solidFill>
                      <a:schemeClr val="lt1"/>
                    </a:solidFill>
                    <a:latin typeface="+mn-lt"/>
                    <a:ea typeface="+mn-ea"/>
                    <a:cs typeface="+mn-cs"/>
                  </a:defRPr>
                </a:lvl1pPr>
                <a:lvl2pPr marL="537667" algn="l" defTabSz="1075334" rtl="0" eaLnBrk="1" latinLnBrk="0" hangingPunct="1">
                  <a:defRPr sz="2117" kern="1200">
                    <a:solidFill>
                      <a:schemeClr val="lt1"/>
                    </a:solidFill>
                    <a:latin typeface="+mn-lt"/>
                    <a:ea typeface="+mn-ea"/>
                    <a:cs typeface="+mn-cs"/>
                  </a:defRPr>
                </a:lvl2pPr>
                <a:lvl3pPr marL="1075334" algn="l" defTabSz="1075334" rtl="0" eaLnBrk="1" latinLnBrk="0" hangingPunct="1">
                  <a:defRPr sz="2117" kern="1200">
                    <a:solidFill>
                      <a:schemeClr val="lt1"/>
                    </a:solidFill>
                    <a:latin typeface="+mn-lt"/>
                    <a:ea typeface="+mn-ea"/>
                    <a:cs typeface="+mn-cs"/>
                  </a:defRPr>
                </a:lvl3pPr>
                <a:lvl4pPr marL="1613002" algn="l" defTabSz="1075334" rtl="0" eaLnBrk="1" latinLnBrk="0" hangingPunct="1">
                  <a:defRPr sz="2117" kern="1200">
                    <a:solidFill>
                      <a:schemeClr val="lt1"/>
                    </a:solidFill>
                    <a:latin typeface="+mn-lt"/>
                    <a:ea typeface="+mn-ea"/>
                    <a:cs typeface="+mn-cs"/>
                  </a:defRPr>
                </a:lvl4pPr>
                <a:lvl5pPr marL="2150669" algn="l" defTabSz="1075334" rtl="0" eaLnBrk="1" latinLnBrk="0" hangingPunct="1">
                  <a:defRPr sz="2117" kern="1200">
                    <a:solidFill>
                      <a:schemeClr val="lt1"/>
                    </a:solidFill>
                    <a:latin typeface="+mn-lt"/>
                    <a:ea typeface="+mn-ea"/>
                    <a:cs typeface="+mn-cs"/>
                  </a:defRPr>
                </a:lvl5pPr>
                <a:lvl6pPr marL="2688336" algn="l" defTabSz="1075334" rtl="0" eaLnBrk="1" latinLnBrk="0" hangingPunct="1">
                  <a:defRPr sz="2117" kern="1200">
                    <a:solidFill>
                      <a:schemeClr val="lt1"/>
                    </a:solidFill>
                    <a:latin typeface="+mn-lt"/>
                    <a:ea typeface="+mn-ea"/>
                    <a:cs typeface="+mn-cs"/>
                  </a:defRPr>
                </a:lvl6pPr>
                <a:lvl7pPr marL="3226003" algn="l" defTabSz="1075334" rtl="0" eaLnBrk="1" latinLnBrk="0" hangingPunct="1">
                  <a:defRPr sz="2117" kern="1200">
                    <a:solidFill>
                      <a:schemeClr val="lt1"/>
                    </a:solidFill>
                    <a:latin typeface="+mn-lt"/>
                    <a:ea typeface="+mn-ea"/>
                    <a:cs typeface="+mn-cs"/>
                  </a:defRPr>
                </a:lvl7pPr>
                <a:lvl8pPr marL="3763670" algn="l" defTabSz="1075334" rtl="0" eaLnBrk="1" latinLnBrk="0" hangingPunct="1">
                  <a:defRPr sz="2117" kern="1200">
                    <a:solidFill>
                      <a:schemeClr val="lt1"/>
                    </a:solidFill>
                    <a:latin typeface="+mn-lt"/>
                    <a:ea typeface="+mn-ea"/>
                    <a:cs typeface="+mn-cs"/>
                  </a:defRPr>
                </a:lvl8pPr>
                <a:lvl9pPr marL="4301338" algn="l" defTabSz="1075334" rtl="0" eaLnBrk="1" latinLnBrk="0" hangingPunct="1">
                  <a:defRPr sz="2117" kern="1200">
                    <a:solidFill>
                      <a:schemeClr val="lt1"/>
                    </a:solidFill>
                    <a:latin typeface="+mn-lt"/>
                    <a:ea typeface="+mn-ea"/>
                    <a:cs typeface="+mn-cs"/>
                  </a:defRPr>
                </a:lvl9pPr>
              </a:lstStyle>
              <a:p>
                <a:pPr algn="ctr"/>
                <a:endParaRPr lang="en-IN"/>
              </a:p>
            </p:txBody>
          </p:sp>
          <p:sp>
            <p:nvSpPr>
              <p:cNvPr id="39" name="Oval 38">
                <a:extLst>
                  <a:ext uri="{FF2B5EF4-FFF2-40B4-BE49-F238E27FC236}">
                    <a16:creationId xmlns:a16="http://schemas.microsoft.com/office/drawing/2014/main" id="{86A49F34-9A37-EAEB-1489-26A9D353096C}"/>
                  </a:ext>
                </a:extLst>
              </p:cNvPr>
              <p:cNvSpPr/>
              <p:nvPr/>
            </p:nvSpPr>
            <p:spPr>
              <a:xfrm>
                <a:off x="4649135" y="3951354"/>
                <a:ext cx="261442" cy="261442"/>
              </a:xfrm>
              <a:prstGeom prst="ellipse">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75334" rtl="0" eaLnBrk="1" latinLnBrk="0" hangingPunct="1">
                  <a:defRPr sz="2117" kern="1200">
                    <a:solidFill>
                      <a:schemeClr val="lt1"/>
                    </a:solidFill>
                    <a:latin typeface="+mn-lt"/>
                    <a:ea typeface="+mn-ea"/>
                    <a:cs typeface="+mn-cs"/>
                  </a:defRPr>
                </a:lvl1pPr>
                <a:lvl2pPr marL="537667" algn="l" defTabSz="1075334" rtl="0" eaLnBrk="1" latinLnBrk="0" hangingPunct="1">
                  <a:defRPr sz="2117" kern="1200">
                    <a:solidFill>
                      <a:schemeClr val="lt1"/>
                    </a:solidFill>
                    <a:latin typeface="+mn-lt"/>
                    <a:ea typeface="+mn-ea"/>
                    <a:cs typeface="+mn-cs"/>
                  </a:defRPr>
                </a:lvl2pPr>
                <a:lvl3pPr marL="1075334" algn="l" defTabSz="1075334" rtl="0" eaLnBrk="1" latinLnBrk="0" hangingPunct="1">
                  <a:defRPr sz="2117" kern="1200">
                    <a:solidFill>
                      <a:schemeClr val="lt1"/>
                    </a:solidFill>
                    <a:latin typeface="+mn-lt"/>
                    <a:ea typeface="+mn-ea"/>
                    <a:cs typeface="+mn-cs"/>
                  </a:defRPr>
                </a:lvl3pPr>
                <a:lvl4pPr marL="1613002" algn="l" defTabSz="1075334" rtl="0" eaLnBrk="1" latinLnBrk="0" hangingPunct="1">
                  <a:defRPr sz="2117" kern="1200">
                    <a:solidFill>
                      <a:schemeClr val="lt1"/>
                    </a:solidFill>
                    <a:latin typeface="+mn-lt"/>
                    <a:ea typeface="+mn-ea"/>
                    <a:cs typeface="+mn-cs"/>
                  </a:defRPr>
                </a:lvl4pPr>
                <a:lvl5pPr marL="2150669" algn="l" defTabSz="1075334" rtl="0" eaLnBrk="1" latinLnBrk="0" hangingPunct="1">
                  <a:defRPr sz="2117" kern="1200">
                    <a:solidFill>
                      <a:schemeClr val="lt1"/>
                    </a:solidFill>
                    <a:latin typeface="+mn-lt"/>
                    <a:ea typeface="+mn-ea"/>
                    <a:cs typeface="+mn-cs"/>
                  </a:defRPr>
                </a:lvl5pPr>
                <a:lvl6pPr marL="2688336" algn="l" defTabSz="1075334" rtl="0" eaLnBrk="1" latinLnBrk="0" hangingPunct="1">
                  <a:defRPr sz="2117" kern="1200">
                    <a:solidFill>
                      <a:schemeClr val="lt1"/>
                    </a:solidFill>
                    <a:latin typeface="+mn-lt"/>
                    <a:ea typeface="+mn-ea"/>
                    <a:cs typeface="+mn-cs"/>
                  </a:defRPr>
                </a:lvl6pPr>
                <a:lvl7pPr marL="3226003" algn="l" defTabSz="1075334" rtl="0" eaLnBrk="1" latinLnBrk="0" hangingPunct="1">
                  <a:defRPr sz="2117" kern="1200">
                    <a:solidFill>
                      <a:schemeClr val="lt1"/>
                    </a:solidFill>
                    <a:latin typeface="+mn-lt"/>
                    <a:ea typeface="+mn-ea"/>
                    <a:cs typeface="+mn-cs"/>
                  </a:defRPr>
                </a:lvl7pPr>
                <a:lvl8pPr marL="3763670" algn="l" defTabSz="1075334" rtl="0" eaLnBrk="1" latinLnBrk="0" hangingPunct="1">
                  <a:defRPr sz="2117" kern="1200">
                    <a:solidFill>
                      <a:schemeClr val="lt1"/>
                    </a:solidFill>
                    <a:latin typeface="+mn-lt"/>
                    <a:ea typeface="+mn-ea"/>
                    <a:cs typeface="+mn-cs"/>
                  </a:defRPr>
                </a:lvl8pPr>
                <a:lvl9pPr marL="4301338" algn="l" defTabSz="1075334" rtl="0" eaLnBrk="1" latinLnBrk="0" hangingPunct="1">
                  <a:defRPr sz="2117" kern="1200">
                    <a:solidFill>
                      <a:schemeClr val="lt1"/>
                    </a:solidFill>
                    <a:latin typeface="+mn-lt"/>
                    <a:ea typeface="+mn-ea"/>
                    <a:cs typeface="+mn-cs"/>
                  </a:defRPr>
                </a:lvl9pPr>
              </a:lstStyle>
              <a:p>
                <a:pPr algn="ctr"/>
                <a:endParaRPr lang="en-IN"/>
              </a:p>
            </p:txBody>
          </p:sp>
          <p:sp>
            <p:nvSpPr>
              <p:cNvPr id="40" name="Oval 39">
                <a:extLst>
                  <a:ext uri="{FF2B5EF4-FFF2-40B4-BE49-F238E27FC236}">
                    <a16:creationId xmlns:a16="http://schemas.microsoft.com/office/drawing/2014/main" id="{25620FA1-B996-FB0E-18E7-0936FEE2EA3F}"/>
                  </a:ext>
                </a:extLst>
              </p:cNvPr>
              <p:cNvSpPr/>
              <p:nvPr/>
            </p:nvSpPr>
            <p:spPr>
              <a:xfrm>
                <a:off x="8017200" y="4310942"/>
                <a:ext cx="261442" cy="261442"/>
              </a:xfrm>
              <a:prstGeom prst="ellipse">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75334" rtl="0" eaLnBrk="1" latinLnBrk="0" hangingPunct="1">
                  <a:defRPr sz="2117" kern="1200">
                    <a:solidFill>
                      <a:schemeClr val="lt1"/>
                    </a:solidFill>
                    <a:latin typeface="+mn-lt"/>
                    <a:ea typeface="+mn-ea"/>
                    <a:cs typeface="+mn-cs"/>
                  </a:defRPr>
                </a:lvl1pPr>
                <a:lvl2pPr marL="537667" algn="l" defTabSz="1075334" rtl="0" eaLnBrk="1" latinLnBrk="0" hangingPunct="1">
                  <a:defRPr sz="2117" kern="1200">
                    <a:solidFill>
                      <a:schemeClr val="lt1"/>
                    </a:solidFill>
                    <a:latin typeface="+mn-lt"/>
                    <a:ea typeface="+mn-ea"/>
                    <a:cs typeface="+mn-cs"/>
                  </a:defRPr>
                </a:lvl2pPr>
                <a:lvl3pPr marL="1075334" algn="l" defTabSz="1075334" rtl="0" eaLnBrk="1" latinLnBrk="0" hangingPunct="1">
                  <a:defRPr sz="2117" kern="1200">
                    <a:solidFill>
                      <a:schemeClr val="lt1"/>
                    </a:solidFill>
                    <a:latin typeface="+mn-lt"/>
                    <a:ea typeface="+mn-ea"/>
                    <a:cs typeface="+mn-cs"/>
                  </a:defRPr>
                </a:lvl3pPr>
                <a:lvl4pPr marL="1613002" algn="l" defTabSz="1075334" rtl="0" eaLnBrk="1" latinLnBrk="0" hangingPunct="1">
                  <a:defRPr sz="2117" kern="1200">
                    <a:solidFill>
                      <a:schemeClr val="lt1"/>
                    </a:solidFill>
                    <a:latin typeface="+mn-lt"/>
                    <a:ea typeface="+mn-ea"/>
                    <a:cs typeface="+mn-cs"/>
                  </a:defRPr>
                </a:lvl4pPr>
                <a:lvl5pPr marL="2150669" algn="l" defTabSz="1075334" rtl="0" eaLnBrk="1" latinLnBrk="0" hangingPunct="1">
                  <a:defRPr sz="2117" kern="1200">
                    <a:solidFill>
                      <a:schemeClr val="lt1"/>
                    </a:solidFill>
                    <a:latin typeface="+mn-lt"/>
                    <a:ea typeface="+mn-ea"/>
                    <a:cs typeface="+mn-cs"/>
                  </a:defRPr>
                </a:lvl5pPr>
                <a:lvl6pPr marL="2688336" algn="l" defTabSz="1075334" rtl="0" eaLnBrk="1" latinLnBrk="0" hangingPunct="1">
                  <a:defRPr sz="2117" kern="1200">
                    <a:solidFill>
                      <a:schemeClr val="lt1"/>
                    </a:solidFill>
                    <a:latin typeface="+mn-lt"/>
                    <a:ea typeface="+mn-ea"/>
                    <a:cs typeface="+mn-cs"/>
                  </a:defRPr>
                </a:lvl6pPr>
                <a:lvl7pPr marL="3226003" algn="l" defTabSz="1075334" rtl="0" eaLnBrk="1" latinLnBrk="0" hangingPunct="1">
                  <a:defRPr sz="2117" kern="1200">
                    <a:solidFill>
                      <a:schemeClr val="lt1"/>
                    </a:solidFill>
                    <a:latin typeface="+mn-lt"/>
                    <a:ea typeface="+mn-ea"/>
                    <a:cs typeface="+mn-cs"/>
                  </a:defRPr>
                </a:lvl7pPr>
                <a:lvl8pPr marL="3763670" algn="l" defTabSz="1075334" rtl="0" eaLnBrk="1" latinLnBrk="0" hangingPunct="1">
                  <a:defRPr sz="2117" kern="1200">
                    <a:solidFill>
                      <a:schemeClr val="lt1"/>
                    </a:solidFill>
                    <a:latin typeface="+mn-lt"/>
                    <a:ea typeface="+mn-ea"/>
                    <a:cs typeface="+mn-cs"/>
                  </a:defRPr>
                </a:lvl8pPr>
                <a:lvl9pPr marL="4301338" algn="l" defTabSz="1075334" rtl="0" eaLnBrk="1" latinLnBrk="0" hangingPunct="1">
                  <a:defRPr sz="2117" kern="1200">
                    <a:solidFill>
                      <a:schemeClr val="lt1"/>
                    </a:solidFill>
                    <a:latin typeface="+mn-lt"/>
                    <a:ea typeface="+mn-ea"/>
                    <a:cs typeface="+mn-cs"/>
                  </a:defRPr>
                </a:lvl9pPr>
              </a:lstStyle>
              <a:p>
                <a:pPr algn="ctr"/>
                <a:endParaRPr lang="en-IN"/>
              </a:p>
            </p:txBody>
          </p:sp>
        </p:grpSp>
        <p:sp>
          <p:nvSpPr>
            <p:cNvPr id="31" name="Oval 30">
              <a:extLst>
                <a:ext uri="{FF2B5EF4-FFF2-40B4-BE49-F238E27FC236}">
                  <a16:creationId xmlns:a16="http://schemas.microsoft.com/office/drawing/2014/main" id="{14010B11-FE1C-852D-0C1D-F95A9B8FD37B}"/>
                </a:ext>
              </a:extLst>
            </p:cNvPr>
            <p:cNvSpPr/>
            <p:nvPr/>
          </p:nvSpPr>
          <p:spPr>
            <a:xfrm>
              <a:off x="4487259" y="3778921"/>
              <a:ext cx="606315" cy="606316"/>
            </a:xfrm>
            <a:prstGeom prst="ellipse">
              <a:avLst/>
            </a:prstGeom>
            <a:solidFill>
              <a:srgbClr val="FFFF66">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075334" rtl="0" eaLnBrk="1" latinLnBrk="0" hangingPunct="1">
                <a:defRPr sz="2117" kern="1200">
                  <a:solidFill>
                    <a:schemeClr val="lt1"/>
                  </a:solidFill>
                  <a:latin typeface="+mn-lt"/>
                  <a:ea typeface="+mn-ea"/>
                  <a:cs typeface="+mn-cs"/>
                </a:defRPr>
              </a:lvl1pPr>
              <a:lvl2pPr marL="537667" algn="l" defTabSz="1075334" rtl="0" eaLnBrk="1" latinLnBrk="0" hangingPunct="1">
                <a:defRPr sz="2117" kern="1200">
                  <a:solidFill>
                    <a:schemeClr val="lt1"/>
                  </a:solidFill>
                  <a:latin typeface="+mn-lt"/>
                  <a:ea typeface="+mn-ea"/>
                  <a:cs typeface="+mn-cs"/>
                </a:defRPr>
              </a:lvl2pPr>
              <a:lvl3pPr marL="1075334" algn="l" defTabSz="1075334" rtl="0" eaLnBrk="1" latinLnBrk="0" hangingPunct="1">
                <a:defRPr sz="2117" kern="1200">
                  <a:solidFill>
                    <a:schemeClr val="lt1"/>
                  </a:solidFill>
                  <a:latin typeface="+mn-lt"/>
                  <a:ea typeface="+mn-ea"/>
                  <a:cs typeface="+mn-cs"/>
                </a:defRPr>
              </a:lvl3pPr>
              <a:lvl4pPr marL="1613002" algn="l" defTabSz="1075334" rtl="0" eaLnBrk="1" latinLnBrk="0" hangingPunct="1">
                <a:defRPr sz="2117" kern="1200">
                  <a:solidFill>
                    <a:schemeClr val="lt1"/>
                  </a:solidFill>
                  <a:latin typeface="+mn-lt"/>
                  <a:ea typeface="+mn-ea"/>
                  <a:cs typeface="+mn-cs"/>
                </a:defRPr>
              </a:lvl4pPr>
              <a:lvl5pPr marL="2150669" algn="l" defTabSz="1075334" rtl="0" eaLnBrk="1" latinLnBrk="0" hangingPunct="1">
                <a:defRPr sz="2117" kern="1200">
                  <a:solidFill>
                    <a:schemeClr val="lt1"/>
                  </a:solidFill>
                  <a:latin typeface="+mn-lt"/>
                  <a:ea typeface="+mn-ea"/>
                  <a:cs typeface="+mn-cs"/>
                </a:defRPr>
              </a:lvl5pPr>
              <a:lvl6pPr marL="2688336" algn="l" defTabSz="1075334" rtl="0" eaLnBrk="1" latinLnBrk="0" hangingPunct="1">
                <a:defRPr sz="2117" kern="1200">
                  <a:solidFill>
                    <a:schemeClr val="lt1"/>
                  </a:solidFill>
                  <a:latin typeface="+mn-lt"/>
                  <a:ea typeface="+mn-ea"/>
                  <a:cs typeface="+mn-cs"/>
                </a:defRPr>
              </a:lvl6pPr>
              <a:lvl7pPr marL="3226003" algn="l" defTabSz="1075334" rtl="0" eaLnBrk="1" latinLnBrk="0" hangingPunct="1">
                <a:defRPr sz="2117" kern="1200">
                  <a:solidFill>
                    <a:schemeClr val="lt1"/>
                  </a:solidFill>
                  <a:latin typeface="+mn-lt"/>
                  <a:ea typeface="+mn-ea"/>
                  <a:cs typeface="+mn-cs"/>
                </a:defRPr>
              </a:lvl7pPr>
              <a:lvl8pPr marL="3763670" algn="l" defTabSz="1075334" rtl="0" eaLnBrk="1" latinLnBrk="0" hangingPunct="1">
                <a:defRPr sz="2117" kern="1200">
                  <a:solidFill>
                    <a:schemeClr val="lt1"/>
                  </a:solidFill>
                  <a:latin typeface="+mn-lt"/>
                  <a:ea typeface="+mn-ea"/>
                  <a:cs typeface="+mn-cs"/>
                </a:defRPr>
              </a:lvl8pPr>
              <a:lvl9pPr marL="4301338" algn="l" defTabSz="1075334" rtl="0" eaLnBrk="1" latinLnBrk="0" hangingPunct="1">
                <a:defRPr sz="2117" kern="1200">
                  <a:solidFill>
                    <a:schemeClr val="lt1"/>
                  </a:solidFill>
                  <a:latin typeface="+mn-lt"/>
                  <a:ea typeface="+mn-ea"/>
                  <a:cs typeface="+mn-cs"/>
                </a:defRPr>
              </a:lvl9pPr>
            </a:lstStyle>
            <a:p>
              <a:endParaRPr lang="en-IN" sz="3200" b="1">
                <a:solidFill>
                  <a:schemeClr val="accent5">
                    <a:lumMod val="50000"/>
                  </a:schemeClr>
                </a:solidFill>
                <a:latin typeface="Montserrat" pitchFamily="2" charset="0"/>
              </a:endParaRPr>
            </a:p>
          </p:txBody>
        </p:sp>
        <p:sp>
          <p:nvSpPr>
            <p:cNvPr id="32" name="Oval 31">
              <a:extLst>
                <a:ext uri="{FF2B5EF4-FFF2-40B4-BE49-F238E27FC236}">
                  <a16:creationId xmlns:a16="http://schemas.microsoft.com/office/drawing/2014/main" id="{14010B11-FE1C-852D-0C1D-F95A9B8FD37B}"/>
                </a:ext>
              </a:extLst>
            </p:cNvPr>
            <p:cNvSpPr/>
            <p:nvPr/>
          </p:nvSpPr>
          <p:spPr>
            <a:xfrm>
              <a:off x="3838765" y="6273584"/>
              <a:ext cx="606315" cy="606316"/>
            </a:xfrm>
            <a:prstGeom prst="ellipse">
              <a:avLst/>
            </a:prstGeom>
            <a:solidFill>
              <a:srgbClr val="FFFF66">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075334" rtl="0" eaLnBrk="1" latinLnBrk="0" hangingPunct="1">
                <a:defRPr sz="2117" kern="1200">
                  <a:solidFill>
                    <a:schemeClr val="lt1"/>
                  </a:solidFill>
                  <a:latin typeface="+mn-lt"/>
                  <a:ea typeface="+mn-ea"/>
                  <a:cs typeface="+mn-cs"/>
                </a:defRPr>
              </a:lvl1pPr>
              <a:lvl2pPr marL="537667" algn="l" defTabSz="1075334" rtl="0" eaLnBrk="1" latinLnBrk="0" hangingPunct="1">
                <a:defRPr sz="2117" kern="1200">
                  <a:solidFill>
                    <a:schemeClr val="lt1"/>
                  </a:solidFill>
                  <a:latin typeface="+mn-lt"/>
                  <a:ea typeface="+mn-ea"/>
                  <a:cs typeface="+mn-cs"/>
                </a:defRPr>
              </a:lvl2pPr>
              <a:lvl3pPr marL="1075334" algn="l" defTabSz="1075334" rtl="0" eaLnBrk="1" latinLnBrk="0" hangingPunct="1">
                <a:defRPr sz="2117" kern="1200">
                  <a:solidFill>
                    <a:schemeClr val="lt1"/>
                  </a:solidFill>
                  <a:latin typeface="+mn-lt"/>
                  <a:ea typeface="+mn-ea"/>
                  <a:cs typeface="+mn-cs"/>
                </a:defRPr>
              </a:lvl3pPr>
              <a:lvl4pPr marL="1613002" algn="l" defTabSz="1075334" rtl="0" eaLnBrk="1" latinLnBrk="0" hangingPunct="1">
                <a:defRPr sz="2117" kern="1200">
                  <a:solidFill>
                    <a:schemeClr val="lt1"/>
                  </a:solidFill>
                  <a:latin typeface="+mn-lt"/>
                  <a:ea typeface="+mn-ea"/>
                  <a:cs typeface="+mn-cs"/>
                </a:defRPr>
              </a:lvl4pPr>
              <a:lvl5pPr marL="2150669" algn="l" defTabSz="1075334" rtl="0" eaLnBrk="1" latinLnBrk="0" hangingPunct="1">
                <a:defRPr sz="2117" kern="1200">
                  <a:solidFill>
                    <a:schemeClr val="lt1"/>
                  </a:solidFill>
                  <a:latin typeface="+mn-lt"/>
                  <a:ea typeface="+mn-ea"/>
                  <a:cs typeface="+mn-cs"/>
                </a:defRPr>
              </a:lvl5pPr>
              <a:lvl6pPr marL="2688336" algn="l" defTabSz="1075334" rtl="0" eaLnBrk="1" latinLnBrk="0" hangingPunct="1">
                <a:defRPr sz="2117" kern="1200">
                  <a:solidFill>
                    <a:schemeClr val="lt1"/>
                  </a:solidFill>
                  <a:latin typeface="+mn-lt"/>
                  <a:ea typeface="+mn-ea"/>
                  <a:cs typeface="+mn-cs"/>
                </a:defRPr>
              </a:lvl6pPr>
              <a:lvl7pPr marL="3226003" algn="l" defTabSz="1075334" rtl="0" eaLnBrk="1" latinLnBrk="0" hangingPunct="1">
                <a:defRPr sz="2117" kern="1200">
                  <a:solidFill>
                    <a:schemeClr val="lt1"/>
                  </a:solidFill>
                  <a:latin typeface="+mn-lt"/>
                  <a:ea typeface="+mn-ea"/>
                  <a:cs typeface="+mn-cs"/>
                </a:defRPr>
              </a:lvl7pPr>
              <a:lvl8pPr marL="3763670" algn="l" defTabSz="1075334" rtl="0" eaLnBrk="1" latinLnBrk="0" hangingPunct="1">
                <a:defRPr sz="2117" kern="1200">
                  <a:solidFill>
                    <a:schemeClr val="lt1"/>
                  </a:solidFill>
                  <a:latin typeface="+mn-lt"/>
                  <a:ea typeface="+mn-ea"/>
                  <a:cs typeface="+mn-cs"/>
                </a:defRPr>
              </a:lvl8pPr>
              <a:lvl9pPr marL="4301338" algn="l" defTabSz="1075334" rtl="0" eaLnBrk="1" latinLnBrk="0" hangingPunct="1">
                <a:defRPr sz="2117" kern="1200">
                  <a:solidFill>
                    <a:schemeClr val="lt1"/>
                  </a:solidFill>
                  <a:latin typeface="+mn-lt"/>
                  <a:ea typeface="+mn-ea"/>
                  <a:cs typeface="+mn-cs"/>
                </a:defRPr>
              </a:lvl9pPr>
            </a:lstStyle>
            <a:p>
              <a:endParaRPr lang="en-IN" sz="3200" b="1">
                <a:solidFill>
                  <a:schemeClr val="accent5">
                    <a:lumMod val="50000"/>
                  </a:schemeClr>
                </a:solidFill>
                <a:latin typeface="Montserrat" pitchFamily="2" charset="0"/>
              </a:endParaRPr>
            </a:p>
          </p:txBody>
        </p:sp>
        <p:sp>
          <p:nvSpPr>
            <p:cNvPr id="33" name="Oval 32">
              <a:extLst>
                <a:ext uri="{FF2B5EF4-FFF2-40B4-BE49-F238E27FC236}">
                  <a16:creationId xmlns:a16="http://schemas.microsoft.com/office/drawing/2014/main" id="{14010B11-FE1C-852D-0C1D-F95A9B8FD37B}"/>
                </a:ext>
              </a:extLst>
            </p:cNvPr>
            <p:cNvSpPr/>
            <p:nvPr/>
          </p:nvSpPr>
          <p:spPr>
            <a:xfrm>
              <a:off x="4487259" y="6973448"/>
              <a:ext cx="606315" cy="606316"/>
            </a:xfrm>
            <a:prstGeom prst="ellipse">
              <a:avLst/>
            </a:prstGeom>
            <a:solidFill>
              <a:srgbClr val="FFFF66">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075334" rtl="0" eaLnBrk="1" latinLnBrk="0" hangingPunct="1">
                <a:defRPr sz="2117" kern="1200">
                  <a:solidFill>
                    <a:schemeClr val="lt1"/>
                  </a:solidFill>
                  <a:latin typeface="+mn-lt"/>
                  <a:ea typeface="+mn-ea"/>
                  <a:cs typeface="+mn-cs"/>
                </a:defRPr>
              </a:lvl1pPr>
              <a:lvl2pPr marL="537667" algn="l" defTabSz="1075334" rtl="0" eaLnBrk="1" latinLnBrk="0" hangingPunct="1">
                <a:defRPr sz="2117" kern="1200">
                  <a:solidFill>
                    <a:schemeClr val="lt1"/>
                  </a:solidFill>
                  <a:latin typeface="+mn-lt"/>
                  <a:ea typeface="+mn-ea"/>
                  <a:cs typeface="+mn-cs"/>
                </a:defRPr>
              </a:lvl2pPr>
              <a:lvl3pPr marL="1075334" algn="l" defTabSz="1075334" rtl="0" eaLnBrk="1" latinLnBrk="0" hangingPunct="1">
                <a:defRPr sz="2117" kern="1200">
                  <a:solidFill>
                    <a:schemeClr val="lt1"/>
                  </a:solidFill>
                  <a:latin typeface="+mn-lt"/>
                  <a:ea typeface="+mn-ea"/>
                  <a:cs typeface="+mn-cs"/>
                </a:defRPr>
              </a:lvl3pPr>
              <a:lvl4pPr marL="1613002" algn="l" defTabSz="1075334" rtl="0" eaLnBrk="1" latinLnBrk="0" hangingPunct="1">
                <a:defRPr sz="2117" kern="1200">
                  <a:solidFill>
                    <a:schemeClr val="lt1"/>
                  </a:solidFill>
                  <a:latin typeface="+mn-lt"/>
                  <a:ea typeface="+mn-ea"/>
                  <a:cs typeface="+mn-cs"/>
                </a:defRPr>
              </a:lvl4pPr>
              <a:lvl5pPr marL="2150669" algn="l" defTabSz="1075334" rtl="0" eaLnBrk="1" latinLnBrk="0" hangingPunct="1">
                <a:defRPr sz="2117" kern="1200">
                  <a:solidFill>
                    <a:schemeClr val="lt1"/>
                  </a:solidFill>
                  <a:latin typeface="+mn-lt"/>
                  <a:ea typeface="+mn-ea"/>
                  <a:cs typeface="+mn-cs"/>
                </a:defRPr>
              </a:lvl5pPr>
              <a:lvl6pPr marL="2688336" algn="l" defTabSz="1075334" rtl="0" eaLnBrk="1" latinLnBrk="0" hangingPunct="1">
                <a:defRPr sz="2117" kern="1200">
                  <a:solidFill>
                    <a:schemeClr val="lt1"/>
                  </a:solidFill>
                  <a:latin typeface="+mn-lt"/>
                  <a:ea typeface="+mn-ea"/>
                  <a:cs typeface="+mn-cs"/>
                </a:defRPr>
              </a:lvl6pPr>
              <a:lvl7pPr marL="3226003" algn="l" defTabSz="1075334" rtl="0" eaLnBrk="1" latinLnBrk="0" hangingPunct="1">
                <a:defRPr sz="2117" kern="1200">
                  <a:solidFill>
                    <a:schemeClr val="lt1"/>
                  </a:solidFill>
                  <a:latin typeface="+mn-lt"/>
                  <a:ea typeface="+mn-ea"/>
                  <a:cs typeface="+mn-cs"/>
                </a:defRPr>
              </a:lvl7pPr>
              <a:lvl8pPr marL="3763670" algn="l" defTabSz="1075334" rtl="0" eaLnBrk="1" latinLnBrk="0" hangingPunct="1">
                <a:defRPr sz="2117" kern="1200">
                  <a:solidFill>
                    <a:schemeClr val="lt1"/>
                  </a:solidFill>
                  <a:latin typeface="+mn-lt"/>
                  <a:ea typeface="+mn-ea"/>
                  <a:cs typeface="+mn-cs"/>
                </a:defRPr>
              </a:lvl8pPr>
              <a:lvl9pPr marL="4301338" algn="l" defTabSz="1075334" rtl="0" eaLnBrk="1" latinLnBrk="0" hangingPunct="1">
                <a:defRPr sz="2117" kern="1200">
                  <a:solidFill>
                    <a:schemeClr val="lt1"/>
                  </a:solidFill>
                  <a:latin typeface="+mn-lt"/>
                  <a:ea typeface="+mn-ea"/>
                  <a:cs typeface="+mn-cs"/>
                </a:defRPr>
              </a:lvl9pPr>
            </a:lstStyle>
            <a:p>
              <a:endParaRPr lang="en-IN" sz="3200" b="1">
                <a:solidFill>
                  <a:schemeClr val="accent5">
                    <a:lumMod val="50000"/>
                  </a:schemeClr>
                </a:solidFill>
                <a:latin typeface="Montserrat" pitchFamily="2" charset="0"/>
              </a:endParaRPr>
            </a:p>
          </p:txBody>
        </p:sp>
        <p:sp>
          <p:nvSpPr>
            <p:cNvPr id="35" name="Oval 34">
              <a:extLst>
                <a:ext uri="{FF2B5EF4-FFF2-40B4-BE49-F238E27FC236}">
                  <a16:creationId xmlns:a16="http://schemas.microsoft.com/office/drawing/2014/main" id="{14010B11-FE1C-852D-0C1D-F95A9B8FD37B}"/>
                </a:ext>
              </a:extLst>
            </p:cNvPr>
            <p:cNvSpPr/>
            <p:nvPr/>
          </p:nvSpPr>
          <p:spPr>
            <a:xfrm>
              <a:off x="7844762" y="4138505"/>
              <a:ext cx="606315" cy="606316"/>
            </a:xfrm>
            <a:prstGeom prst="ellipse">
              <a:avLst/>
            </a:prstGeom>
            <a:solidFill>
              <a:srgbClr val="FFFF66">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075334" rtl="0" eaLnBrk="1" latinLnBrk="0" hangingPunct="1">
                <a:defRPr sz="2117" kern="1200">
                  <a:solidFill>
                    <a:schemeClr val="lt1"/>
                  </a:solidFill>
                  <a:latin typeface="+mn-lt"/>
                  <a:ea typeface="+mn-ea"/>
                  <a:cs typeface="+mn-cs"/>
                </a:defRPr>
              </a:lvl1pPr>
              <a:lvl2pPr marL="537667" algn="l" defTabSz="1075334" rtl="0" eaLnBrk="1" latinLnBrk="0" hangingPunct="1">
                <a:defRPr sz="2117" kern="1200">
                  <a:solidFill>
                    <a:schemeClr val="lt1"/>
                  </a:solidFill>
                  <a:latin typeface="+mn-lt"/>
                  <a:ea typeface="+mn-ea"/>
                  <a:cs typeface="+mn-cs"/>
                </a:defRPr>
              </a:lvl2pPr>
              <a:lvl3pPr marL="1075334" algn="l" defTabSz="1075334" rtl="0" eaLnBrk="1" latinLnBrk="0" hangingPunct="1">
                <a:defRPr sz="2117" kern="1200">
                  <a:solidFill>
                    <a:schemeClr val="lt1"/>
                  </a:solidFill>
                  <a:latin typeface="+mn-lt"/>
                  <a:ea typeface="+mn-ea"/>
                  <a:cs typeface="+mn-cs"/>
                </a:defRPr>
              </a:lvl3pPr>
              <a:lvl4pPr marL="1613002" algn="l" defTabSz="1075334" rtl="0" eaLnBrk="1" latinLnBrk="0" hangingPunct="1">
                <a:defRPr sz="2117" kern="1200">
                  <a:solidFill>
                    <a:schemeClr val="lt1"/>
                  </a:solidFill>
                  <a:latin typeface="+mn-lt"/>
                  <a:ea typeface="+mn-ea"/>
                  <a:cs typeface="+mn-cs"/>
                </a:defRPr>
              </a:lvl4pPr>
              <a:lvl5pPr marL="2150669" algn="l" defTabSz="1075334" rtl="0" eaLnBrk="1" latinLnBrk="0" hangingPunct="1">
                <a:defRPr sz="2117" kern="1200">
                  <a:solidFill>
                    <a:schemeClr val="lt1"/>
                  </a:solidFill>
                  <a:latin typeface="+mn-lt"/>
                  <a:ea typeface="+mn-ea"/>
                  <a:cs typeface="+mn-cs"/>
                </a:defRPr>
              </a:lvl5pPr>
              <a:lvl6pPr marL="2688336" algn="l" defTabSz="1075334" rtl="0" eaLnBrk="1" latinLnBrk="0" hangingPunct="1">
                <a:defRPr sz="2117" kern="1200">
                  <a:solidFill>
                    <a:schemeClr val="lt1"/>
                  </a:solidFill>
                  <a:latin typeface="+mn-lt"/>
                  <a:ea typeface="+mn-ea"/>
                  <a:cs typeface="+mn-cs"/>
                </a:defRPr>
              </a:lvl6pPr>
              <a:lvl7pPr marL="3226003" algn="l" defTabSz="1075334" rtl="0" eaLnBrk="1" latinLnBrk="0" hangingPunct="1">
                <a:defRPr sz="2117" kern="1200">
                  <a:solidFill>
                    <a:schemeClr val="lt1"/>
                  </a:solidFill>
                  <a:latin typeface="+mn-lt"/>
                  <a:ea typeface="+mn-ea"/>
                  <a:cs typeface="+mn-cs"/>
                </a:defRPr>
              </a:lvl7pPr>
              <a:lvl8pPr marL="3763670" algn="l" defTabSz="1075334" rtl="0" eaLnBrk="1" latinLnBrk="0" hangingPunct="1">
                <a:defRPr sz="2117" kern="1200">
                  <a:solidFill>
                    <a:schemeClr val="lt1"/>
                  </a:solidFill>
                  <a:latin typeface="+mn-lt"/>
                  <a:ea typeface="+mn-ea"/>
                  <a:cs typeface="+mn-cs"/>
                </a:defRPr>
              </a:lvl8pPr>
              <a:lvl9pPr marL="4301338" algn="l" defTabSz="1075334" rtl="0" eaLnBrk="1" latinLnBrk="0" hangingPunct="1">
                <a:defRPr sz="2117" kern="1200">
                  <a:solidFill>
                    <a:schemeClr val="lt1"/>
                  </a:solidFill>
                  <a:latin typeface="+mn-lt"/>
                  <a:ea typeface="+mn-ea"/>
                  <a:cs typeface="+mn-cs"/>
                </a:defRPr>
              </a:lvl9pPr>
            </a:lstStyle>
            <a:p>
              <a:endParaRPr lang="en-IN" sz="3200" b="1">
                <a:solidFill>
                  <a:schemeClr val="accent5">
                    <a:lumMod val="50000"/>
                  </a:schemeClr>
                </a:solidFill>
                <a:latin typeface="Montserrat" pitchFamily="2" charset="0"/>
              </a:endParaRPr>
            </a:p>
          </p:txBody>
        </p:sp>
      </p:grpSp>
      <p:grpSp>
        <p:nvGrpSpPr>
          <p:cNvPr id="10" name="Group 9">
            <a:extLst>
              <a:ext uri="{FF2B5EF4-FFF2-40B4-BE49-F238E27FC236}">
                <a16:creationId xmlns:a16="http://schemas.microsoft.com/office/drawing/2014/main" id="{6D2C787C-94BE-5C2B-5CFA-4013DE93F6AC}"/>
              </a:ext>
            </a:extLst>
          </p:cNvPr>
          <p:cNvGrpSpPr/>
          <p:nvPr/>
        </p:nvGrpSpPr>
        <p:grpSpPr>
          <a:xfrm>
            <a:off x="2608777" y="1833612"/>
            <a:ext cx="2624936" cy="1205405"/>
            <a:chOff x="1025327" y="1722413"/>
            <a:chExt cx="1941529" cy="4202522"/>
          </a:xfrm>
        </p:grpSpPr>
        <p:sp>
          <p:nvSpPr>
            <p:cNvPr id="27" name="Oval 26">
              <a:extLst>
                <a:ext uri="{FF2B5EF4-FFF2-40B4-BE49-F238E27FC236}">
                  <a16:creationId xmlns:a16="http://schemas.microsoft.com/office/drawing/2014/main" id="{14010B11-FE1C-852D-0C1D-F95A9B8FD37B}"/>
                </a:ext>
              </a:extLst>
            </p:cNvPr>
            <p:cNvSpPr/>
            <p:nvPr/>
          </p:nvSpPr>
          <p:spPr>
            <a:xfrm>
              <a:off x="1025327" y="1722413"/>
              <a:ext cx="924216" cy="924216"/>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075334" rtl="0" eaLnBrk="1" latinLnBrk="0" hangingPunct="1">
                <a:defRPr sz="2117" kern="1200">
                  <a:solidFill>
                    <a:schemeClr val="lt1"/>
                  </a:solidFill>
                  <a:latin typeface="+mn-lt"/>
                  <a:ea typeface="+mn-ea"/>
                  <a:cs typeface="+mn-cs"/>
                </a:defRPr>
              </a:lvl1pPr>
              <a:lvl2pPr marL="537667" algn="l" defTabSz="1075334" rtl="0" eaLnBrk="1" latinLnBrk="0" hangingPunct="1">
                <a:defRPr sz="2117" kern="1200">
                  <a:solidFill>
                    <a:schemeClr val="lt1"/>
                  </a:solidFill>
                  <a:latin typeface="+mn-lt"/>
                  <a:ea typeface="+mn-ea"/>
                  <a:cs typeface="+mn-cs"/>
                </a:defRPr>
              </a:lvl2pPr>
              <a:lvl3pPr marL="1075334" algn="l" defTabSz="1075334" rtl="0" eaLnBrk="1" latinLnBrk="0" hangingPunct="1">
                <a:defRPr sz="2117" kern="1200">
                  <a:solidFill>
                    <a:schemeClr val="lt1"/>
                  </a:solidFill>
                  <a:latin typeface="+mn-lt"/>
                  <a:ea typeface="+mn-ea"/>
                  <a:cs typeface="+mn-cs"/>
                </a:defRPr>
              </a:lvl3pPr>
              <a:lvl4pPr marL="1613002" algn="l" defTabSz="1075334" rtl="0" eaLnBrk="1" latinLnBrk="0" hangingPunct="1">
                <a:defRPr sz="2117" kern="1200">
                  <a:solidFill>
                    <a:schemeClr val="lt1"/>
                  </a:solidFill>
                  <a:latin typeface="+mn-lt"/>
                  <a:ea typeface="+mn-ea"/>
                  <a:cs typeface="+mn-cs"/>
                </a:defRPr>
              </a:lvl4pPr>
              <a:lvl5pPr marL="2150669" algn="l" defTabSz="1075334" rtl="0" eaLnBrk="1" latinLnBrk="0" hangingPunct="1">
                <a:defRPr sz="2117" kern="1200">
                  <a:solidFill>
                    <a:schemeClr val="lt1"/>
                  </a:solidFill>
                  <a:latin typeface="+mn-lt"/>
                  <a:ea typeface="+mn-ea"/>
                  <a:cs typeface="+mn-cs"/>
                </a:defRPr>
              </a:lvl5pPr>
              <a:lvl6pPr marL="2688336" algn="l" defTabSz="1075334" rtl="0" eaLnBrk="1" latinLnBrk="0" hangingPunct="1">
                <a:defRPr sz="2117" kern="1200">
                  <a:solidFill>
                    <a:schemeClr val="lt1"/>
                  </a:solidFill>
                  <a:latin typeface="+mn-lt"/>
                  <a:ea typeface="+mn-ea"/>
                  <a:cs typeface="+mn-cs"/>
                </a:defRPr>
              </a:lvl6pPr>
              <a:lvl7pPr marL="3226003" algn="l" defTabSz="1075334" rtl="0" eaLnBrk="1" latinLnBrk="0" hangingPunct="1">
                <a:defRPr sz="2117" kern="1200">
                  <a:solidFill>
                    <a:schemeClr val="lt1"/>
                  </a:solidFill>
                  <a:latin typeface="+mn-lt"/>
                  <a:ea typeface="+mn-ea"/>
                  <a:cs typeface="+mn-cs"/>
                </a:defRPr>
              </a:lvl7pPr>
              <a:lvl8pPr marL="3763670" algn="l" defTabSz="1075334" rtl="0" eaLnBrk="1" latinLnBrk="0" hangingPunct="1">
                <a:defRPr sz="2117" kern="1200">
                  <a:solidFill>
                    <a:schemeClr val="lt1"/>
                  </a:solidFill>
                  <a:latin typeface="+mn-lt"/>
                  <a:ea typeface="+mn-ea"/>
                  <a:cs typeface="+mn-cs"/>
                </a:defRPr>
              </a:lvl8pPr>
              <a:lvl9pPr marL="4301338" algn="l" defTabSz="1075334" rtl="0" eaLnBrk="1" latinLnBrk="0" hangingPunct="1">
                <a:defRPr sz="2117" kern="1200">
                  <a:solidFill>
                    <a:schemeClr val="lt1"/>
                  </a:solidFill>
                  <a:latin typeface="+mn-lt"/>
                  <a:ea typeface="+mn-ea"/>
                  <a:cs typeface="+mn-cs"/>
                </a:defRPr>
              </a:lvl9pPr>
            </a:lstStyle>
            <a:p>
              <a:r>
                <a:rPr lang="en-IN" sz="2400" b="1">
                  <a:solidFill>
                    <a:schemeClr val="accent5">
                      <a:lumMod val="50000"/>
                    </a:schemeClr>
                  </a:solidFill>
                  <a:latin typeface="Segoe UI Semibold"/>
                  <a:cs typeface="Segoe UI Semibold"/>
                </a:rPr>
                <a:t>1</a:t>
              </a:r>
            </a:p>
          </p:txBody>
        </p:sp>
        <p:sp>
          <p:nvSpPr>
            <p:cNvPr id="28" name="Rectangle 27">
              <a:extLst>
                <a:ext uri="{FF2B5EF4-FFF2-40B4-BE49-F238E27FC236}">
                  <a16:creationId xmlns:a16="http://schemas.microsoft.com/office/drawing/2014/main" id="{8231C1A6-C18B-1F5E-A154-8BBD6DED984C}"/>
                </a:ext>
              </a:extLst>
            </p:cNvPr>
            <p:cNvSpPr/>
            <p:nvPr/>
          </p:nvSpPr>
          <p:spPr>
            <a:xfrm>
              <a:off x="1324242" y="2652187"/>
              <a:ext cx="1642614" cy="3272748"/>
            </a:xfrm>
            <a:prstGeom prst="rect">
              <a:avLst/>
            </a:prstGeom>
          </p:spPr>
          <p:txBody>
            <a:bodyPr wrap="square">
              <a:spAutoFit/>
            </a:bodyPr>
            <a:lstStyle>
              <a:defPPr>
                <a:defRPr lang="en-US"/>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a:lstStyle>
            <a:p>
              <a:r>
                <a:rPr lang="en-IN" sz="1100">
                  <a:latin typeface="Segoe UI Semibold"/>
                  <a:cs typeface="Segoe UI Semibold"/>
                </a:rPr>
                <a:t>Presents a unique case of extreme positive and negative trends. Has a very low male/female working population ratio to begin with.</a:t>
              </a:r>
            </a:p>
          </p:txBody>
        </p:sp>
        <p:sp>
          <p:nvSpPr>
            <p:cNvPr id="29" name="Google Shape;361;p12">
              <a:extLst>
                <a:ext uri="{FF2B5EF4-FFF2-40B4-BE49-F238E27FC236}">
                  <a16:creationId xmlns:a16="http://schemas.microsoft.com/office/drawing/2014/main" id="{F1FD5324-8CDF-1F96-06AA-360A06E63C1D}"/>
                </a:ext>
              </a:extLst>
            </p:cNvPr>
            <p:cNvSpPr txBox="1"/>
            <p:nvPr/>
          </p:nvSpPr>
          <p:spPr>
            <a:xfrm>
              <a:off x="1324242" y="2071767"/>
              <a:ext cx="1320450" cy="437638"/>
            </a:xfrm>
            <a:prstGeom prst="rect">
              <a:avLst/>
            </a:prstGeom>
            <a:noFill/>
            <a:ln>
              <a:noFill/>
            </a:ln>
          </p:spPr>
          <p:txBody>
            <a:bodyPr spcFirstLastPara="1" wrap="square" lIns="91425" tIns="45700" rIns="91425" bIns="45700" anchor="ctr" anchorCtr="0">
              <a:noAutofit/>
            </a:bodyPr>
            <a:lstStyle>
              <a:defPPr>
                <a:defRPr lang="en-US"/>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a:lstStyle>
            <a:p>
              <a:r>
                <a:rPr lang="en-IN" sz="1800" b="1">
                  <a:solidFill>
                    <a:schemeClr val="accent5">
                      <a:lumMod val="50000"/>
                    </a:schemeClr>
                  </a:solidFill>
                  <a:latin typeface="Segoe UI Semibold"/>
                  <a:ea typeface="Segoe UI Black"/>
                  <a:cs typeface="Segoe UI Semibold"/>
                </a:rPr>
                <a:t>Delhi</a:t>
              </a:r>
              <a:endParaRPr lang="en-US" sz="1600" b="1">
                <a:solidFill>
                  <a:schemeClr val="accent5">
                    <a:lumMod val="50000"/>
                  </a:schemeClr>
                </a:solidFill>
                <a:latin typeface="Segoe UI Semibold"/>
                <a:cs typeface="Segoe UI Semibold"/>
              </a:endParaRPr>
            </a:p>
          </p:txBody>
        </p:sp>
      </p:grpSp>
      <p:grpSp>
        <p:nvGrpSpPr>
          <p:cNvPr id="11" name="Group 10">
            <a:extLst>
              <a:ext uri="{FF2B5EF4-FFF2-40B4-BE49-F238E27FC236}">
                <a16:creationId xmlns:a16="http://schemas.microsoft.com/office/drawing/2014/main" id="{89842740-7FC1-3076-F121-B51B78C13C4B}"/>
              </a:ext>
            </a:extLst>
          </p:cNvPr>
          <p:cNvGrpSpPr/>
          <p:nvPr/>
        </p:nvGrpSpPr>
        <p:grpSpPr>
          <a:xfrm>
            <a:off x="2700261" y="4651104"/>
            <a:ext cx="2252171" cy="1271249"/>
            <a:chOff x="963152" y="6314007"/>
            <a:chExt cx="3135589" cy="1776673"/>
          </a:xfrm>
        </p:grpSpPr>
        <p:sp>
          <p:nvSpPr>
            <p:cNvPr id="24" name="Rectangle 23">
              <a:extLst>
                <a:ext uri="{FF2B5EF4-FFF2-40B4-BE49-F238E27FC236}">
                  <a16:creationId xmlns:a16="http://schemas.microsoft.com/office/drawing/2014/main" id="{F912347A-500A-151E-F547-AC7E77828E0B}"/>
                </a:ext>
              </a:extLst>
            </p:cNvPr>
            <p:cNvSpPr/>
            <p:nvPr/>
          </p:nvSpPr>
          <p:spPr>
            <a:xfrm>
              <a:off x="1502519" y="7015324"/>
              <a:ext cx="2596222" cy="1075356"/>
            </a:xfrm>
            <a:prstGeom prst="rect">
              <a:avLst/>
            </a:prstGeom>
          </p:spPr>
          <p:txBody>
            <a:bodyPr wrap="square">
              <a:spAutoFit/>
            </a:bodyPr>
            <a:lstStyle>
              <a:defPPr>
                <a:defRPr lang="en-US"/>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a:lstStyle>
            <a:p>
              <a:r>
                <a:rPr lang="en-IN" sz="1100">
                  <a:latin typeface="Segoe UI Semibold"/>
                  <a:cs typeface="Segoe UI Semibold"/>
                </a:rPr>
                <a:t>Performs well in execution of mobility schemes and is moderately low in all others.</a:t>
              </a:r>
            </a:p>
          </p:txBody>
        </p:sp>
        <p:sp>
          <p:nvSpPr>
            <p:cNvPr id="25" name="Oval 24">
              <a:extLst>
                <a:ext uri="{FF2B5EF4-FFF2-40B4-BE49-F238E27FC236}">
                  <a16:creationId xmlns:a16="http://schemas.microsoft.com/office/drawing/2014/main" id="{14010B11-FE1C-852D-0C1D-F95A9B8FD37B}"/>
                </a:ext>
              </a:extLst>
            </p:cNvPr>
            <p:cNvSpPr/>
            <p:nvPr/>
          </p:nvSpPr>
          <p:spPr>
            <a:xfrm>
              <a:off x="963152" y="6314007"/>
              <a:ext cx="924216" cy="924216"/>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1075334" rtl="0" eaLnBrk="1" latinLnBrk="0" hangingPunct="1">
                <a:defRPr sz="2117" kern="1200">
                  <a:solidFill>
                    <a:schemeClr val="lt1"/>
                  </a:solidFill>
                  <a:latin typeface="+mn-lt"/>
                  <a:ea typeface="+mn-ea"/>
                  <a:cs typeface="+mn-cs"/>
                </a:defRPr>
              </a:lvl1pPr>
              <a:lvl2pPr marL="537667" algn="l" defTabSz="1075334" rtl="0" eaLnBrk="1" latinLnBrk="0" hangingPunct="1">
                <a:defRPr sz="2117" kern="1200">
                  <a:solidFill>
                    <a:schemeClr val="lt1"/>
                  </a:solidFill>
                  <a:latin typeface="+mn-lt"/>
                  <a:ea typeface="+mn-ea"/>
                  <a:cs typeface="+mn-cs"/>
                </a:defRPr>
              </a:lvl2pPr>
              <a:lvl3pPr marL="1075334" algn="l" defTabSz="1075334" rtl="0" eaLnBrk="1" latinLnBrk="0" hangingPunct="1">
                <a:defRPr sz="2117" kern="1200">
                  <a:solidFill>
                    <a:schemeClr val="lt1"/>
                  </a:solidFill>
                  <a:latin typeface="+mn-lt"/>
                  <a:ea typeface="+mn-ea"/>
                  <a:cs typeface="+mn-cs"/>
                </a:defRPr>
              </a:lvl3pPr>
              <a:lvl4pPr marL="1613002" algn="l" defTabSz="1075334" rtl="0" eaLnBrk="1" latinLnBrk="0" hangingPunct="1">
                <a:defRPr sz="2117" kern="1200">
                  <a:solidFill>
                    <a:schemeClr val="lt1"/>
                  </a:solidFill>
                  <a:latin typeface="+mn-lt"/>
                  <a:ea typeface="+mn-ea"/>
                  <a:cs typeface="+mn-cs"/>
                </a:defRPr>
              </a:lvl4pPr>
              <a:lvl5pPr marL="2150669" algn="l" defTabSz="1075334" rtl="0" eaLnBrk="1" latinLnBrk="0" hangingPunct="1">
                <a:defRPr sz="2117" kern="1200">
                  <a:solidFill>
                    <a:schemeClr val="lt1"/>
                  </a:solidFill>
                  <a:latin typeface="+mn-lt"/>
                  <a:ea typeface="+mn-ea"/>
                  <a:cs typeface="+mn-cs"/>
                </a:defRPr>
              </a:lvl5pPr>
              <a:lvl6pPr marL="2688336" algn="l" defTabSz="1075334" rtl="0" eaLnBrk="1" latinLnBrk="0" hangingPunct="1">
                <a:defRPr sz="2117" kern="1200">
                  <a:solidFill>
                    <a:schemeClr val="lt1"/>
                  </a:solidFill>
                  <a:latin typeface="+mn-lt"/>
                  <a:ea typeface="+mn-ea"/>
                  <a:cs typeface="+mn-cs"/>
                </a:defRPr>
              </a:lvl6pPr>
              <a:lvl7pPr marL="3226003" algn="l" defTabSz="1075334" rtl="0" eaLnBrk="1" latinLnBrk="0" hangingPunct="1">
                <a:defRPr sz="2117" kern="1200">
                  <a:solidFill>
                    <a:schemeClr val="lt1"/>
                  </a:solidFill>
                  <a:latin typeface="+mn-lt"/>
                  <a:ea typeface="+mn-ea"/>
                  <a:cs typeface="+mn-cs"/>
                </a:defRPr>
              </a:lvl7pPr>
              <a:lvl8pPr marL="3763670" algn="l" defTabSz="1075334" rtl="0" eaLnBrk="1" latinLnBrk="0" hangingPunct="1">
                <a:defRPr sz="2117" kern="1200">
                  <a:solidFill>
                    <a:schemeClr val="lt1"/>
                  </a:solidFill>
                  <a:latin typeface="+mn-lt"/>
                  <a:ea typeface="+mn-ea"/>
                  <a:cs typeface="+mn-cs"/>
                </a:defRPr>
              </a:lvl8pPr>
              <a:lvl9pPr marL="4301338" algn="l" defTabSz="1075334" rtl="0" eaLnBrk="1" latinLnBrk="0" hangingPunct="1">
                <a:defRPr sz="2117" kern="1200">
                  <a:solidFill>
                    <a:schemeClr val="lt1"/>
                  </a:solidFill>
                  <a:latin typeface="+mn-lt"/>
                  <a:ea typeface="+mn-ea"/>
                  <a:cs typeface="+mn-cs"/>
                </a:defRPr>
              </a:lvl9pPr>
            </a:lstStyle>
            <a:p>
              <a:r>
                <a:rPr lang="en-IN" sz="2400" b="1">
                  <a:solidFill>
                    <a:schemeClr val="accent5">
                      <a:lumMod val="50000"/>
                    </a:schemeClr>
                  </a:solidFill>
                  <a:latin typeface="Segoe UI Semibold"/>
                  <a:cs typeface="Segoe UI Semibold"/>
                </a:rPr>
                <a:t>3</a:t>
              </a:r>
            </a:p>
          </p:txBody>
        </p:sp>
        <p:sp>
          <p:nvSpPr>
            <p:cNvPr id="26" name="Google Shape;361;p12">
              <a:extLst>
                <a:ext uri="{FF2B5EF4-FFF2-40B4-BE49-F238E27FC236}">
                  <a16:creationId xmlns:a16="http://schemas.microsoft.com/office/drawing/2014/main" id="{F1FD5324-8CDF-1F96-06AA-360A06E63C1D}"/>
                </a:ext>
              </a:extLst>
            </p:cNvPr>
            <p:cNvSpPr txBox="1"/>
            <p:nvPr/>
          </p:nvSpPr>
          <p:spPr>
            <a:xfrm>
              <a:off x="1448077" y="6588019"/>
              <a:ext cx="1585673" cy="363684"/>
            </a:xfrm>
            <a:prstGeom prst="rect">
              <a:avLst/>
            </a:prstGeom>
            <a:noFill/>
            <a:ln>
              <a:noFill/>
            </a:ln>
          </p:spPr>
          <p:txBody>
            <a:bodyPr spcFirstLastPara="1" wrap="square" lIns="91425" tIns="45700" rIns="91425" bIns="45700" anchor="ctr" anchorCtr="0">
              <a:noAutofit/>
            </a:bodyPr>
            <a:lstStyle>
              <a:defPPr>
                <a:defRPr lang="en-US"/>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a:lstStyle>
            <a:p>
              <a:r>
                <a:rPr lang="en-IN" sz="1800" b="1">
                  <a:solidFill>
                    <a:schemeClr val="accent5">
                      <a:lumMod val="50000"/>
                    </a:schemeClr>
                  </a:solidFill>
                  <a:latin typeface="Segoe UI Semibold"/>
                  <a:ea typeface="Segoe UI Black"/>
                  <a:cs typeface="Segoe UI Semibold"/>
                </a:rPr>
                <a:t>Mumbai</a:t>
              </a:r>
              <a:endParaRPr lang="en-US" sz="1600" b="1">
                <a:solidFill>
                  <a:schemeClr val="accent5">
                    <a:lumMod val="50000"/>
                  </a:schemeClr>
                </a:solidFill>
                <a:latin typeface="Segoe UI Semibold"/>
                <a:cs typeface="Segoe UI Semibold"/>
              </a:endParaRPr>
            </a:p>
          </p:txBody>
        </p:sp>
      </p:grpSp>
      <p:grpSp>
        <p:nvGrpSpPr>
          <p:cNvPr id="12" name="Group 11">
            <a:extLst>
              <a:ext uri="{FF2B5EF4-FFF2-40B4-BE49-F238E27FC236}">
                <a16:creationId xmlns:a16="http://schemas.microsoft.com/office/drawing/2014/main" id="{E09D9B08-3932-C81C-019B-B6E067D822E4}"/>
              </a:ext>
            </a:extLst>
          </p:cNvPr>
          <p:cNvGrpSpPr/>
          <p:nvPr/>
        </p:nvGrpSpPr>
        <p:grpSpPr>
          <a:xfrm>
            <a:off x="6667701" y="1664832"/>
            <a:ext cx="3264519" cy="1095016"/>
            <a:chOff x="6613663" y="427315"/>
            <a:chExt cx="2170235" cy="3569175"/>
          </a:xfrm>
        </p:grpSpPr>
        <p:sp>
          <p:nvSpPr>
            <p:cNvPr id="21" name="Rectangle 20">
              <a:extLst>
                <a:ext uri="{FF2B5EF4-FFF2-40B4-BE49-F238E27FC236}">
                  <a16:creationId xmlns:a16="http://schemas.microsoft.com/office/drawing/2014/main" id="{F2EF2786-2E8F-ED55-AC03-23F17DC39BDD}"/>
                </a:ext>
              </a:extLst>
            </p:cNvPr>
            <p:cNvSpPr/>
            <p:nvPr/>
          </p:nvSpPr>
          <p:spPr>
            <a:xfrm>
              <a:off x="6970051" y="1488518"/>
              <a:ext cx="1748334" cy="2507972"/>
            </a:xfrm>
            <a:prstGeom prst="rect">
              <a:avLst/>
            </a:prstGeom>
          </p:spPr>
          <p:txBody>
            <a:bodyPr wrap="square">
              <a:spAutoFit/>
            </a:bodyPr>
            <a:lstStyle>
              <a:defPPr>
                <a:defRPr lang="en-US"/>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a:lstStyle>
            <a:p>
              <a:r>
                <a:rPr lang="en-IN" sz="1100">
                  <a:latin typeface="Segoe UI Semibold"/>
                  <a:cs typeface="Segoe UI Semibold"/>
                </a:rPr>
                <a:t>Though small in size/population, it has a healthy male/female WPR. Performs well with respect to infrastructure but poorly all across.</a:t>
              </a:r>
            </a:p>
          </p:txBody>
        </p:sp>
        <p:sp>
          <p:nvSpPr>
            <p:cNvPr id="22" name="Oval 21">
              <a:extLst>
                <a:ext uri="{FF2B5EF4-FFF2-40B4-BE49-F238E27FC236}">
                  <a16:creationId xmlns:a16="http://schemas.microsoft.com/office/drawing/2014/main" id="{14010B11-FE1C-852D-0C1D-F95A9B8FD37B}"/>
                </a:ext>
              </a:extLst>
            </p:cNvPr>
            <p:cNvSpPr/>
            <p:nvPr/>
          </p:nvSpPr>
          <p:spPr>
            <a:xfrm>
              <a:off x="6613663" y="427315"/>
              <a:ext cx="924216" cy="924216"/>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075334" rtl="0" eaLnBrk="1" latinLnBrk="0" hangingPunct="1">
                <a:defRPr sz="2117" kern="1200">
                  <a:solidFill>
                    <a:schemeClr val="lt1"/>
                  </a:solidFill>
                  <a:latin typeface="+mn-lt"/>
                  <a:ea typeface="+mn-ea"/>
                  <a:cs typeface="+mn-cs"/>
                </a:defRPr>
              </a:lvl1pPr>
              <a:lvl2pPr marL="537667" algn="l" defTabSz="1075334" rtl="0" eaLnBrk="1" latinLnBrk="0" hangingPunct="1">
                <a:defRPr sz="2117" kern="1200">
                  <a:solidFill>
                    <a:schemeClr val="lt1"/>
                  </a:solidFill>
                  <a:latin typeface="+mn-lt"/>
                  <a:ea typeface="+mn-ea"/>
                  <a:cs typeface="+mn-cs"/>
                </a:defRPr>
              </a:lvl2pPr>
              <a:lvl3pPr marL="1075334" algn="l" defTabSz="1075334" rtl="0" eaLnBrk="1" latinLnBrk="0" hangingPunct="1">
                <a:defRPr sz="2117" kern="1200">
                  <a:solidFill>
                    <a:schemeClr val="lt1"/>
                  </a:solidFill>
                  <a:latin typeface="+mn-lt"/>
                  <a:ea typeface="+mn-ea"/>
                  <a:cs typeface="+mn-cs"/>
                </a:defRPr>
              </a:lvl3pPr>
              <a:lvl4pPr marL="1613002" algn="l" defTabSz="1075334" rtl="0" eaLnBrk="1" latinLnBrk="0" hangingPunct="1">
                <a:defRPr sz="2117" kern="1200">
                  <a:solidFill>
                    <a:schemeClr val="lt1"/>
                  </a:solidFill>
                  <a:latin typeface="+mn-lt"/>
                  <a:ea typeface="+mn-ea"/>
                  <a:cs typeface="+mn-cs"/>
                </a:defRPr>
              </a:lvl4pPr>
              <a:lvl5pPr marL="2150669" algn="l" defTabSz="1075334" rtl="0" eaLnBrk="1" latinLnBrk="0" hangingPunct="1">
                <a:defRPr sz="2117" kern="1200">
                  <a:solidFill>
                    <a:schemeClr val="lt1"/>
                  </a:solidFill>
                  <a:latin typeface="+mn-lt"/>
                  <a:ea typeface="+mn-ea"/>
                  <a:cs typeface="+mn-cs"/>
                </a:defRPr>
              </a:lvl5pPr>
              <a:lvl6pPr marL="2688336" algn="l" defTabSz="1075334" rtl="0" eaLnBrk="1" latinLnBrk="0" hangingPunct="1">
                <a:defRPr sz="2117" kern="1200">
                  <a:solidFill>
                    <a:schemeClr val="lt1"/>
                  </a:solidFill>
                  <a:latin typeface="+mn-lt"/>
                  <a:ea typeface="+mn-ea"/>
                  <a:cs typeface="+mn-cs"/>
                </a:defRPr>
              </a:lvl6pPr>
              <a:lvl7pPr marL="3226003" algn="l" defTabSz="1075334" rtl="0" eaLnBrk="1" latinLnBrk="0" hangingPunct="1">
                <a:defRPr sz="2117" kern="1200">
                  <a:solidFill>
                    <a:schemeClr val="lt1"/>
                  </a:solidFill>
                  <a:latin typeface="+mn-lt"/>
                  <a:ea typeface="+mn-ea"/>
                  <a:cs typeface="+mn-cs"/>
                </a:defRPr>
              </a:lvl7pPr>
              <a:lvl8pPr marL="3763670" algn="l" defTabSz="1075334" rtl="0" eaLnBrk="1" latinLnBrk="0" hangingPunct="1">
                <a:defRPr sz="2117" kern="1200">
                  <a:solidFill>
                    <a:schemeClr val="lt1"/>
                  </a:solidFill>
                  <a:latin typeface="+mn-lt"/>
                  <a:ea typeface="+mn-ea"/>
                  <a:cs typeface="+mn-cs"/>
                </a:defRPr>
              </a:lvl8pPr>
              <a:lvl9pPr marL="4301338" algn="l" defTabSz="1075334" rtl="0" eaLnBrk="1" latinLnBrk="0" hangingPunct="1">
                <a:defRPr sz="2117" kern="1200">
                  <a:solidFill>
                    <a:schemeClr val="lt1"/>
                  </a:solidFill>
                  <a:latin typeface="+mn-lt"/>
                  <a:ea typeface="+mn-ea"/>
                  <a:cs typeface="+mn-cs"/>
                </a:defRPr>
              </a:lvl9pPr>
            </a:lstStyle>
            <a:p>
              <a:r>
                <a:rPr lang="en-IN" sz="2400" b="1">
                  <a:solidFill>
                    <a:schemeClr val="accent5">
                      <a:lumMod val="50000"/>
                    </a:schemeClr>
                  </a:solidFill>
                  <a:latin typeface="Segoe UI Semibold"/>
                  <a:cs typeface="Segoe UI Semibold"/>
                </a:rPr>
                <a:t>2</a:t>
              </a:r>
            </a:p>
          </p:txBody>
        </p:sp>
        <p:sp>
          <p:nvSpPr>
            <p:cNvPr id="23" name="Google Shape;361;p12">
              <a:extLst>
                <a:ext uri="{FF2B5EF4-FFF2-40B4-BE49-F238E27FC236}">
                  <a16:creationId xmlns:a16="http://schemas.microsoft.com/office/drawing/2014/main" id="{F1FD5324-8CDF-1F96-06AA-360A06E63C1D}"/>
                </a:ext>
              </a:extLst>
            </p:cNvPr>
            <p:cNvSpPr txBox="1"/>
            <p:nvPr/>
          </p:nvSpPr>
          <p:spPr>
            <a:xfrm>
              <a:off x="6970051" y="866842"/>
              <a:ext cx="1813847" cy="437636"/>
            </a:xfrm>
            <a:prstGeom prst="rect">
              <a:avLst/>
            </a:prstGeom>
            <a:noFill/>
            <a:ln>
              <a:noFill/>
            </a:ln>
          </p:spPr>
          <p:txBody>
            <a:bodyPr spcFirstLastPara="1" wrap="square" lIns="91425" tIns="45700" rIns="91425" bIns="45700" anchor="ctr" anchorCtr="0">
              <a:noAutofit/>
            </a:bodyPr>
            <a:lstStyle>
              <a:defPPr>
                <a:defRPr lang="en-US"/>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a:lstStyle>
            <a:p>
              <a:r>
                <a:rPr lang="en-IN" sz="1800" b="1">
                  <a:solidFill>
                    <a:schemeClr val="accent5">
                      <a:lumMod val="50000"/>
                    </a:schemeClr>
                  </a:solidFill>
                  <a:latin typeface="Segoe UI Semibold"/>
                  <a:ea typeface="Segoe UI Black"/>
                  <a:cs typeface="Segoe UI Semibold"/>
                </a:rPr>
                <a:t>Guwahati</a:t>
              </a:r>
              <a:endParaRPr lang="en-US" sz="1600" b="1">
                <a:solidFill>
                  <a:schemeClr val="accent5">
                    <a:lumMod val="50000"/>
                  </a:schemeClr>
                </a:solidFill>
                <a:latin typeface="Segoe UI Semibold"/>
                <a:cs typeface="Segoe UI Semibold"/>
              </a:endParaRPr>
            </a:p>
          </p:txBody>
        </p:sp>
      </p:grpSp>
      <p:grpSp>
        <p:nvGrpSpPr>
          <p:cNvPr id="13" name="Group 12">
            <a:extLst>
              <a:ext uri="{FF2B5EF4-FFF2-40B4-BE49-F238E27FC236}">
                <a16:creationId xmlns:a16="http://schemas.microsoft.com/office/drawing/2014/main" id="{C87A97E9-0BC1-D21C-9385-58C428168BDE}"/>
              </a:ext>
            </a:extLst>
          </p:cNvPr>
          <p:cNvGrpSpPr/>
          <p:nvPr/>
        </p:nvGrpSpPr>
        <p:grpSpPr>
          <a:xfrm>
            <a:off x="6659498" y="5094145"/>
            <a:ext cx="2659308" cy="1280379"/>
            <a:chOff x="6728105" y="6257782"/>
            <a:chExt cx="3695154" cy="1783669"/>
          </a:xfrm>
        </p:grpSpPr>
        <p:sp>
          <p:nvSpPr>
            <p:cNvPr id="18" name="Rectangle 17">
              <a:extLst>
                <a:ext uri="{FF2B5EF4-FFF2-40B4-BE49-F238E27FC236}">
                  <a16:creationId xmlns:a16="http://schemas.microsoft.com/office/drawing/2014/main" id="{898CDD8B-C5A0-45C7-3127-0CAE85338102}"/>
                </a:ext>
              </a:extLst>
            </p:cNvPr>
            <p:cNvSpPr/>
            <p:nvPr/>
          </p:nvSpPr>
          <p:spPr>
            <a:xfrm>
              <a:off x="7259345" y="6969559"/>
              <a:ext cx="3163914" cy="1071892"/>
            </a:xfrm>
            <a:prstGeom prst="rect">
              <a:avLst/>
            </a:prstGeom>
          </p:spPr>
          <p:txBody>
            <a:bodyPr wrap="square" lIns="91440" tIns="45720" rIns="91440" bIns="45720" anchor="t">
              <a:spAutoFit/>
            </a:bodyPr>
            <a:lstStyle>
              <a:defPPr>
                <a:defRPr lang="en-US"/>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a:lstStyle>
            <a:p>
              <a:r>
                <a:rPr lang="en-IN" sz="1100">
                  <a:latin typeface="Segoe UI Semibold"/>
                  <a:cs typeface="Segoe UI Semibold"/>
                </a:rPr>
                <a:t>Ranks highly in all categories, especially public transport safety and crime safety, and moderate in others. </a:t>
              </a:r>
            </a:p>
          </p:txBody>
        </p:sp>
        <p:sp>
          <p:nvSpPr>
            <p:cNvPr id="19" name="Oval 18">
              <a:extLst>
                <a:ext uri="{FF2B5EF4-FFF2-40B4-BE49-F238E27FC236}">
                  <a16:creationId xmlns:a16="http://schemas.microsoft.com/office/drawing/2014/main" id="{14010B11-FE1C-852D-0C1D-F95A9B8FD37B}"/>
                </a:ext>
              </a:extLst>
            </p:cNvPr>
            <p:cNvSpPr/>
            <p:nvPr/>
          </p:nvSpPr>
          <p:spPr>
            <a:xfrm>
              <a:off x="6728105" y="6257782"/>
              <a:ext cx="924216" cy="924216"/>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075334" rtl="0" eaLnBrk="1" latinLnBrk="0" hangingPunct="1">
                <a:defRPr sz="2117" kern="1200">
                  <a:solidFill>
                    <a:schemeClr val="lt1"/>
                  </a:solidFill>
                  <a:latin typeface="+mn-lt"/>
                  <a:ea typeface="+mn-ea"/>
                  <a:cs typeface="+mn-cs"/>
                </a:defRPr>
              </a:lvl1pPr>
              <a:lvl2pPr marL="537667" algn="l" defTabSz="1075334" rtl="0" eaLnBrk="1" latinLnBrk="0" hangingPunct="1">
                <a:defRPr sz="2117" kern="1200">
                  <a:solidFill>
                    <a:schemeClr val="lt1"/>
                  </a:solidFill>
                  <a:latin typeface="+mn-lt"/>
                  <a:ea typeface="+mn-ea"/>
                  <a:cs typeface="+mn-cs"/>
                </a:defRPr>
              </a:lvl2pPr>
              <a:lvl3pPr marL="1075334" algn="l" defTabSz="1075334" rtl="0" eaLnBrk="1" latinLnBrk="0" hangingPunct="1">
                <a:defRPr sz="2117" kern="1200">
                  <a:solidFill>
                    <a:schemeClr val="lt1"/>
                  </a:solidFill>
                  <a:latin typeface="+mn-lt"/>
                  <a:ea typeface="+mn-ea"/>
                  <a:cs typeface="+mn-cs"/>
                </a:defRPr>
              </a:lvl3pPr>
              <a:lvl4pPr marL="1613002" algn="l" defTabSz="1075334" rtl="0" eaLnBrk="1" latinLnBrk="0" hangingPunct="1">
                <a:defRPr sz="2117" kern="1200">
                  <a:solidFill>
                    <a:schemeClr val="lt1"/>
                  </a:solidFill>
                  <a:latin typeface="+mn-lt"/>
                  <a:ea typeface="+mn-ea"/>
                  <a:cs typeface="+mn-cs"/>
                </a:defRPr>
              </a:lvl4pPr>
              <a:lvl5pPr marL="2150669" algn="l" defTabSz="1075334" rtl="0" eaLnBrk="1" latinLnBrk="0" hangingPunct="1">
                <a:defRPr sz="2117" kern="1200">
                  <a:solidFill>
                    <a:schemeClr val="lt1"/>
                  </a:solidFill>
                  <a:latin typeface="+mn-lt"/>
                  <a:ea typeface="+mn-ea"/>
                  <a:cs typeface="+mn-cs"/>
                </a:defRPr>
              </a:lvl5pPr>
              <a:lvl6pPr marL="2688336" algn="l" defTabSz="1075334" rtl="0" eaLnBrk="1" latinLnBrk="0" hangingPunct="1">
                <a:defRPr sz="2117" kern="1200">
                  <a:solidFill>
                    <a:schemeClr val="lt1"/>
                  </a:solidFill>
                  <a:latin typeface="+mn-lt"/>
                  <a:ea typeface="+mn-ea"/>
                  <a:cs typeface="+mn-cs"/>
                </a:defRPr>
              </a:lvl6pPr>
              <a:lvl7pPr marL="3226003" algn="l" defTabSz="1075334" rtl="0" eaLnBrk="1" latinLnBrk="0" hangingPunct="1">
                <a:defRPr sz="2117" kern="1200">
                  <a:solidFill>
                    <a:schemeClr val="lt1"/>
                  </a:solidFill>
                  <a:latin typeface="+mn-lt"/>
                  <a:ea typeface="+mn-ea"/>
                  <a:cs typeface="+mn-cs"/>
                </a:defRPr>
              </a:lvl7pPr>
              <a:lvl8pPr marL="3763670" algn="l" defTabSz="1075334" rtl="0" eaLnBrk="1" latinLnBrk="0" hangingPunct="1">
                <a:defRPr sz="2117" kern="1200">
                  <a:solidFill>
                    <a:schemeClr val="lt1"/>
                  </a:solidFill>
                  <a:latin typeface="+mn-lt"/>
                  <a:ea typeface="+mn-ea"/>
                  <a:cs typeface="+mn-cs"/>
                </a:defRPr>
              </a:lvl8pPr>
              <a:lvl9pPr marL="4301338" algn="l" defTabSz="1075334" rtl="0" eaLnBrk="1" latinLnBrk="0" hangingPunct="1">
                <a:defRPr sz="2117" kern="1200">
                  <a:solidFill>
                    <a:schemeClr val="lt1"/>
                  </a:solidFill>
                  <a:latin typeface="+mn-lt"/>
                  <a:ea typeface="+mn-ea"/>
                  <a:cs typeface="+mn-cs"/>
                </a:defRPr>
              </a:lvl9pPr>
            </a:lstStyle>
            <a:p>
              <a:r>
                <a:rPr lang="en-IN" sz="2400" b="1">
                  <a:solidFill>
                    <a:schemeClr val="accent5">
                      <a:lumMod val="50000"/>
                    </a:schemeClr>
                  </a:solidFill>
                  <a:latin typeface="Segoe UI Semibold"/>
                  <a:cs typeface="Segoe UI Semibold"/>
                </a:rPr>
                <a:t>4</a:t>
              </a:r>
            </a:p>
          </p:txBody>
        </p:sp>
        <p:sp>
          <p:nvSpPr>
            <p:cNvPr id="20" name="Google Shape;361;p12">
              <a:extLst>
                <a:ext uri="{FF2B5EF4-FFF2-40B4-BE49-F238E27FC236}">
                  <a16:creationId xmlns:a16="http://schemas.microsoft.com/office/drawing/2014/main" id="{F1FD5324-8CDF-1F96-06AA-360A06E63C1D}"/>
                </a:ext>
              </a:extLst>
            </p:cNvPr>
            <p:cNvSpPr txBox="1"/>
            <p:nvPr/>
          </p:nvSpPr>
          <p:spPr>
            <a:xfrm>
              <a:off x="7247004" y="6588291"/>
              <a:ext cx="2701425" cy="373692"/>
            </a:xfrm>
            <a:prstGeom prst="rect">
              <a:avLst/>
            </a:prstGeom>
            <a:noFill/>
            <a:ln>
              <a:noFill/>
            </a:ln>
          </p:spPr>
          <p:txBody>
            <a:bodyPr spcFirstLastPara="1" wrap="square" lIns="91425" tIns="45700" rIns="91425" bIns="45700" anchor="ctr" anchorCtr="0">
              <a:noAutofit/>
            </a:bodyPr>
            <a:lstStyle>
              <a:defPPr>
                <a:defRPr lang="en-US"/>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a:lstStyle>
            <a:p>
              <a:r>
                <a:rPr lang="en-IN" sz="1800" b="1">
                  <a:solidFill>
                    <a:schemeClr val="accent5">
                      <a:lumMod val="50000"/>
                    </a:schemeClr>
                  </a:solidFill>
                  <a:latin typeface="Segoe UI Semibold"/>
                  <a:ea typeface="Segoe UI Black"/>
                  <a:cs typeface="Segoe UI Semibold"/>
                </a:rPr>
                <a:t>Bengaluru</a:t>
              </a:r>
              <a:endParaRPr lang="en-US" sz="1600" b="1">
                <a:solidFill>
                  <a:schemeClr val="accent5">
                    <a:lumMod val="50000"/>
                  </a:schemeClr>
                </a:solidFill>
                <a:latin typeface="Segoe UI Semibold"/>
                <a:cs typeface="Segoe UI Semibold"/>
              </a:endParaRPr>
            </a:p>
          </p:txBody>
        </p:sp>
      </p:grpSp>
      <p:sp>
        <p:nvSpPr>
          <p:cNvPr id="7" name="Freeform 6"/>
          <p:cNvSpPr/>
          <p:nvPr/>
        </p:nvSpPr>
        <p:spPr>
          <a:xfrm>
            <a:off x="3779030" y="3130378"/>
            <a:ext cx="1823302" cy="430700"/>
          </a:xfrm>
          <a:custGeom>
            <a:avLst/>
            <a:gdLst>
              <a:gd name="connsiteX0" fmla="*/ 1919417 w 1919417"/>
              <a:gd name="connsiteY0" fmla="*/ 140044 h 430700"/>
              <a:gd name="connsiteX1" fmla="*/ 642552 w 1919417"/>
              <a:gd name="connsiteY1" fmla="*/ 428368 h 430700"/>
              <a:gd name="connsiteX2" fmla="*/ 0 w 1919417"/>
              <a:gd name="connsiteY2" fmla="*/ 0 h 430700"/>
            </a:gdLst>
            <a:ahLst/>
            <a:cxnLst>
              <a:cxn ang="0">
                <a:pos x="connsiteX0" y="connsiteY0"/>
              </a:cxn>
              <a:cxn ang="0">
                <a:pos x="connsiteX1" y="connsiteY1"/>
              </a:cxn>
              <a:cxn ang="0">
                <a:pos x="connsiteX2" y="connsiteY2"/>
              </a:cxn>
            </a:cxnLst>
            <a:rect l="l" t="t" r="r" b="b"/>
            <a:pathLst>
              <a:path w="1919417" h="430700">
                <a:moveTo>
                  <a:pt x="1919417" y="140044"/>
                </a:moveTo>
                <a:cubicBezTo>
                  <a:pt x="1440936" y="295876"/>
                  <a:pt x="962455" y="451709"/>
                  <a:pt x="642552" y="428368"/>
                </a:cubicBezTo>
                <a:cubicBezTo>
                  <a:pt x="322649" y="405027"/>
                  <a:pt x="109838" y="70022"/>
                  <a:pt x="0" y="0"/>
                </a:cubicBezTo>
              </a:path>
            </a:pathLst>
          </a:custGeom>
          <a:noFill/>
          <a:ln w="3175">
            <a:solidFill>
              <a:schemeClr val="tx1">
                <a:lumMod val="75000"/>
                <a:lumOff val="25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Freeform 41"/>
          <p:cNvSpPr/>
          <p:nvPr/>
        </p:nvSpPr>
        <p:spPr>
          <a:xfrm>
            <a:off x="7768572" y="2792628"/>
            <a:ext cx="289357" cy="609882"/>
          </a:xfrm>
          <a:custGeom>
            <a:avLst/>
            <a:gdLst>
              <a:gd name="connsiteX0" fmla="*/ 327084 w 327084"/>
              <a:gd name="connsiteY0" fmla="*/ 683741 h 683741"/>
              <a:gd name="connsiteX1" fmla="*/ 22284 w 327084"/>
              <a:gd name="connsiteY1" fmla="*/ 345989 h 683741"/>
              <a:gd name="connsiteX2" fmla="*/ 46998 w 327084"/>
              <a:gd name="connsiteY2" fmla="*/ 0 h 683741"/>
            </a:gdLst>
            <a:ahLst/>
            <a:cxnLst>
              <a:cxn ang="0">
                <a:pos x="connsiteX0" y="connsiteY0"/>
              </a:cxn>
              <a:cxn ang="0">
                <a:pos x="connsiteX1" y="connsiteY1"/>
              </a:cxn>
              <a:cxn ang="0">
                <a:pos x="connsiteX2" y="connsiteY2"/>
              </a:cxn>
            </a:cxnLst>
            <a:rect l="l" t="t" r="r" b="b"/>
            <a:pathLst>
              <a:path w="327084" h="683741">
                <a:moveTo>
                  <a:pt x="327084" y="683741"/>
                </a:moveTo>
                <a:cubicBezTo>
                  <a:pt x="198024" y="571843"/>
                  <a:pt x="68965" y="459946"/>
                  <a:pt x="22284" y="345989"/>
                </a:cubicBezTo>
                <a:cubicBezTo>
                  <a:pt x="-24397" y="232032"/>
                  <a:pt x="11300" y="116016"/>
                  <a:pt x="46998" y="0"/>
                </a:cubicBezTo>
              </a:path>
            </a:pathLst>
          </a:custGeom>
          <a:noFill/>
          <a:ln w="3175">
            <a:solidFill>
              <a:schemeClr val="tx1">
                <a:lumMod val="75000"/>
                <a:lumOff val="25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Freeform 43"/>
          <p:cNvSpPr/>
          <p:nvPr/>
        </p:nvSpPr>
        <p:spPr>
          <a:xfrm>
            <a:off x="5792226" y="5529960"/>
            <a:ext cx="1183085" cy="363564"/>
          </a:xfrm>
          <a:custGeom>
            <a:avLst/>
            <a:gdLst>
              <a:gd name="connsiteX0" fmla="*/ 0 w 1276865"/>
              <a:gd name="connsiteY0" fmla="*/ 0 h 415362"/>
              <a:gd name="connsiteX1" fmla="*/ 856735 w 1276865"/>
              <a:gd name="connsiteY1" fmla="*/ 403654 h 415362"/>
              <a:gd name="connsiteX2" fmla="*/ 1276865 w 1276865"/>
              <a:gd name="connsiteY2" fmla="*/ 296562 h 415362"/>
            </a:gdLst>
            <a:ahLst/>
            <a:cxnLst>
              <a:cxn ang="0">
                <a:pos x="connsiteX0" y="connsiteY0"/>
              </a:cxn>
              <a:cxn ang="0">
                <a:pos x="connsiteX1" y="connsiteY1"/>
              </a:cxn>
              <a:cxn ang="0">
                <a:pos x="connsiteX2" y="connsiteY2"/>
              </a:cxn>
            </a:cxnLst>
            <a:rect l="l" t="t" r="r" b="b"/>
            <a:pathLst>
              <a:path w="1276865" h="415362">
                <a:moveTo>
                  <a:pt x="0" y="0"/>
                </a:moveTo>
                <a:cubicBezTo>
                  <a:pt x="321962" y="177113"/>
                  <a:pt x="643924" y="354227"/>
                  <a:pt x="856735" y="403654"/>
                </a:cubicBezTo>
                <a:cubicBezTo>
                  <a:pt x="1069546" y="453081"/>
                  <a:pt x="1206843" y="332259"/>
                  <a:pt x="1276865" y="296562"/>
                </a:cubicBezTo>
              </a:path>
            </a:pathLst>
          </a:custGeom>
          <a:noFill/>
          <a:ln w="3175">
            <a:solidFill>
              <a:schemeClr val="tx1">
                <a:lumMod val="75000"/>
                <a:lumOff val="25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Freeform 44"/>
          <p:cNvSpPr/>
          <p:nvPr/>
        </p:nvSpPr>
        <p:spPr>
          <a:xfrm>
            <a:off x="4243837" y="5093758"/>
            <a:ext cx="1009247" cy="435776"/>
          </a:xfrm>
          <a:custGeom>
            <a:avLst/>
            <a:gdLst>
              <a:gd name="connsiteX0" fmla="*/ 1252152 w 1252152"/>
              <a:gd name="connsiteY0" fmla="*/ 31056 h 286429"/>
              <a:gd name="connsiteX1" fmla="*/ 453081 w 1252152"/>
              <a:gd name="connsiteY1" fmla="*/ 22818 h 286429"/>
              <a:gd name="connsiteX2" fmla="*/ 0 w 1252152"/>
              <a:gd name="connsiteY2" fmla="*/ 286429 h 286429"/>
            </a:gdLst>
            <a:ahLst/>
            <a:cxnLst>
              <a:cxn ang="0">
                <a:pos x="connsiteX0" y="connsiteY0"/>
              </a:cxn>
              <a:cxn ang="0">
                <a:pos x="connsiteX1" y="connsiteY1"/>
              </a:cxn>
              <a:cxn ang="0">
                <a:pos x="connsiteX2" y="connsiteY2"/>
              </a:cxn>
            </a:cxnLst>
            <a:rect l="l" t="t" r="r" b="b"/>
            <a:pathLst>
              <a:path w="1252152" h="286429">
                <a:moveTo>
                  <a:pt x="1252152" y="31056"/>
                </a:moveTo>
                <a:cubicBezTo>
                  <a:pt x="956962" y="5656"/>
                  <a:pt x="661773" y="-19744"/>
                  <a:pt x="453081" y="22818"/>
                </a:cubicBezTo>
                <a:cubicBezTo>
                  <a:pt x="244389" y="65380"/>
                  <a:pt x="122194" y="175904"/>
                  <a:pt x="0" y="286429"/>
                </a:cubicBezTo>
              </a:path>
            </a:pathLst>
          </a:custGeom>
          <a:noFill/>
          <a:ln w="3175">
            <a:solidFill>
              <a:schemeClr val="tx1">
                <a:lumMod val="75000"/>
                <a:lumOff val="25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TextBox 45"/>
          <p:cNvSpPr txBox="1"/>
          <p:nvPr/>
        </p:nvSpPr>
        <p:spPr>
          <a:xfrm>
            <a:off x="2220473" y="2612185"/>
            <a:ext cx="777769" cy="369332"/>
          </a:xfrm>
          <a:prstGeom prst="rect">
            <a:avLst/>
          </a:prstGeom>
          <a:solidFill>
            <a:srgbClr val="FFB9B9"/>
          </a:solidFill>
        </p:spPr>
        <p:txBody>
          <a:bodyPr wrap="square" lIns="91440" tIns="45720" rIns="91440" bIns="45720" rtlCol="0" anchor="t">
            <a:spAutoFit/>
          </a:bodyPr>
          <a:lstStyle/>
          <a:p>
            <a:pPr algn="ctr"/>
            <a:r>
              <a:rPr lang="en-IN">
                <a:solidFill>
                  <a:schemeClr val="tx1">
                    <a:lumMod val="75000"/>
                    <a:lumOff val="25000"/>
                  </a:schemeClr>
                </a:solidFill>
                <a:latin typeface="+mj-lt"/>
              </a:rPr>
              <a:t>-2/16</a:t>
            </a:r>
          </a:p>
        </p:txBody>
      </p:sp>
      <p:sp>
        <p:nvSpPr>
          <p:cNvPr id="47" name="TextBox 46"/>
          <p:cNvSpPr txBox="1"/>
          <p:nvPr/>
        </p:nvSpPr>
        <p:spPr>
          <a:xfrm>
            <a:off x="2270605" y="5529960"/>
            <a:ext cx="750555" cy="369332"/>
          </a:xfrm>
          <a:prstGeom prst="rect">
            <a:avLst/>
          </a:prstGeom>
          <a:solidFill>
            <a:schemeClr val="accent6">
              <a:lumMod val="40000"/>
              <a:lumOff val="60000"/>
            </a:schemeClr>
          </a:solidFill>
        </p:spPr>
        <p:txBody>
          <a:bodyPr wrap="square" lIns="91440" tIns="45720" rIns="91440" bIns="45720" rtlCol="0" anchor="t">
            <a:spAutoFit/>
          </a:bodyPr>
          <a:lstStyle/>
          <a:p>
            <a:pPr algn="ctr"/>
            <a:r>
              <a:rPr lang="en-IN">
                <a:solidFill>
                  <a:schemeClr val="tx1">
                    <a:lumMod val="75000"/>
                    <a:lumOff val="25000"/>
                  </a:schemeClr>
                </a:solidFill>
                <a:latin typeface="+mj-lt"/>
              </a:rPr>
              <a:t>4/16</a:t>
            </a:r>
          </a:p>
        </p:txBody>
      </p:sp>
      <p:sp>
        <p:nvSpPr>
          <p:cNvPr id="48" name="TextBox 47"/>
          <p:cNvSpPr txBox="1"/>
          <p:nvPr/>
        </p:nvSpPr>
        <p:spPr>
          <a:xfrm>
            <a:off x="9281331" y="6005192"/>
            <a:ext cx="750555" cy="369332"/>
          </a:xfrm>
          <a:prstGeom prst="rect">
            <a:avLst/>
          </a:prstGeom>
          <a:solidFill>
            <a:schemeClr val="accent6">
              <a:lumMod val="40000"/>
              <a:lumOff val="60000"/>
            </a:schemeClr>
          </a:solidFill>
        </p:spPr>
        <p:txBody>
          <a:bodyPr wrap="square" lIns="91440" tIns="45720" rIns="91440" bIns="45720" rtlCol="0" anchor="t">
            <a:spAutoFit/>
          </a:bodyPr>
          <a:lstStyle/>
          <a:p>
            <a:pPr algn="ctr"/>
            <a:r>
              <a:rPr lang="en-IN">
                <a:solidFill>
                  <a:schemeClr val="tx1">
                    <a:lumMod val="75000"/>
                    <a:lumOff val="25000"/>
                  </a:schemeClr>
                </a:solidFill>
                <a:latin typeface="+mj-lt"/>
              </a:rPr>
              <a:t>4/16</a:t>
            </a:r>
          </a:p>
        </p:txBody>
      </p:sp>
      <p:sp>
        <p:nvSpPr>
          <p:cNvPr id="50" name="TextBox 49"/>
          <p:cNvSpPr txBox="1"/>
          <p:nvPr/>
        </p:nvSpPr>
        <p:spPr>
          <a:xfrm>
            <a:off x="9766619" y="2391342"/>
            <a:ext cx="750555" cy="369332"/>
          </a:xfrm>
          <a:prstGeom prst="rect">
            <a:avLst/>
          </a:prstGeom>
          <a:solidFill>
            <a:schemeClr val="accent2">
              <a:lumMod val="20000"/>
              <a:lumOff val="80000"/>
            </a:schemeClr>
          </a:solidFill>
        </p:spPr>
        <p:txBody>
          <a:bodyPr wrap="square" lIns="91440" tIns="45720" rIns="91440" bIns="45720" rtlCol="0" anchor="t">
            <a:spAutoFit/>
          </a:bodyPr>
          <a:lstStyle/>
          <a:p>
            <a:pPr algn="ctr"/>
            <a:r>
              <a:rPr lang="en-IN">
                <a:solidFill>
                  <a:schemeClr val="tx1">
                    <a:lumMod val="75000"/>
                    <a:lumOff val="25000"/>
                  </a:schemeClr>
                </a:solidFill>
                <a:latin typeface="+mj-lt"/>
              </a:rPr>
              <a:t>0/16</a:t>
            </a:r>
          </a:p>
        </p:txBody>
      </p:sp>
      <p:sp>
        <p:nvSpPr>
          <p:cNvPr id="51" name="Rectangle 50">
            <a:extLst>
              <a:ext uri="{FF2B5EF4-FFF2-40B4-BE49-F238E27FC236}">
                <a16:creationId xmlns:a16="http://schemas.microsoft.com/office/drawing/2014/main" id="{31873ADB-D715-C172-7955-DD927CA2CA22}"/>
              </a:ext>
            </a:extLst>
          </p:cNvPr>
          <p:cNvSpPr/>
          <p:nvPr/>
        </p:nvSpPr>
        <p:spPr>
          <a:xfrm>
            <a:off x="8979543" y="205842"/>
            <a:ext cx="3096961" cy="1406475"/>
          </a:xfrm>
          <a:prstGeom prst="rect">
            <a:avLst/>
          </a:prstGeom>
        </p:spPr>
        <p:txBody>
          <a:bodyPr wrap="square" lIns="91440" tIns="45720" rIns="91440" bIns="45720" anchor="t">
            <a:spAutoFit/>
          </a:bodyPr>
          <a:lstStyle/>
          <a:p>
            <a:pPr>
              <a:lnSpc>
                <a:spcPct val="113999"/>
              </a:lnSpc>
              <a:spcAft>
                <a:spcPts val="600"/>
              </a:spcAft>
              <a:buClr>
                <a:srgbClr val="00B0F0"/>
              </a:buClr>
            </a:pPr>
            <a:r>
              <a:rPr lang="en-US" sz="1200" i="1">
                <a:solidFill>
                  <a:srgbClr val="000000"/>
                </a:solidFill>
                <a:latin typeface="Segoe UI Semibold"/>
                <a:cs typeface="Segoe UI Semibold"/>
              </a:rPr>
              <a:t>* Note:</a:t>
            </a:r>
            <a:r>
              <a:rPr lang="en-US" sz="1200" b="1" i="1">
                <a:solidFill>
                  <a:srgbClr val="000000"/>
                </a:solidFill>
                <a:latin typeface="Segoe UI Semibold"/>
                <a:cs typeface="Segoe UI Semibold"/>
              </a:rPr>
              <a:t> While both Kolkata and Guwahati score less on the availability of infrastructure and schemes, our priority is Guwahati due to existing presence and local knowledge.</a:t>
            </a:r>
          </a:p>
          <a:p>
            <a:r>
              <a:rPr lang="en-US" sz="1200" i="1">
                <a:latin typeface="Segoe UI Semibold"/>
                <a:cs typeface="Segoe UI Semibold"/>
              </a:rPr>
              <a:t>Median city score is 2/16.</a:t>
            </a:r>
          </a:p>
        </p:txBody>
      </p:sp>
      <p:sp>
        <p:nvSpPr>
          <p:cNvPr id="52" name="Rectangle 51">
            <a:extLst>
              <a:ext uri="{FF2B5EF4-FFF2-40B4-BE49-F238E27FC236}">
                <a16:creationId xmlns:a16="http://schemas.microsoft.com/office/drawing/2014/main" id="{91859F7D-F8F7-B2BB-D6BF-C896AFF2DFCB}"/>
              </a:ext>
            </a:extLst>
          </p:cNvPr>
          <p:cNvSpPr/>
          <p:nvPr/>
        </p:nvSpPr>
        <p:spPr>
          <a:xfrm>
            <a:off x="259185" y="1287927"/>
            <a:ext cx="1871973" cy="1337610"/>
          </a:xfrm>
          <a:prstGeom prst="rect">
            <a:avLst/>
          </a:prstGeom>
        </p:spPr>
        <p:txBody>
          <a:bodyPr wrap="square" lIns="91440" tIns="45720" rIns="91440" bIns="45720" anchor="t">
            <a:spAutoFit/>
          </a:bodyPr>
          <a:lstStyle/>
          <a:p>
            <a:pPr>
              <a:lnSpc>
                <a:spcPct val="113999"/>
              </a:lnSpc>
              <a:spcAft>
                <a:spcPts val="600"/>
              </a:spcAft>
            </a:pPr>
            <a:r>
              <a:rPr lang="en-US" sz="1200">
                <a:solidFill>
                  <a:srgbClr val="000000"/>
                </a:solidFill>
                <a:highlight>
                  <a:srgbClr val="FFFF00"/>
                </a:highlight>
                <a:latin typeface="Segoe UI Semibold"/>
                <a:cs typeface="Segoe UI Semibold"/>
              </a:rPr>
              <a:t>We have selected two high-performing and two low-performing cities, from across 4 geographic regions in the country.</a:t>
            </a:r>
            <a:endParaRPr lang="en-US" sz="1200">
              <a:solidFill>
                <a:srgbClr val="000000"/>
              </a:solidFill>
              <a:latin typeface="Segoe UI Semibold"/>
              <a:cs typeface="Segoe UI Semibold"/>
            </a:endParaRPr>
          </a:p>
        </p:txBody>
      </p:sp>
    </p:spTree>
    <p:extLst>
      <p:ext uri="{BB962C8B-B14F-4D97-AF65-F5344CB8AC3E}">
        <p14:creationId xmlns:p14="http://schemas.microsoft.com/office/powerpoint/2010/main" val="470285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ea typeface="Segoe UI Black"/>
              </a:rPr>
              <a:t>Area and community selection</a:t>
            </a:r>
          </a:p>
        </p:txBody>
      </p:sp>
      <p:sp>
        <p:nvSpPr>
          <p:cNvPr id="3" name="Text Placeholder 2"/>
          <p:cNvSpPr>
            <a:spLocks noGrp="1"/>
          </p:cNvSpPr>
          <p:nvPr>
            <p:ph type="body" idx="1"/>
          </p:nvPr>
        </p:nvSpPr>
        <p:spPr/>
        <p:txBody>
          <a:bodyPr/>
          <a:lstStyle/>
          <a:p>
            <a:r>
              <a:rPr lang="en-IN"/>
              <a:t>Criteria</a:t>
            </a:r>
          </a:p>
        </p:txBody>
      </p:sp>
      <p:sp>
        <p:nvSpPr>
          <p:cNvPr id="5" name="Rectangle 4">
            <a:extLst>
              <a:ext uri="{FF2B5EF4-FFF2-40B4-BE49-F238E27FC236}">
                <a16:creationId xmlns:a16="http://schemas.microsoft.com/office/drawing/2014/main" id="{008504CB-F27A-32E9-01F7-2CD7D38E193F}"/>
              </a:ext>
            </a:extLst>
          </p:cNvPr>
          <p:cNvSpPr/>
          <p:nvPr/>
        </p:nvSpPr>
        <p:spPr>
          <a:xfrm>
            <a:off x="257175" y="1290339"/>
            <a:ext cx="8927666" cy="5015925"/>
          </a:xfrm>
          <a:prstGeom prst="rect">
            <a:avLst/>
          </a:prstGeom>
        </p:spPr>
        <p:txBody>
          <a:bodyPr wrap="square" lIns="91440" tIns="45720" rIns="91440" bIns="45720" anchor="t">
            <a:spAutoFit/>
          </a:bodyPr>
          <a:lstStyle/>
          <a:p>
            <a:pPr>
              <a:lnSpc>
                <a:spcPct val="113999"/>
              </a:lnSpc>
              <a:spcAft>
                <a:spcPts val="600"/>
              </a:spcAft>
            </a:pPr>
            <a:r>
              <a:rPr lang="en-IN" sz="1400">
                <a:solidFill>
                  <a:srgbClr val="000000"/>
                </a:solidFill>
                <a:latin typeface="Segoe UI Semibold"/>
                <a:cs typeface="Segoe UI Semibold"/>
              </a:rPr>
              <a:t>The objective is to select settlements/areas where we find urban poor women, who work/don't work and live in areas with poorer infra/services to maximise understanding of the decisions made at the edges of quality/service provision.</a:t>
            </a:r>
            <a:endParaRPr lang="en-IN"/>
          </a:p>
          <a:p>
            <a:pPr>
              <a:lnSpc>
                <a:spcPct val="113999"/>
              </a:lnSpc>
              <a:spcAft>
                <a:spcPts val="600"/>
              </a:spcAft>
            </a:pPr>
            <a:endParaRPr lang="en-IN" sz="1400">
              <a:solidFill>
                <a:srgbClr val="000000"/>
              </a:solidFill>
              <a:latin typeface="Segoe UI Semibold"/>
              <a:cs typeface="Segoe UI Semibold"/>
            </a:endParaRPr>
          </a:p>
          <a:p>
            <a:pPr>
              <a:lnSpc>
                <a:spcPct val="113999"/>
              </a:lnSpc>
              <a:spcAft>
                <a:spcPts val="600"/>
              </a:spcAft>
            </a:pPr>
            <a:r>
              <a:rPr lang="en-IN" sz="1400">
                <a:solidFill>
                  <a:srgbClr val="000000"/>
                </a:solidFill>
                <a:latin typeface="Segoe UI Semibold"/>
                <a:cs typeface="Segoe UI Semibold"/>
              </a:rPr>
              <a:t>Community selection is done based on spatial analysis of neighbourhoods </a:t>
            </a:r>
            <a:r>
              <a:rPr lang="en-IN" sz="1400" err="1">
                <a:solidFill>
                  <a:srgbClr val="000000"/>
                </a:solidFill>
                <a:latin typeface="Segoe UI Semibold"/>
                <a:cs typeface="Segoe UI Semibold"/>
              </a:rPr>
              <a:t>w.r.t.</a:t>
            </a:r>
            <a:r>
              <a:rPr lang="en-IN" sz="1400">
                <a:solidFill>
                  <a:srgbClr val="000000"/>
                </a:solidFill>
                <a:latin typeface="Segoe UI Semibold"/>
                <a:cs typeface="Segoe UI Semibold"/>
              </a:rPr>
              <a:t> the following layers -</a:t>
            </a:r>
            <a:endParaRPr lang="en-US">
              <a:cs typeface="Segoe UI"/>
            </a:endParaRPr>
          </a:p>
          <a:p>
            <a:pPr marL="285750" indent="-285750">
              <a:lnSpc>
                <a:spcPct val="113999"/>
              </a:lnSpc>
              <a:spcAft>
                <a:spcPts val="600"/>
              </a:spcAft>
              <a:buClr>
                <a:srgbClr val="00B0F0"/>
              </a:buClr>
              <a:buFont typeface="Segoe UI Black" panose="020B0A02040204020203" pitchFamily="34" charset="0"/>
              <a:buChar char="\"/>
            </a:pPr>
            <a:r>
              <a:rPr lang="en-IN" sz="1400">
                <a:latin typeface="+mj-lt"/>
                <a:cs typeface="Segoe UI Semibold"/>
              </a:rPr>
              <a:t>Income</a:t>
            </a:r>
            <a:r>
              <a:rPr lang="en-IN" sz="1400">
                <a:latin typeface="Segoe UI Semibold"/>
                <a:cs typeface="Segoe UI Semibold"/>
              </a:rPr>
              <a:t> – based on percentage of households with less that 3 lakh/</a:t>
            </a:r>
            <a:r>
              <a:rPr lang="en-IN" sz="1400" err="1">
                <a:latin typeface="Segoe UI Semibold"/>
                <a:cs typeface="Segoe UI Semibold"/>
              </a:rPr>
              <a:t>yr</a:t>
            </a:r>
            <a:r>
              <a:rPr lang="en-IN" sz="1400">
                <a:latin typeface="Segoe UI Semibold"/>
                <a:cs typeface="Segoe UI Semibold"/>
              </a:rPr>
              <a:t> income and/or percentage of slum population.</a:t>
            </a:r>
          </a:p>
          <a:p>
            <a:pPr marL="285750" indent="-285750">
              <a:lnSpc>
                <a:spcPct val="113999"/>
              </a:lnSpc>
              <a:spcAft>
                <a:spcPts val="600"/>
              </a:spcAft>
              <a:buClr>
                <a:srgbClr val="00B0F0"/>
              </a:buClr>
              <a:buFont typeface="Segoe UI Black" panose="020B0A02040204020203" pitchFamily="34" charset="0"/>
              <a:buChar char="\"/>
            </a:pPr>
            <a:r>
              <a:rPr lang="en-IN" sz="1400">
                <a:latin typeface="+mj-lt"/>
                <a:cs typeface="Segoe UI Semibold"/>
              </a:rPr>
              <a:t>Coverage of road network and public transport network</a:t>
            </a:r>
            <a:r>
              <a:rPr lang="en-IN" sz="1400">
                <a:latin typeface="Segoe UI Black"/>
                <a:ea typeface="Segoe UI Black"/>
                <a:cs typeface="Segoe UI Semibold"/>
              </a:rPr>
              <a:t> </a:t>
            </a:r>
            <a:r>
              <a:rPr lang="en-IN" sz="1400">
                <a:latin typeface="Segoe UI Semibold"/>
                <a:ea typeface="Segoe UI Black"/>
                <a:cs typeface="Segoe UI Semibold"/>
              </a:rPr>
              <a:t>–</a:t>
            </a:r>
            <a:r>
              <a:rPr lang="en-IN" sz="1400">
                <a:latin typeface="Segoe UI Semibold"/>
                <a:cs typeface="Segoe UI Semibold"/>
              </a:rPr>
              <a:t> based on a combination of -    1. peripheral areas of city limits, and 2. central areas with poor access to public transport.</a:t>
            </a:r>
          </a:p>
          <a:p>
            <a:pPr marL="285750" indent="-285750">
              <a:lnSpc>
                <a:spcPct val="113999"/>
              </a:lnSpc>
              <a:spcAft>
                <a:spcPts val="600"/>
              </a:spcAft>
              <a:buClr>
                <a:srgbClr val="00B0F0"/>
              </a:buClr>
              <a:buFont typeface="Segoe UI Black" panose="020B0A02040204020203" pitchFamily="34" charset="0"/>
              <a:buChar char="\"/>
            </a:pPr>
            <a:r>
              <a:rPr lang="en-IN" sz="1400">
                <a:latin typeface="+mj-lt"/>
                <a:cs typeface="Segoe UI Semibold"/>
              </a:rPr>
              <a:t>Street lighting</a:t>
            </a:r>
            <a:r>
              <a:rPr lang="en-IN" sz="1400">
                <a:latin typeface="Segoe UI Semibold"/>
                <a:cs typeface="Segoe UI Semibold"/>
              </a:rPr>
              <a:t> – based on ward-level ratings and reports produced by other organisations such as </a:t>
            </a:r>
            <a:r>
              <a:rPr lang="en-IN" sz="1400" err="1">
                <a:latin typeface="Segoe UI Semibold"/>
                <a:cs typeface="Segoe UI Semibold"/>
              </a:rPr>
              <a:t>Janaagraha</a:t>
            </a:r>
            <a:r>
              <a:rPr lang="en-IN" sz="1400">
                <a:latin typeface="Segoe UI Semibold"/>
                <a:cs typeface="Segoe UI Semibold"/>
              </a:rPr>
              <a:t>, </a:t>
            </a:r>
            <a:r>
              <a:rPr lang="en-IN" sz="1400" err="1">
                <a:latin typeface="Segoe UI Semibold"/>
                <a:cs typeface="Segoe UI Semibold"/>
              </a:rPr>
              <a:t>Safetipin</a:t>
            </a:r>
            <a:r>
              <a:rPr lang="en-IN" sz="1400">
                <a:latin typeface="Segoe UI Semibold"/>
                <a:cs typeface="Segoe UI Semibold"/>
              </a:rPr>
              <a:t>, MDPI, Open-city</a:t>
            </a:r>
            <a:r>
              <a:rPr lang="en-IN" sz="1400" i="1">
                <a:latin typeface="Segoe UI Semibold"/>
                <a:cs typeface="Segoe UI Semibold"/>
              </a:rPr>
              <a:t> </a:t>
            </a:r>
            <a:r>
              <a:rPr lang="en-IN" sz="1400">
                <a:latin typeface="Segoe UI Semibold"/>
                <a:cs typeface="Segoe UI Semibold"/>
              </a:rPr>
              <a:t>etc. and primary land-use.</a:t>
            </a:r>
          </a:p>
          <a:p>
            <a:pPr marL="285750" indent="-285750">
              <a:lnSpc>
                <a:spcPct val="113999"/>
              </a:lnSpc>
              <a:spcAft>
                <a:spcPts val="600"/>
              </a:spcAft>
              <a:buClr>
                <a:srgbClr val="00B0F0"/>
              </a:buClr>
              <a:buFont typeface="Segoe UI Black" panose="020B0A02040204020203" pitchFamily="34" charset="0"/>
              <a:buChar char="\"/>
            </a:pPr>
            <a:r>
              <a:rPr lang="en-IN" sz="1400">
                <a:latin typeface="+mj-lt"/>
                <a:cs typeface="Segoe UI Semibold"/>
              </a:rPr>
              <a:t>Crime reports</a:t>
            </a:r>
            <a:r>
              <a:rPr lang="en-IN" sz="1400">
                <a:latin typeface="Segoe UI Semibold"/>
                <a:cs typeface="Segoe UI Semibold"/>
              </a:rPr>
              <a:t> – based on number of non-domestic gendered-crimes reported.</a:t>
            </a:r>
          </a:p>
          <a:p>
            <a:pPr>
              <a:lnSpc>
                <a:spcPct val="113999"/>
              </a:lnSpc>
              <a:spcAft>
                <a:spcPts val="600"/>
              </a:spcAft>
            </a:pPr>
            <a:endParaRPr lang="en-IN" sz="1400">
              <a:latin typeface="Segoe UI Semibold"/>
              <a:cs typeface="Segoe UI Semibold"/>
            </a:endParaRPr>
          </a:p>
          <a:p>
            <a:pPr>
              <a:lnSpc>
                <a:spcPct val="113999"/>
              </a:lnSpc>
              <a:spcAft>
                <a:spcPts val="600"/>
              </a:spcAft>
            </a:pPr>
            <a:r>
              <a:rPr lang="en-IN" sz="1400" i="1">
                <a:latin typeface="Segoe UI Semibold"/>
                <a:cs typeface="Segoe UI Semibold"/>
              </a:rPr>
              <a:t>NOTE 1: Neighbourhoods with lower income and poor availability and quality of infrastructure are selected. Gendered crime data, where available, is considered as an additional criteria for selection.</a:t>
            </a:r>
            <a:endParaRPr lang="en-IN" i="1">
              <a:latin typeface="Segoe UI"/>
              <a:cs typeface="Segoe UI"/>
            </a:endParaRPr>
          </a:p>
          <a:p>
            <a:pPr>
              <a:lnSpc>
                <a:spcPct val="113999"/>
              </a:lnSpc>
              <a:spcAft>
                <a:spcPts val="600"/>
              </a:spcAft>
            </a:pPr>
            <a:r>
              <a:rPr lang="en-IN" sz="1400" i="1">
                <a:highlight>
                  <a:srgbClr val="FFFF00"/>
                </a:highlight>
                <a:latin typeface="Segoe UI Semibold"/>
                <a:cs typeface="Segoe UI Semibold"/>
              </a:rPr>
              <a:t>NOTE 2: The following slides give a shortlist of communities from which we will be selecting</a:t>
            </a:r>
          </a:p>
          <a:p>
            <a:pPr>
              <a:lnSpc>
                <a:spcPct val="113999"/>
              </a:lnSpc>
              <a:spcAft>
                <a:spcPts val="600"/>
              </a:spcAft>
            </a:pPr>
            <a:r>
              <a:rPr lang="en-IN" sz="1400" i="1">
                <a:highlight>
                  <a:srgbClr val="FFFF00"/>
                </a:highlight>
                <a:latin typeface="Segoe UI Semibold"/>
                <a:cs typeface="Segoe UI Semibold"/>
              </a:rPr>
              <a:t>2 FGDs per city + 2 overall.</a:t>
            </a:r>
            <a:endParaRPr lang="en-IN"/>
          </a:p>
        </p:txBody>
      </p:sp>
    </p:spTree>
    <p:extLst>
      <p:ext uri="{BB962C8B-B14F-4D97-AF65-F5344CB8AC3E}">
        <p14:creationId xmlns:p14="http://schemas.microsoft.com/office/powerpoint/2010/main" val="3137014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t>Area and community selection</a:t>
            </a:r>
            <a:endParaRPr lang="en-US"/>
          </a:p>
        </p:txBody>
      </p:sp>
      <p:sp>
        <p:nvSpPr>
          <p:cNvPr id="3" name="Text Placeholder 2"/>
          <p:cNvSpPr>
            <a:spLocks noGrp="1"/>
          </p:cNvSpPr>
          <p:nvPr>
            <p:ph type="body" idx="1"/>
          </p:nvPr>
        </p:nvSpPr>
        <p:spPr/>
        <p:txBody>
          <a:bodyPr/>
          <a:lstStyle/>
          <a:p>
            <a:r>
              <a:rPr lang="en-IN"/>
              <a:t>Delhi</a:t>
            </a:r>
            <a:endParaRPr lang="en-US"/>
          </a:p>
        </p:txBody>
      </p:sp>
      <p:sp>
        <p:nvSpPr>
          <p:cNvPr id="9" name="Google Shape;361;p12">
            <a:extLst>
              <a:ext uri="{FF2B5EF4-FFF2-40B4-BE49-F238E27FC236}">
                <a16:creationId xmlns:a16="http://schemas.microsoft.com/office/drawing/2014/main" id="{D783BCE5-98A7-197E-32F6-9F73D7995F6A}"/>
              </a:ext>
            </a:extLst>
          </p:cNvPr>
          <p:cNvSpPr txBox="1"/>
          <p:nvPr/>
        </p:nvSpPr>
        <p:spPr>
          <a:xfrm>
            <a:off x="257175" y="1216780"/>
            <a:ext cx="3093167" cy="5541994"/>
          </a:xfrm>
          <a:prstGeom prst="rect">
            <a:avLst/>
          </a:prstGeom>
          <a:noFill/>
          <a:ln>
            <a:noFill/>
          </a:ln>
        </p:spPr>
        <p:txBody>
          <a:bodyPr spcFirstLastPara="1" wrap="square" lIns="91425" tIns="45700" rIns="91425" bIns="45700" anchor="t" anchorCtr="0">
            <a:noAutofit/>
          </a:bodyPr>
          <a:lstStyle>
            <a:defPPr>
              <a:defRPr lang="en-US"/>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a:lstStyle>
          <a:p>
            <a:pPr defTabSz="914400">
              <a:spcAft>
                <a:spcPts val="600"/>
              </a:spcAft>
              <a:buClr>
                <a:srgbClr val="00B0F0"/>
              </a:buClr>
            </a:pPr>
            <a:r>
              <a:rPr lang="en-US" sz="1400">
                <a:solidFill>
                  <a:srgbClr val="000000"/>
                </a:solidFill>
                <a:highlight>
                  <a:srgbClr val="FFFF00"/>
                </a:highlight>
                <a:latin typeface="Segoe UI Semibold"/>
                <a:ea typeface="Segoe UI Black"/>
                <a:cs typeface="Segoe UI Semibold"/>
              </a:rPr>
              <a:t>a. Shabad Dairy</a:t>
            </a:r>
          </a:p>
          <a:p>
            <a:pPr marL="285750" indent="-285750" defTabSz="914400">
              <a:spcAft>
                <a:spcPts val="200"/>
              </a:spcAft>
              <a:buClr>
                <a:srgbClr val="00B0F0"/>
              </a:buClr>
              <a:buFont typeface="Segoe UI Black" panose="020B0A02040204020203" pitchFamily="34" charset="0"/>
              <a:buChar char="\"/>
            </a:pPr>
            <a:r>
              <a:rPr lang="en-US" sz="1200">
                <a:solidFill>
                  <a:srgbClr val="000000"/>
                </a:solidFill>
                <a:latin typeface="Segoe UI Semibold"/>
                <a:cs typeface="Segoe UI Semibold"/>
              </a:rPr>
              <a:t>Low-income groups</a:t>
            </a:r>
          </a:p>
          <a:p>
            <a:pPr marL="285750" indent="-285750" defTabSz="914400">
              <a:spcAft>
                <a:spcPts val="200"/>
              </a:spcAft>
              <a:buClr>
                <a:srgbClr val="00B0F0"/>
              </a:buClr>
              <a:buFont typeface="Segoe UI Black" panose="020B0A02040204020203" pitchFamily="34" charset="0"/>
              <a:buChar char="\"/>
            </a:pPr>
            <a:r>
              <a:rPr lang="en-US" sz="1200">
                <a:solidFill>
                  <a:srgbClr val="000000"/>
                </a:solidFill>
                <a:latin typeface="Segoe UI Semibold"/>
                <a:cs typeface="Segoe UI Semibold"/>
              </a:rPr>
              <a:t>Poor public transport access</a:t>
            </a:r>
          </a:p>
          <a:p>
            <a:pPr marL="285750" indent="-285750" defTabSz="914400">
              <a:spcAft>
                <a:spcPts val="200"/>
              </a:spcAft>
              <a:buClr>
                <a:srgbClr val="00B0F0"/>
              </a:buClr>
              <a:buFont typeface="Segoe UI Black" panose="020B0A02040204020203" pitchFamily="34" charset="0"/>
              <a:buChar char="\"/>
            </a:pPr>
            <a:r>
              <a:rPr lang="en-US" sz="1200">
                <a:solidFill>
                  <a:srgbClr val="000000"/>
                </a:solidFill>
                <a:latin typeface="Segoe UI Semibold"/>
                <a:cs typeface="Segoe UI Semibold"/>
              </a:rPr>
              <a:t>High gendered crime</a:t>
            </a:r>
          </a:p>
          <a:p>
            <a:pPr marL="285750" defTabSz="914400">
              <a:spcAft>
                <a:spcPts val="200"/>
              </a:spcAft>
              <a:buClr>
                <a:srgbClr val="00B0F0"/>
              </a:buClr>
              <a:buFont typeface="Segoe UI Black" panose="020B0A02040204020203" pitchFamily="34" charset="0"/>
              <a:buChar char="\"/>
            </a:pPr>
            <a:endParaRPr lang="en-US" sz="1200">
              <a:solidFill>
                <a:srgbClr val="000000"/>
              </a:solidFill>
              <a:latin typeface="Segoe UI Semibold" panose="020B0702040204020203" pitchFamily="34" charset="0"/>
              <a:cs typeface="Segoe UI Semibold" panose="020B0702040204020203" pitchFamily="34" charset="0"/>
            </a:endParaRPr>
          </a:p>
          <a:p>
            <a:pPr defTabSz="914400">
              <a:spcAft>
                <a:spcPts val="600"/>
              </a:spcAft>
              <a:buClr>
                <a:srgbClr val="00B0F0"/>
              </a:buClr>
            </a:pPr>
            <a:r>
              <a:rPr lang="en-US" sz="1400">
                <a:solidFill>
                  <a:srgbClr val="000000"/>
                </a:solidFill>
                <a:highlight>
                  <a:srgbClr val="FFFF00"/>
                </a:highlight>
                <a:latin typeface="Segoe UI Semibold"/>
                <a:ea typeface="Segoe UI Black"/>
                <a:cs typeface="Segoe UI Semibold"/>
              </a:rPr>
              <a:t>b. </a:t>
            </a:r>
            <a:r>
              <a:rPr lang="en-US" sz="1400" err="1">
                <a:solidFill>
                  <a:srgbClr val="000000"/>
                </a:solidFill>
                <a:highlight>
                  <a:srgbClr val="FFFF00"/>
                </a:highlight>
                <a:latin typeface="Segoe UI Semibold"/>
                <a:ea typeface="Segoe UI Black"/>
                <a:cs typeface="Segoe UI Semibold"/>
              </a:rPr>
              <a:t>Wazirpur</a:t>
            </a:r>
            <a:endParaRPr lang="en-US" sz="1400">
              <a:solidFill>
                <a:srgbClr val="000000"/>
              </a:solidFill>
              <a:highlight>
                <a:srgbClr val="FFFF00"/>
              </a:highlight>
              <a:latin typeface="Segoe UI Semibold"/>
              <a:ea typeface="Segoe UI Black"/>
              <a:cs typeface="Segoe UI Semibold"/>
            </a:endParaRPr>
          </a:p>
          <a:p>
            <a:pPr marL="285750" indent="-285750" defTabSz="914400">
              <a:spcAft>
                <a:spcPts val="200"/>
              </a:spcAft>
              <a:buClr>
                <a:srgbClr val="00B0F0"/>
              </a:buClr>
              <a:buFont typeface="Segoe UI Black" panose="020B0A02040204020203" pitchFamily="34" charset="0"/>
              <a:buChar char="\"/>
            </a:pPr>
            <a:r>
              <a:rPr lang="en-US" sz="1200">
                <a:solidFill>
                  <a:srgbClr val="000000"/>
                </a:solidFill>
                <a:latin typeface="Segoe UI Semibold"/>
                <a:cs typeface="Segoe UI Semibold"/>
              </a:rPr>
              <a:t>Low-income groups</a:t>
            </a:r>
          </a:p>
          <a:p>
            <a:pPr marL="285750" indent="-285750" defTabSz="914400">
              <a:spcAft>
                <a:spcPts val="200"/>
              </a:spcAft>
              <a:buClr>
                <a:srgbClr val="00B0F0"/>
              </a:buClr>
              <a:buFont typeface="Segoe UI Black" panose="020B0A02040204020203" pitchFamily="34" charset="0"/>
              <a:buChar char="\"/>
            </a:pPr>
            <a:r>
              <a:rPr lang="en-US" sz="1200">
                <a:solidFill>
                  <a:srgbClr val="000000"/>
                </a:solidFill>
                <a:latin typeface="Segoe UI Semibold"/>
                <a:cs typeface="Segoe UI Semibold"/>
              </a:rPr>
              <a:t>Poor street lighting</a:t>
            </a:r>
          </a:p>
          <a:p>
            <a:pPr marL="285750" indent="-285750" defTabSz="914400">
              <a:spcAft>
                <a:spcPts val="200"/>
              </a:spcAft>
              <a:buClr>
                <a:srgbClr val="00B0F0"/>
              </a:buClr>
              <a:buFont typeface="Segoe UI Black" panose="020B0A02040204020203" pitchFamily="34" charset="0"/>
              <a:buChar char="\"/>
            </a:pPr>
            <a:r>
              <a:rPr lang="en-US" sz="1200">
                <a:solidFill>
                  <a:srgbClr val="000000"/>
                </a:solidFill>
                <a:latin typeface="Segoe UI Semibold"/>
                <a:cs typeface="Segoe UI Semibold"/>
              </a:rPr>
              <a:t>High gendered crime</a:t>
            </a:r>
          </a:p>
          <a:p>
            <a:pPr marL="285750" defTabSz="914400">
              <a:spcAft>
                <a:spcPts val="200"/>
              </a:spcAft>
              <a:buClr>
                <a:srgbClr val="00B0F0"/>
              </a:buClr>
              <a:buFont typeface="Segoe UI Black" panose="020B0A02040204020203" pitchFamily="34" charset="0"/>
              <a:buChar char="\"/>
            </a:pPr>
            <a:endParaRPr lang="en-US" sz="1200">
              <a:solidFill>
                <a:srgbClr val="000000"/>
              </a:solidFill>
              <a:latin typeface="Segoe UI Semibold" panose="020B0702040204020203" pitchFamily="34" charset="0"/>
              <a:cs typeface="Segoe UI Semibold" panose="020B0702040204020203" pitchFamily="34" charset="0"/>
            </a:endParaRPr>
          </a:p>
          <a:p>
            <a:pPr defTabSz="914400">
              <a:spcAft>
                <a:spcPts val="600"/>
              </a:spcAft>
              <a:buClr>
                <a:srgbClr val="00B0F0"/>
              </a:buClr>
            </a:pPr>
            <a:r>
              <a:rPr lang="en-US" sz="1400">
                <a:solidFill>
                  <a:srgbClr val="000000"/>
                </a:solidFill>
                <a:highlight>
                  <a:srgbClr val="FFFF00"/>
                </a:highlight>
                <a:latin typeface="Segoe UI Semibold"/>
                <a:ea typeface="Segoe UI Black"/>
                <a:cs typeface="Segoe UI Semibold"/>
              </a:rPr>
              <a:t>c. </a:t>
            </a:r>
            <a:r>
              <a:rPr lang="en-US" sz="1400" err="1">
                <a:solidFill>
                  <a:srgbClr val="000000"/>
                </a:solidFill>
                <a:highlight>
                  <a:srgbClr val="FFFF00"/>
                </a:highlight>
                <a:latin typeface="Segoe UI Semibold"/>
                <a:ea typeface="Segoe UI Black"/>
                <a:cs typeface="Segoe UI Semibold"/>
              </a:rPr>
              <a:t>Nazafgarh</a:t>
            </a:r>
            <a:endParaRPr lang="en-US" sz="1400">
              <a:solidFill>
                <a:srgbClr val="000000"/>
              </a:solidFill>
              <a:highlight>
                <a:srgbClr val="FFFF00"/>
              </a:highlight>
              <a:latin typeface="Segoe UI Semibold"/>
              <a:ea typeface="Segoe UI Black"/>
              <a:cs typeface="Segoe UI Semibold"/>
            </a:endParaRPr>
          </a:p>
          <a:p>
            <a:pPr marL="285750" indent="-285750" defTabSz="914400">
              <a:spcAft>
                <a:spcPts val="200"/>
              </a:spcAft>
              <a:buClr>
                <a:srgbClr val="00B0F0"/>
              </a:buClr>
              <a:buFont typeface="Segoe UI Black" panose="020B0A02040204020203" pitchFamily="34" charset="0"/>
              <a:buChar char="\"/>
            </a:pPr>
            <a:r>
              <a:rPr lang="en-US" sz="1200">
                <a:solidFill>
                  <a:srgbClr val="000000"/>
                </a:solidFill>
                <a:latin typeface="Segoe UI Semibold"/>
                <a:cs typeface="Segoe UI Semibold"/>
              </a:rPr>
              <a:t>Low-income groups</a:t>
            </a:r>
          </a:p>
          <a:p>
            <a:pPr marL="285750" indent="-285750" defTabSz="914400">
              <a:spcAft>
                <a:spcPts val="200"/>
              </a:spcAft>
              <a:buClr>
                <a:srgbClr val="00B0F0"/>
              </a:buClr>
              <a:buFont typeface="Segoe UI Black" panose="020B0A02040204020203" pitchFamily="34" charset="0"/>
              <a:buChar char="\"/>
            </a:pPr>
            <a:r>
              <a:rPr lang="en-US" sz="1200">
                <a:solidFill>
                  <a:srgbClr val="000000"/>
                </a:solidFill>
                <a:latin typeface="Segoe UI Semibold"/>
                <a:cs typeface="Segoe UI Semibold"/>
              </a:rPr>
              <a:t>High amount of unused land</a:t>
            </a:r>
          </a:p>
          <a:p>
            <a:pPr marL="285750" indent="-285750" defTabSz="914400">
              <a:spcAft>
                <a:spcPts val="200"/>
              </a:spcAft>
              <a:buClr>
                <a:srgbClr val="00B0F0"/>
              </a:buClr>
              <a:buFont typeface="Segoe UI Black" panose="020B0A02040204020203" pitchFamily="34" charset="0"/>
              <a:buChar char="\"/>
            </a:pPr>
            <a:r>
              <a:rPr lang="en-US" sz="1200">
                <a:solidFill>
                  <a:srgbClr val="000000"/>
                </a:solidFill>
                <a:latin typeface="Segoe UI Semibold"/>
                <a:cs typeface="Segoe UI Semibold"/>
              </a:rPr>
              <a:t>Poor street lighting</a:t>
            </a:r>
          </a:p>
          <a:p>
            <a:pPr marL="285750" defTabSz="914400">
              <a:spcAft>
                <a:spcPts val="200"/>
              </a:spcAft>
              <a:buClr>
                <a:srgbClr val="00B0F0"/>
              </a:buClr>
              <a:buFont typeface="Segoe UI Black" panose="020B0A02040204020203" pitchFamily="34" charset="0"/>
              <a:buChar char="\"/>
            </a:pPr>
            <a:endParaRPr lang="en-US" sz="1200">
              <a:solidFill>
                <a:srgbClr val="000000"/>
              </a:solidFill>
              <a:latin typeface="Segoe UI Semibold" panose="020B0702040204020203" pitchFamily="34" charset="0"/>
              <a:cs typeface="Segoe UI Semibold" panose="020B0702040204020203" pitchFamily="34" charset="0"/>
            </a:endParaRPr>
          </a:p>
          <a:p>
            <a:pPr marL="285750" defTabSz="914400">
              <a:spcAft>
                <a:spcPts val="200"/>
              </a:spcAft>
              <a:buClr>
                <a:srgbClr val="00B0F0"/>
              </a:buClr>
              <a:buFont typeface="Segoe UI Black" panose="020B0A02040204020203" pitchFamily="34" charset="0"/>
              <a:buChar char="\"/>
            </a:pPr>
            <a:endParaRPr lang="en-US" sz="1200">
              <a:solidFill>
                <a:srgbClr val="000000"/>
              </a:solidFill>
              <a:latin typeface="Segoe UI Semibold" panose="020B0702040204020203" pitchFamily="34" charset="0"/>
              <a:ea typeface="Segoe UI Black"/>
              <a:cs typeface="Segoe UI Semibold" panose="020B0702040204020203" pitchFamily="34" charset="0"/>
            </a:endParaRPr>
          </a:p>
          <a:p>
            <a:pPr marL="285750" defTabSz="914400">
              <a:spcAft>
                <a:spcPts val="200"/>
              </a:spcAft>
              <a:buClr>
                <a:srgbClr val="00B0F0"/>
              </a:buClr>
              <a:buFont typeface="Segoe UI Black" panose="020B0A02040204020203" pitchFamily="34" charset="0"/>
              <a:buChar char="\"/>
            </a:pPr>
            <a:endParaRPr lang="en-US" sz="1200">
              <a:solidFill>
                <a:srgbClr val="000000"/>
              </a:solidFill>
              <a:latin typeface="Segoe UI Semibold" panose="020B0702040204020203" pitchFamily="34" charset="0"/>
              <a:cs typeface="Segoe UI Semibold" panose="020B0702040204020203" pitchFamily="34" charset="0"/>
            </a:endParaRPr>
          </a:p>
          <a:p>
            <a:pPr marL="285750" algn="just" defTabSz="914400">
              <a:spcAft>
                <a:spcPts val="200"/>
              </a:spcAft>
              <a:buFont typeface="Arial" panose="020B0604020202020204" pitchFamily="34" charset="0"/>
              <a:buChar char="•"/>
            </a:pPr>
            <a:endParaRPr lang="en-US" sz="1200">
              <a:solidFill>
                <a:srgbClr val="50164A"/>
              </a:solidFill>
              <a:latin typeface="Segoe UI Semibold" panose="020B0702040204020203" pitchFamily="34" charset="0"/>
              <a:cs typeface="Segoe UI"/>
            </a:endParaRPr>
          </a:p>
          <a:p>
            <a:pPr algn="just">
              <a:spcAft>
                <a:spcPts val="200"/>
              </a:spcAft>
            </a:pPr>
            <a:endParaRPr lang="en-US" sz="1200">
              <a:solidFill>
                <a:schemeClr val="accent5">
                  <a:lumMod val="50000"/>
                </a:schemeClr>
              </a:solidFill>
              <a:latin typeface="Segoe UI Semibold"/>
              <a:cs typeface="Segoe UI"/>
            </a:endParaRPr>
          </a:p>
        </p:txBody>
      </p:sp>
      <p:grpSp>
        <p:nvGrpSpPr>
          <p:cNvPr id="25" name="Group 24"/>
          <p:cNvGrpSpPr/>
          <p:nvPr/>
        </p:nvGrpSpPr>
        <p:grpSpPr>
          <a:xfrm>
            <a:off x="3028589" y="1145062"/>
            <a:ext cx="6372579" cy="5200291"/>
            <a:chOff x="3028589" y="1145062"/>
            <a:chExt cx="6372579" cy="5200291"/>
          </a:xfrm>
        </p:grpSpPr>
        <p:pic>
          <p:nvPicPr>
            <p:cNvPr id="18" name="Picture 17"/>
            <p:cNvPicPr>
              <a:picLocks noChangeAspect="1"/>
            </p:cNvPicPr>
            <p:nvPr/>
          </p:nvPicPr>
          <p:blipFill>
            <a:blip r:embed="rId3"/>
            <a:stretch>
              <a:fillRect/>
            </a:stretch>
          </p:blipFill>
          <p:spPr>
            <a:xfrm>
              <a:off x="3028589" y="1145062"/>
              <a:ext cx="6372579" cy="5200291"/>
            </a:xfrm>
            <a:prstGeom prst="rect">
              <a:avLst/>
            </a:prstGeom>
          </p:spPr>
        </p:pic>
        <p:sp>
          <p:nvSpPr>
            <p:cNvPr id="19" name="Oval 18"/>
            <p:cNvSpPr/>
            <p:nvPr/>
          </p:nvSpPr>
          <p:spPr>
            <a:xfrm>
              <a:off x="5143237" y="2156063"/>
              <a:ext cx="160020" cy="1600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rmAutofit fontScale="85000" lnSpcReduction="20000"/>
            </a:bodyPr>
            <a:lstStyle/>
            <a:p>
              <a:pPr algn="ctr"/>
              <a:r>
                <a:rPr lang="en-IN" sz="1050">
                  <a:solidFill>
                    <a:schemeClr val="bg1"/>
                  </a:solidFill>
                  <a:latin typeface="Segoe UI Semibold"/>
                  <a:cs typeface="Segoe UI Semibold"/>
                </a:rPr>
                <a:t>a</a:t>
              </a:r>
            </a:p>
          </p:txBody>
        </p:sp>
        <p:sp>
          <p:nvSpPr>
            <p:cNvPr id="20" name="Oval 19"/>
            <p:cNvSpPr/>
            <p:nvPr/>
          </p:nvSpPr>
          <p:spPr>
            <a:xfrm>
              <a:off x="5257536" y="4205367"/>
              <a:ext cx="160020" cy="1600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rmAutofit fontScale="85000" lnSpcReduction="20000"/>
            </a:bodyPr>
            <a:lstStyle/>
            <a:p>
              <a:pPr algn="ctr"/>
              <a:r>
                <a:rPr lang="en-IN" sz="1050">
                  <a:solidFill>
                    <a:schemeClr val="bg1"/>
                  </a:solidFill>
                  <a:latin typeface="Segoe UI Semibold"/>
                  <a:cs typeface="Segoe UI Semibold"/>
                </a:rPr>
                <a:t>c</a:t>
              </a:r>
            </a:p>
          </p:txBody>
        </p:sp>
        <p:sp>
          <p:nvSpPr>
            <p:cNvPr id="22" name="Oval 21"/>
            <p:cNvSpPr/>
            <p:nvPr/>
          </p:nvSpPr>
          <p:spPr>
            <a:xfrm>
              <a:off x="6978783" y="2793591"/>
              <a:ext cx="160020" cy="1600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rmAutofit fontScale="47500" lnSpcReduction="20000"/>
            </a:bodyPr>
            <a:lstStyle/>
            <a:p>
              <a:pPr algn="ctr"/>
              <a:r>
                <a:rPr lang="en-IN" sz="1050">
                  <a:solidFill>
                    <a:schemeClr val="bg1"/>
                  </a:solidFill>
                  <a:latin typeface="Segoe UI Semibold"/>
                  <a:cs typeface="Segoe UI Semibold"/>
                </a:rPr>
                <a:t>c</a:t>
              </a:r>
              <a:r>
                <a:rPr lang="en-US">
                  <a:solidFill>
                    <a:schemeClr val="bg1"/>
                  </a:solidFill>
                  <a:latin typeface="Segoe UI"/>
                  <a:cs typeface="Segoe UI"/>
                </a:rPr>
                <a:t>b</a:t>
              </a:r>
              <a:endParaRPr lang="en-US"/>
            </a:p>
          </p:txBody>
        </p:sp>
      </p:grpSp>
      <p:grpSp>
        <p:nvGrpSpPr>
          <p:cNvPr id="26" name="Group 25"/>
          <p:cNvGrpSpPr/>
          <p:nvPr/>
        </p:nvGrpSpPr>
        <p:grpSpPr>
          <a:xfrm>
            <a:off x="9585603" y="4260773"/>
            <a:ext cx="2317444" cy="2093908"/>
            <a:chOff x="9549449" y="4622666"/>
            <a:chExt cx="2317444" cy="2093908"/>
          </a:xfrm>
        </p:grpSpPr>
        <p:sp>
          <p:nvSpPr>
            <p:cNvPr id="27" name="Rectangle 26"/>
            <p:cNvSpPr/>
            <p:nvPr/>
          </p:nvSpPr>
          <p:spPr>
            <a:xfrm>
              <a:off x="9549449" y="4656023"/>
              <a:ext cx="164119" cy="164119"/>
            </a:xfrm>
            <a:prstGeom prst="rect">
              <a:avLst/>
            </a:prstGeom>
            <a:solidFill>
              <a:srgbClr val="B6D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sp>
          <p:nvSpPr>
            <p:cNvPr id="28" name="Rectangle 27"/>
            <p:cNvSpPr/>
            <p:nvPr/>
          </p:nvSpPr>
          <p:spPr>
            <a:xfrm>
              <a:off x="9549449" y="4900497"/>
              <a:ext cx="164119" cy="164119"/>
            </a:xfrm>
            <a:prstGeom prst="rect">
              <a:avLst/>
            </a:prstGeom>
            <a:solidFill>
              <a:srgbClr val="F2F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sp>
          <p:nvSpPr>
            <p:cNvPr id="29" name="Rectangle 28"/>
            <p:cNvSpPr/>
            <p:nvPr/>
          </p:nvSpPr>
          <p:spPr>
            <a:xfrm>
              <a:off x="9549449" y="5144971"/>
              <a:ext cx="164119" cy="164119"/>
            </a:xfrm>
            <a:prstGeom prst="rect">
              <a:avLst/>
            </a:prstGeom>
            <a:solidFill>
              <a:srgbClr val="F5C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sp>
          <p:nvSpPr>
            <p:cNvPr id="30" name="Rectangle 29"/>
            <p:cNvSpPr/>
            <p:nvPr/>
          </p:nvSpPr>
          <p:spPr>
            <a:xfrm>
              <a:off x="9549449" y="5389446"/>
              <a:ext cx="164119" cy="164119"/>
            </a:xfrm>
            <a:prstGeom prst="rect">
              <a:avLst/>
            </a:prstGeom>
            <a:solidFill>
              <a:srgbClr val="E39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cxnSp>
          <p:nvCxnSpPr>
            <p:cNvPr id="31" name="Straight Connector 30"/>
            <p:cNvCxnSpPr/>
            <p:nvPr/>
          </p:nvCxnSpPr>
          <p:spPr>
            <a:xfrm>
              <a:off x="9549449" y="5676877"/>
              <a:ext cx="164119"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9549449" y="5837684"/>
              <a:ext cx="164119" cy="0"/>
            </a:xfrm>
            <a:prstGeom prst="line">
              <a:avLst/>
            </a:prstGeom>
            <a:ln w="381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9549449" y="5967865"/>
              <a:ext cx="164119" cy="164119"/>
            </a:xfrm>
            <a:prstGeom prst="rect">
              <a:avLst/>
            </a:prstGeom>
            <a:solidFill>
              <a:schemeClr val="bg1"/>
            </a:solidFill>
            <a:ln>
              <a:solidFill>
                <a:srgbClr val="FF3B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sp>
          <p:nvSpPr>
            <p:cNvPr id="34" name="Rectangle 33"/>
            <p:cNvSpPr/>
            <p:nvPr/>
          </p:nvSpPr>
          <p:spPr>
            <a:xfrm>
              <a:off x="9549449" y="6242796"/>
              <a:ext cx="164119" cy="164119"/>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sp>
          <p:nvSpPr>
            <p:cNvPr id="35" name="Rectangle 34"/>
            <p:cNvSpPr/>
            <p:nvPr/>
          </p:nvSpPr>
          <p:spPr>
            <a:xfrm>
              <a:off x="9549449" y="6517727"/>
              <a:ext cx="164119" cy="164119"/>
            </a:xfrm>
            <a:prstGeom prst="rect">
              <a:avLst/>
            </a:prstGeom>
            <a:solidFill>
              <a:srgbClr val="BAC2A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sp>
          <p:nvSpPr>
            <p:cNvPr id="36" name="TextBox 35"/>
            <p:cNvSpPr txBox="1"/>
            <p:nvPr/>
          </p:nvSpPr>
          <p:spPr>
            <a:xfrm>
              <a:off x="9866643" y="4622666"/>
              <a:ext cx="2000250" cy="230832"/>
            </a:xfrm>
            <a:prstGeom prst="rect">
              <a:avLst/>
            </a:prstGeom>
            <a:noFill/>
          </p:spPr>
          <p:txBody>
            <a:bodyPr wrap="square" rtlCol="0">
              <a:spAutoFit/>
            </a:bodyPr>
            <a:lstStyle/>
            <a:p>
              <a:r>
                <a:rPr lang="en-IN" sz="900"/>
                <a:t>High income</a:t>
              </a:r>
            </a:p>
          </p:txBody>
        </p:sp>
        <p:sp>
          <p:nvSpPr>
            <p:cNvPr id="37" name="TextBox 36"/>
            <p:cNvSpPr txBox="1"/>
            <p:nvPr/>
          </p:nvSpPr>
          <p:spPr>
            <a:xfrm>
              <a:off x="9866643" y="5356089"/>
              <a:ext cx="2000250" cy="230832"/>
            </a:xfrm>
            <a:prstGeom prst="rect">
              <a:avLst/>
            </a:prstGeom>
            <a:noFill/>
          </p:spPr>
          <p:txBody>
            <a:bodyPr wrap="square" rtlCol="0">
              <a:spAutoFit/>
            </a:bodyPr>
            <a:lstStyle/>
            <a:p>
              <a:r>
                <a:rPr lang="en-IN" sz="900"/>
                <a:t>Low income</a:t>
              </a:r>
            </a:p>
          </p:txBody>
        </p:sp>
        <p:cxnSp>
          <p:nvCxnSpPr>
            <p:cNvPr id="38" name="Straight Arrow Connector 37"/>
            <p:cNvCxnSpPr/>
            <p:nvPr/>
          </p:nvCxnSpPr>
          <p:spPr>
            <a:xfrm>
              <a:off x="9810750" y="4656023"/>
              <a:ext cx="0" cy="897542"/>
            </a:xfrm>
            <a:prstGeom prst="straightConnector1">
              <a:avLst/>
            </a:prstGeom>
            <a:ln w="6350">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9866643" y="5553565"/>
              <a:ext cx="2000250" cy="230832"/>
            </a:xfrm>
            <a:prstGeom prst="rect">
              <a:avLst/>
            </a:prstGeom>
            <a:noFill/>
          </p:spPr>
          <p:txBody>
            <a:bodyPr wrap="square" rtlCol="0">
              <a:spAutoFit/>
            </a:bodyPr>
            <a:lstStyle/>
            <a:p>
              <a:r>
                <a:rPr lang="en-IN" sz="900"/>
                <a:t>Urban roads</a:t>
              </a:r>
            </a:p>
          </p:txBody>
        </p:sp>
        <p:sp>
          <p:nvSpPr>
            <p:cNvPr id="40" name="TextBox 39"/>
            <p:cNvSpPr txBox="1"/>
            <p:nvPr/>
          </p:nvSpPr>
          <p:spPr>
            <a:xfrm>
              <a:off x="9866643" y="5722268"/>
              <a:ext cx="2000250" cy="230832"/>
            </a:xfrm>
            <a:prstGeom prst="rect">
              <a:avLst/>
            </a:prstGeom>
            <a:noFill/>
          </p:spPr>
          <p:txBody>
            <a:bodyPr wrap="square" rtlCol="0">
              <a:spAutoFit/>
            </a:bodyPr>
            <a:lstStyle/>
            <a:p>
              <a:r>
                <a:rPr lang="en-IN" sz="900"/>
                <a:t>Highways</a:t>
              </a:r>
            </a:p>
          </p:txBody>
        </p:sp>
        <p:sp>
          <p:nvSpPr>
            <p:cNvPr id="41" name="TextBox 40"/>
            <p:cNvSpPr txBox="1"/>
            <p:nvPr/>
          </p:nvSpPr>
          <p:spPr>
            <a:xfrm>
              <a:off x="9866643" y="5928161"/>
              <a:ext cx="2000250" cy="230832"/>
            </a:xfrm>
            <a:prstGeom prst="rect">
              <a:avLst/>
            </a:prstGeom>
            <a:noFill/>
          </p:spPr>
          <p:txBody>
            <a:bodyPr wrap="square" rtlCol="0">
              <a:spAutoFit/>
            </a:bodyPr>
            <a:lstStyle/>
            <a:p>
              <a:r>
                <a:rPr lang="en-IN" sz="900"/>
                <a:t>Street lighting – low lighting index</a:t>
              </a:r>
            </a:p>
          </p:txBody>
        </p:sp>
        <p:sp>
          <p:nvSpPr>
            <p:cNvPr id="42" name="TextBox 41"/>
            <p:cNvSpPr txBox="1"/>
            <p:nvPr/>
          </p:nvSpPr>
          <p:spPr>
            <a:xfrm>
              <a:off x="9866643" y="6203597"/>
              <a:ext cx="2000250" cy="230832"/>
            </a:xfrm>
            <a:prstGeom prst="rect">
              <a:avLst/>
            </a:prstGeom>
            <a:noFill/>
          </p:spPr>
          <p:txBody>
            <a:bodyPr wrap="square" rtlCol="0">
              <a:spAutoFit/>
            </a:bodyPr>
            <a:lstStyle/>
            <a:p>
              <a:r>
                <a:rPr lang="en-IN" sz="900"/>
                <a:t>Street lighting – high lighting index</a:t>
              </a:r>
            </a:p>
          </p:txBody>
        </p:sp>
        <p:sp>
          <p:nvSpPr>
            <p:cNvPr id="43" name="TextBox 42"/>
            <p:cNvSpPr txBox="1"/>
            <p:nvPr/>
          </p:nvSpPr>
          <p:spPr>
            <a:xfrm>
              <a:off x="9866643" y="6485742"/>
              <a:ext cx="2000250" cy="230832"/>
            </a:xfrm>
            <a:prstGeom prst="rect">
              <a:avLst/>
            </a:prstGeom>
            <a:noFill/>
          </p:spPr>
          <p:txBody>
            <a:bodyPr wrap="square" rtlCol="0">
              <a:spAutoFit/>
            </a:bodyPr>
            <a:lstStyle/>
            <a:p>
              <a:r>
                <a:rPr lang="en-IN" sz="900"/>
                <a:t>High gendered crime</a:t>
              </a:r>
            </a:p>
          </p:txBody>
        </p:sp>
      </p:grpSp>
      <p:sp>
        <p:nvSpPr>
          <p:cNvPr id="44" name="TextBox 43"/>
          <p:cNvSpPr txBox="1"/>
          <p:nvPr/>
        </p:nvSpPr>
        <p:spPr>
          <a:xfrm>
            <a:off x="9484954" y="3928368"/>
            <a:ext cx="1397945" cy="276999"/>
          </a:xfrm>
          <a:prstGeom prst="rect">
            <a:avLst/>
          </a:prstGeom>
          <a:noFill/>
        </p:spPr>
        <p:txBody>
          <a:bodyPr wrap="square" rtlCol="0">
            <a:spAutoFit/>
          </a:bodyPr>
          <a:lstStyle/>
          <a:p>
            <a:r>
              <a:rPr lang="en-IN" sz="1200">
                <a:latin typeface="+mj-lt"/>
              </a:rPr>
              <a:t>Legend</a:t>
            </a:r>
          </a:p>
        </p:txBody>
      </p:sp>
      <p:sp>
        <p:nvSpPr>
          <p:cNvPr id="7" name="Rectangle 6">
            <a:extLst>
              <a:ext uri="{FF2B5EF4-FFF2-40B4-BE49-F238E27FC236}">
                <a16:creationId xmlns:a16="http://schemas.microsoft.com/office/drawing/2014/main" id="{A9303D92-E489-6848-3F04-A0884A3D03AF}"/>
              </a:ext>
            </a:extLst>
          </p:cNvPr>
          <p:cNvSpPr/>
          <p:nvPr/>
        </p:nvSpPr>
        <p:spPr>
          <a:xfrm>
            <a:off x="7103699" y="6430535"/>
            <a:ext cx="2298238" cy="317203"/>
          </a:xfrm>
          <a:prstGeom prst="rect">
            <a:avLst/>
          </a:prstGeom>
        </p:spPr>
        <p:txBody>
          <a:bodyPr wrap="square" lIns="91440" tIns="45720" rIns="91440" bIns="45720" anchor="t">
            <a:spAutoFit/>
          </a:bodyPr>
          <a:lstStyle/>
          <a:p>
            <a:pPr algn="r">
              <a:lnSpc>
                <a:spcPct val="113999"/>
              </a:lnSpc>
              <a:spcAft>
                <a:spcPts val="600"/>
              </a:spcAft>
            </a:pPr>
            <a:r>
              <a:rPr lang="en-US" sz="1200" i="1">
                <a:solidFill>
                  <a:srgbClr val="000000"/>
                </a:solidFill>
                <a:latin typeface="Segoe UI Semibold"/>
                <a:cs typeface="Segoe UI Semibold"/>
              </a:rPr>
              <a:t>Link to map - </a:t>
            </a:r>
            <a:r>
              <a:rPr lang="en-US" sz="1400">
                <a:solidFill>
                  <a:srgbClr val="000000"/>
                </a:solidFill>
                <a:latin typeface="segoe ui semibold"/>
                <a:cs typeface="segoe ui semibold"/>
                <a:hlinkClick r:id="rId4">
                  <a:extLst>
                    <a:ext uri="{A12FA001-AC4F-418D-AE19-62706E023703}">
                      <ahyp:hlinkClr xmlns:ahyp="http://schemas.microsoft.com/office/drawing/2018/hyperlinkcolor" val="tx"/>
                    </a:ext>
                  </a:extLst>
                </a:hlinkClick>
              </a:rPr>
              <a:t>Delhi map</a:t>
            </a:r>
            <a:r>
              <a:rPr lang="en-US" sz="1400">
                <a:latin typeface="segoe ui semibold"/>
                <a:cs typeface="segoe ui semibold"/>
              </a:rPr>
              <a:t> </a:t>
            </a:r>
            <a:endParaRPr lang="en-US"/>
          </a:p>
        </p:txBody>
      </p:sp>
    </p:spTree>
    <p:extLst>
      <p:ext uri="{BB962C8B-B14F-4D97-AF65-F5344CB8AC3E}">
        <p14:creationId xmlns:p14="http://schemas.microsoft.com/office/powerpoint/2010/main" val="164586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2"/>
          <a:srcRect l="6821" t="2701" r="4346"/>
          <a:stretch/>
        </p:blipFill>
        <p:spPr>
          <a:xfrm>
            <a:off x="3028589" y="1162503"/>
            <a:ext cx="6192467" cy="5519343"/>
          </a:xfrm>
          <a:prstGeom prst="rect">
            <a:avLst/>
          </a:prstGeom>
        </p:spPr>
      </p:pic>
      <p:sp>
        <p:nvSpPr>
          <p:cNvPr id="2" name="Title 1">
            <a:extLst>
              <a:ext uri="{FF2B5EF4-FFF2-40B4-BE49-F238E27FC236}">
                <a16:creationId xmlns:a16="http://schemas.microsoft.com/office/drawing/2014/main" id="{E15CC040-3C2E-96F1-C820-3D98DFC15CDC}"/>
              </a:ext>
            </a:extLst>
          </p:cNvPr>
          <p:cNvSpPr>
            <a:spLocks noGrp="1"/>
          </p:cNvSpPr>
          <p:nvPr>
            <p:ph type="title"/>
          </p:nvPr>
        </p:nvSpPr>
        <p:spPr/>
        <p:txBody>
          <a:bodyPr/>
          <a:lstStyle/>
          <a:p>
            <a:r>
              <a:rPr lang="en-IN">
                <a:ea typeface="Segoe UI Black"/>
              </a:rPr>
              <a:t>Area and community selection</a:t>
            </a:r>
            <a:endParaRPr lang="en-IN">
              <a:solidFill>
                <a:srgbClr val="000000"/>
              </a:solidFill>
              <a:ea typeface="Segoe UI Black"/>
            </a:endParaRPr>
          </a:p>
          <a:p>
            <a:endParaRPr lang="en-IN">
              <a:solidFill>
                <a:srgbClr val="0B3041"/>
              </a:solidFill>
              <a:ea typeface="Segoe UI Black"/>
            </a:endParaRPr>
          </a:p>
        </p:txBody>
      </p:sp>
      <p:sp>
        <p:nvSpPr>
          <p:cNvPr id="3" name="Text Placeholder 2">
            <a:extLst>
              <a:ext uri="{FF2B5EF4-FFF2-40B4-BE49-F238E27FC236}">
                <a16:creationId xmlns:a16="http://schemas.microsoft.com/office/drawing/2014/main" id="{B30FEEE9-C0C8-86B7-B980-7B98B501C36D}"/>
              </a:ext>
            </a:extLst>
          </p:cNvPr>
          <p:cNvSpPr>
            <a:spLocks noGrp="1"/>
          </p:cNvSpPr>
          <p:nvPr>
            <p:ph type="body" idx="1"/>
          </p:nvPr>
        </p:nvSpPr>
        <p:spPr/>
        <p:txBody>
          <a:bodyPr/>
          <a:lstStyle/>
          <a:p>
            <a:r>
              <a:rPr lang="en-US"/>
              <a:t>Bengaluru</a:t>
            </a:r>
          </a:p>
        </p:txBody>
      </p:sp>
      <p:sp>
        <p:nvSpPr>
          <p:cNvPr id="6" name="Google Shape;361;p12">
            <a:extLst>
              <a:ext uri="{FF2B5EF4-FFF2-40B4-BE49-F238E27FC236}">
                <a16:creationId xmlns:a16="http://schemas.microsoft.com/office/drawing/2014/main" id="{D783BCE5-98A7-197E-32F6-9F73D7995F6A}"/>
              </a:ext>
            </a:extLst>
          </p:cNvPr>
          <p:cNvSpPr txBox="1"/>
          <p:nvPr/>
        </p:nvSpPr>
        <p:spPr>
          <a:xfrm>
            <a:off x="274457" y="1274293"/>
            <a:ext cx="2754132" cy="5541994"/>
          </a:xfrm>
          <a:prstGeom prst="rect">
            <a:avLst/>
          </a:prstGeom>
          <a:noFill/>
          <a:ln>
            <a:noFill/>
          </a:ln>
        </p:spPr>
        <p:txBody>
          <a:bodyPr spcFirstLastPara="1" wrap="square" lIns="91425" tIns="45700" rIns="91425" bIns="45700" anchor="t" anchorCtr="0">
            <a:noAutofit/>
          </a:bodyPr>
          <a:lstStyle>
            <a:defPPr>
              <a:defRPr lang="en-US"/>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a:lstStyle>
          <a:p>
            <a:pPr defTabSz="914400">
              <a:spcAft>
                <a:spcPts val="600"/>
              </a:spcAft>
              <a:buClr>
                <a:srgbClr val="00B0F0"/>
              </a:buClr>
            </a:pPr>
            <a:r>
              <a:rPr lang="en-US" sz="1400">
                <a:solidFill>
                  <a:srgbClr val="000000"/>
                </a:solidFill>
                <a:highlight>
                  <a:srgbClr val="FFFF00"/>
                </a:highlight>
                <a:latin typeface="Segoe UI Semibold"/>
                <a:ea typeface="Segoe UI Black"/>
                <a:cs typeface="Segoe UI Semibold"/>
              </a:rPr>
              <a:t>a. </a:t>
            </a:r>
            <a:r>
              <a:rPr lang="en-US" sz="1400" err="1">
                <a:solidFill>
                  <a:srgbClr val="000000"/>
                </a:solidFill>
                <a:highlight>
                  <a:srgbClr val="FFFF00"/>
                </a:highlight>
                <a:latin typeface="Segoe UI Semibold"/>
                <a:ea typeface="Segoe UI Black"/>
                <a:cs typeface="Segoe UI Semibold"/>
              </a:rPr>
              <a:t>Peenya</a:t>
            </a:r>
            <a:r>
              <a:rPr lang="en-US" sz="1400">
                <a:solidFill>
                  <a:srgbClr val="000000"/>
                </a:solidFill>
                <a:highlight>
                  <a:srgbClr val="FFFF00"/>
                </a:highlight>
                <a:latin typeface="Segoe UI Semibold"/>
                <a:ea typeface="Segoe UI Black"/>
                <a:cs typeface="Segoe UI Semibold"/>
              </a:rPr>
              <a:t> Industrial area</a:t>
            </a:r>
          </a:p>
          <a:p>
            <a:pPr marL="285750" indent="-285750" defTabSz="914400">
              <a:spcAft>
                <a:spcPts val="200"/>
              </a:spcAft>
              <a:buClr>
                <a:srgbClr val="00B0F0"/>
              </a:buClr>
              <a:buFont typeface="Segoe UI Black" panose="020B0A02040204020203" pitchFamily="34" charset="0"/>
              <a:buChar char="\"/>
            </a:pPr>
            <a:r>
              <a:rPr lang="en-US" sz="1200">
                <a:solidFill>
                  <a:srgbClr val="000000"/>
                </a:solidFill>
                <a:latin typeface="Segoe UI Semibold"/>
                <a:cs typeface="Segoe UI Semibold"/>
              </a:rPr>
              <a:t>Low-income groups</a:t>
            </a:r>
          </a:p>
          <a:p>
            <a:pPr marL="285750" indent="-285750" defTabSz="914400">
              <a:spcAft>
                <a:spcPts val="200"/>
              </a:spcAft>
              <a:buClr>
                <a:srgbClr val="00B0F0"/>
              </a:buClr>
              <a:buFont typeface="Segoe UI Black" panose="020B0A02040204020203" pitchFamily="34" charset="0"/>
              <a:buChar char="\"/>
            </a:pPr>
            <a:r>
              <a:rPr lang="en-US" sz="1200">
                <a:solidFill>
                  <a:srgbClr val="000000"/>
                </a:solidFill>
                <a:latin typeface="Segoe UI Semibold"/>
                <a:cs typeface="Segoe UI Semibold"/>
              </a:rPr>
              <a:t>Poor street lighting</a:t>
            </a:r>
          </a:p>
          <a:p>
            <a:pPr marL="285750" indent="-285750" defTabSz="914400">
              <a:spcAft>
                <a:spcPts val="200"/>
              </a:spcAft>
              <a:buClr>
                <a:srgbClr val="00B0F0"/>
              </a:buClr>
              <a:buFont typeface="Segoe UI Black" panose="020B0A02040204020203" pitchFamily="34" charset="0"/>
              <a:buChar char="\"/>
            </a:pPr>
            <a:r>
              <a:rPr lang="en-US" sz="1200">
                <a:solidFill>
                  <a:srgbClr val="000000"/>
                </a:solidFill>
                <a:latin typeface="Segoe UI Semibold"/>
                <a:cs typeface="Segoe UI Semibold"/>
              </a:rPr>
              <a:t>High compound walls</a:t>
            </a:r>
          </a:p>
          <a:p>
            <a:pPr marL="285750" indent="-285750" defTabSz="914400">
              <a:spcAft>
                <a:spcPts val="200"/>
              </a:spcAft>
              <a:buClr>
                <a:srgbClr val="00B0F0"/>
              </a:buClr>
              <a:buFont typeface="Segoe UI Black" panose="020B0A02040204020203" pitchFamily="34" charset="0"/>
              <a:buChar char="\"/>
            </a:pPr>
            <a:r>
              <a:rPr lang="en-US" sz="1200">
                <a:solidFill>
                  <a:srgbClr val="000000"/>
                </a:solidFill>
                <a:latin typeface="Segoe UI Semibold"/>
                <a:cs typeface="Segoe UI Semibold"/>
              </a:rPr>
              <a:t>High speed traffic</a:t>
            </a:r>
          </a:p>
          <a:p>
            <a:pPr marL="342900" indent="-342900" algn="just">
              <a:buFont typeface="Arial" panose="020B0604020202020204" pitchFamily="34" charset="0"/>
              <a:buChar char="•"/>
            </a:pPr>
            <a:endParaRPr lang="en-US" sz="1400">
              <a:solidFill>
                <a:schemeClr val="accent5">
                  <a:lumMod val="50000"/>
                </a:schemeClr>
              </a:solidFill>
              <a:latin typeface="Segoe UI Light" panose="020B0502040204020203" pitchFamily="34" charset="0"/>
              <a:cs typeface="Segoe UI Light" panose="020B0502040204020203" pitchFamily="34" charset="0"/>
            </a:endParaRPr>
          </a:p>
          <a:p>
            <a:pPr defTabSz="914400">
              <a:spcAft>
                <a:spcPts val="600"/>
              </a:spcAft>
              <a:buClr>
                <a:srgbClr val="00B0F0"/>
              </a:buClr>
            </a:pPr>
            <a:r>
              <a:rPr lang="en-US" sz="1400">
                <a:solidFill>
                  <a:srgbClr val="000000"/>
                </a:solidFill>
                <a:highlight>
                  <a:srgbClr val="FFFF00"/>
                </a:highlight>
                <a:latin typeface="Segoe UI Semibold"/>
                <a:ea typeface="Segoe UI Black"/>
                <a:cs typeface="Segoe UI Semibold"/>
              </a:rPr>
              <a:t>b. </a:t>
            </a:r>
            <a:r>
              <a:rPr lang="en-US" sz="1400" err="1">
                <a:solidFill>
                  <a:srgbClr val="000000"/>
                </a:solidFill>
                <a:highlight>
                  <a:srgbClr val="FFFF00"/>
                </a:highlight>
                <a:latin typeface="Segoe UI Semibold"/>
                <a:ea typeface="Segoe UI Black"/>
                <a:cs typeface="Segoe UI Semibold"/>
              </a:rPr>
              <a:t>Binnypet</a:t>
            </a:r>
          </a:p>
          <a:p>
            <a:pPr marL="285750" indent="-285750" defTabSz="914400">
              <a:spcAft>
                <a:spcPts val="200"/>
              </a:spcAft>
              <a:buClr>
                <a:srgbClr val="00B0F0"/>
              </a:buClr>
              <a:buFont typeface="Segoe UI Black" panose="020B0A02040204020203" pitchFamily="34" charset="0"/>
              <a:buChar char="\"/>
            </a:pPr>
            <a:r>
              <a:rPr lang="en-US" sz="1200">
                <a:solidFill>
                  <a:srgbClr val="000000"/>
                </a:solidFill>
                <a:latin typeface="Segoe UI Semibold"/>
                <a:cs typeface="Segoe UI Semibold"/>
              </a:rPr>
              <a:t>Low-mid income groups</a:t>
            </a:r>
          </a:p>
          <a:p>
            <a:pPr marL="285750" indent="-285750" defTabSz="914400">
              <a:spcAft>
                <a:spcPts val="200"/>
              </a:spcAft>
              <a:buClr>
                <a:srgbClr val="00B0F0"/>
              </a:buClr>
              <a:buFont typeface="Segoe UI Black" panose="020B0A02040204020203" pitchFamily="34" charset="0"/>
              <a:buChar char="\"/>
            </a:pPr>
            <a:r>
              <a:rPr lang="en-US" sz="1200">
                <a:solidFill>
                  <a:srgbClr val="000000"/>
                </a:solidFill>
                <a:latin typeface="Segoe UI Semibold"/>
                <a:cs typeface="Segoe UI Semibold"/>
              </a:rPr>
              <a:t>Poor street lighting</a:t>
            </a:r>
          </a:p>
          <a:p>
            <a:pPr marL="285750" indent="-285750" defTabSz="914400">
              <a:spcAft>
                <a:spcPts val="200"/>
              </a:spcAft>
              <a:buClr>
                <a:srgbClr val="00B0F0"/>
              </a:buClr>
              <a:buFont typeface="Segoe UI Black" panose="020B0A02040204020203" pitchFamily="34" charset="0"/>
              <a:buChar char="\"/>
            </a:pPr>
            <a:r>
              <a:rPr lang="en-US" sz="1200">
                <a:solidFill>
                  <a:srgbClr val="000000"/>
                </a:solidFill>
                <a:latin typeface="Segoe UI Semibold"/>
                <a:cs typeface="Segoe UI Semibold"/>
              </a:rPr>
              <a:t>High crime rate </a:t>
            </a:r>
          </a:p>
          <a:p>
            <a:pPr marL="285750" indent="-285750" algn="just">
              <a:buFont typeface="Arial" panose="020B0604020202020204" pitchFamily="34" charset="0"/>
              <a:buChar char="•"/>
            </a:pPr>
            <a:endParaRPr lang="en-US" sz="1400">
              <a:solidFill>
                <a:schemeClr val="accent5">
                  <a:lumMod val="50000"/>
                </a:schemeClr>
              </a:solidFill>
              <a:latin typeface="Segoe UI Light" panose="020B0502040204020203" pitchFamily="34" charset="0"/>
              <a:cs typeface="Segoe UI Light" panose="020B0502040204020203" pitchFamily="34" charset="0"/>
            </a:endParaRPr>
          </a:p>
          <a:p>
            <a:pPr defTabSz="914400">
              <a:spcAft>
                <a:spcPts val="600"/>
              </a:spcAft>
              <a:buClr>
                <a:srgbClr val="00B0F0"/>
              </a:buClr>
            </a:pPr>
            <a:r>
              <a:rPr lang="en-US" sz="1400">
                <a:solidFill>
                  <a:srgbClr val="000000"/>
                </a:solidFill>
                <a:highlight>
                  <a:srgbClr val="FFFF00"/>
                </a:highlight>
                <a:latin typeface="Segoe UI Semibold"/>
                <a:ea typeface="Segoe UI Black"/>
                <a:cs typeface="Segoe UI Semibold"/>
              </a:rPr>
              <a:t>c. </a:t>
            </a:r>
            <a:r>
              <a:rPr lang="en-US" sz="1400" err="1">
                <a:solidFill>
                  <a:srgbClr val="000000"/>
                </a:solidFill>
                <a:highlight>
                  <a:srgbClr val="FFFF00"/>
                </a:highlight>
                <a:latin typeface="Segoe UI Semibold"/>
                <a:ea typeface="Segoe UI Black"/>
                <a:cs typeface="Segoe UI Semibold"/>
              </a:rPr>
              <a:t>Anjanapura</a:t>
            </a:r>
            <a:endParaRPr lang="en-US" sz="1400">
              <a:solidFill>
                <a:srgbClr val="000000"/>
              </a:solidFill>
              <a:highlight>
                <a:srgbClr val="FFFF00"/>
              </a:highlight>
              <a:latin typeface="Segoe UI Semibold"/>
              <a:ea typeface="Segoe UI Black"/>
              <a:cs typeface="Segoe UI Semibold"/>
            </a:endParaRPr>
          </a:p>
          <a:p>
            <a:pPr marL="285750" indent="-285750" defTabSz="914400">
              <a:spcAft>
                <a:spcPts val="200"/>
              </a:spcAft>
              <a:buClr>
                <a:srgbClr val="00B0F0"/>
              </a:buClr>
              <a:buFont typeface="Segoe UI Black" panose="020B0A02040204020203" pitchFamily="34" charset="0"/>
              <a:buChar char="\"/>
            </a:pPr>
            <a:r>
              <a:rPr lang="en-US" sz="1200">
                <a:solidFill>
                  <a:srgbClr val="000000"/>
                </a:solidFill>
                <a:latin typeface="Segoe UI Semibold"/>
                <a:cs typeface="Segoe UI Semibold"/>
              </a:rPr>
              <a:t>Low-income groups</a:t>
            </a:r>
          </a:p>
          <a:p>
            <a:pPr marL="285750" indent="-285750" defTabSz="914400">
              <a:spcAft>
                <a:spcPts val="200"/>
              </a:spcAft>
              <a:buClr>
                <a:srgbClr val="00B0F0"/>
              </a:buClr>
              <a:buFont typeface="Segoe UI Black" panose="020B0A02040204020203" pitchFamily="34" charset="0"/>
              <a:buChar char="\"/>
            </a:pPr>
            <a:r>
              <a:rPr lang="en-US" sz="1200">
                <a:solidFill>
                  <a:srgbClr val="000000"/>
                </a:solidFill>
                <a:latin typeface="Segoe UI Semibold"/>
                <a:cs typeface="Segoe UI Semibold"/>
              </a:rPr>
              <a:t>Lack of public transport</a:t>
            </a:r>
          </a:p>
          <a:p>
            <a:pPr marL="285750" indent="-285750" defTabSz="914400">
              <a:spcAft>
                <a:spcPts val="200"/>
              </a:spcAft>
              <a:buClr>
                <a:srgbClr val="00B0F0"/>
              </a:buClr>
              <a:buFont typeface="Segoe UI Black" panose="020B0A02040204020203" pitchFamily="34" charset="0"/>
              <a:buChar char="\"/>
            </a:pPr>
            <a:r>
              <a:rPr lang="en-US" sz="1200">
                <a:solidFill>
                  <a:srgbClr val="000000"/>
                </a:solidFill>
                <a:latin typeface="Segoe UI Semibold"/>
                <a:cs typeface="Segoe UI Semibold"/>
              </a:rPr>
              <a:t>Poor street lighting</a:t>
            </a:r>
          </a:p>
          <a:p>
            <a:pPr marL="285750" indent="-285750" algn="just">
              <a:buFont typeface="Arial" panose="020B0604020202020204" pitchFamily="34" charset="0"/>
              <a:buChar char="•"/>
            </a:pPr>
            <a:endParaRPr lang="en-US" sz="1400">
              <a:solidFill>
                <a:schemeClr val="accent5">
                  <a:lumMod val="50000"/>
                </a:schemeClr>
              </a:solidFill>
              <a:latin typeface="Segoe UI Semibold" panose="020B0702040204020203" pitchFamily="34" charset="0"/>
              <a:cs typeface="Segoe UI Semibold" panose="020B0702040204020203" pitchFamily="34" charset="0"/>
            </a:endParaRPr>
          </a:p>
          <a:p>
            <a:pPr defTabSz="914400">
              <a:spcAft>
                <a:spcPts val="600"/>
              </a:spcAft>
              <a:buClr>
                <a:srgbClr val="00B0F0"/>
              </a:buClr>
            </a:pPr>
            <a:r>
              <a:rPr lang="en-US" sz="1400">
                <a:solidFill>
                  <a:srgbClr val="000000"/>
                </a:solidFill>
                <a:highlight>
                  <a:srgbClr val="FFFF00"/>
                </a:highlight>
                <a:latin typeface="Segoe UI Semibold"/>
                <a:ea typeface="Segoe UI Black"/>
                <a:cs typeface="Segoe UI Semibold"/>
              </a:rPr>
              <a:t>d. Whitefield</a:t>
            </a:r>
          </a:p>
          <a:p>
            <a:pPr marL="285750" indent="-285750" defTabSz="914400">
              <a:spcAft>
                <a:spcPts val="200"/>
              </a:spcAft>
              <a:buClr>
                <a:srgbClr val="00B0F0"/>
              </a:buClr>
              <a:buFont typeface="Segoe UI Black" panose="020B0A02040204020203" pitchFamily="34" charset="0"/>
              <a:buChar char="\"/>
            </a:pPr>
            <a:r>
              <a:rPr lang="en-US" sz="1200">
                <a:solidFill>
                  <a:srgbClr val="000000"/>
                </a:solidFill>
                <a:latin typeface="Segoe UI Semibold"/>
                <a:cs typeface="Segoe UI Semibold"/>
              </a:rPr>
              <a:t>Lack of public transport</a:t>
            </a:r>
          </a:p>
          <a:p>
            <a:pPr marL="285750" indent="-285750" defTabSz="914400">
              <a:spcAft>
                <a:spcPts val="200"/>
              </a:spcAft>
              <a:buClr>
                <a:srgbClr val="00B0F0"/>
              </a:buClr>
              <a:buFont typeface="Segoe UI Black" panose="020B0A02040204020203" pitchFamily="34" charset="0"/>
              <a:buChar char="\"/>
            </a:pPr>
            <a:r>
              <a:rPr lang="en-US" sz="1200">
                <a:solidFill>
                  <a:srgbClr val="000000"/>
                </a:solidFill>
                <a:latin typeface="Segoe UI Semibold"/>
                <a:cs typeface="Segoe UI Semibold"/>
              </a:rPr>
              <a:t>Poor street lighting</a:t>
            </a:r>
          </a:p>
          <a:p>
            <a:pPr marL="285750" indent="-285750" defTabSz="914400">
              <a:spcAft>
                <a:spcPts val="200"/>
              </a:spcAft>
              <a:buClr>
                <a:srgbClr val="00B0F0"/>
              </a:buClr>
              <a:buFont typeface="Segoe UI Black" panose="020B0A02040204020203" pitchFamily="34" charset="0"/>
              <a:buChar char="\"/>
            </a:pPr>
            <a:r>
              <a:rPr lang="en-US" sz="1200">
                <a:solidFill>
                  <a:srgbClr val="000000"/>
                </a:solidFill>
                <a:latin typeface="Segoe UI Semibold"/>
                <a:cs typeface="Segoe UI Semibold"/>
              </a:rPr>
              <a:t>Poor quality of roads</a:t>
            </a:r>
          </a:p>
          <a:p>
            <a:pPr algn="just"/>
            <a:endParaRPr lang="en-US" sz="1400">
              <a:solidFill>
                <a:schemeClr val="accent5">
                  <a:lumMod val="50000"/>
                </a:schemeClr>
              </a:solidFill>
              <a:latin typeface="Segoe UI Semibold" panose="020B0702040204020203" pitchFamily="34" charset="0"/>
              <a:cs typeface="Segoe UI Semibold" panose="020B0702040204020203" pitchFamily="34" charset="0"/>
            </a:endParaRPr>
          </a:p>
          <a:p>
            <a:pPr algn="just"/>
            <a:endParaRPr lang="en-US" sz="1400">
              <a:solidFill>
                <a:schemeClr val="accent5">
                  <a:lumMod val="50000"/>
                </a:schemeClr>
              </a:solidFill>
              <a:latin typeface="Segoe UI Semibold" panose="020B0702040204020203" pitchFamily="34" charset="0"/>
              <a:cs typeface="Segoe UI Semibold" panose="020B0702040204020203" pitchFamily="34" charset="0"/>
            </a:endParaRPr>
          </a:p>
          <a:p>
            <a:pPr algn="just"/>
            <a:endParaRPr lang="en-US" sz="1400">
              <a:solidFill>
                <a:schemeClr val="accent5">
                  <a:lumMod val="50000"/>
                </a:schemeClr>
              </a:solidFill>
              <a:latin typeface="Segoe UI Semibold" panose="020B0702040204020203" pitchFamily="34" charset="0"/>
              <a:cs typeface="Segoe UI Semibold" panose="020B0702040204020203" pitchFamily="34" charset="0"/>
            </a:endParaRPr>
          </a:p>
          <a:p>
            <a:pPr marL="342900" indent="-342900" algn="just">
              <a:buAutoNum type="alphaLcPeriod"/>
            </a:pPr>
            <a:endParaRPr lang="en-US" sz="1400">
              <a:solidFill>
                <a:schemeClr val="accent5">
                  <a:lumMod val="50000"/>
                </a:schemeClr>
              </a:solidFill>
              <a:latin typeface="Segoe UI Semibold" panose="020B0702040204020203" pitchFamily="34" charset="0"/>
              <a:cs typeface="Segoe UI Semibold" panose="020B0702040204020203" pitchFamily="34" charset="0"/>
            </a:endParaRPr>
          </a:p>
          <a:p>
            <a:pPr marL="285750" indent="-285750" algn="just">
              <a:buFont typeface="Arial" panose="020B0604020202020204" pitchFamily="34" charset="0"/>
              <a:buChar char="•"/>
            </a:pPr>
            <a:endParaRPr lang="en-US" sz="1400">
              <a:solidFill>
                <a:schemeClr val="accent5">
                  <a:lumMod val="50000"/>
                </a:schemeClr>
              </a:solidFill>
              <a:latin typeface="Segoe UI"/>
              <a:cs typeface="Segoe UI"/>
            </a:endParaRPr>
          </a:p>
          <a:p>
            <a:pPr marL="285750" indent="-285750" algn="just">
              <a:buFont typeface="Arial" panose="020B0604020202020204" pitchFamily="34" charset="0"/>
              <a:buChar char="•"/>
            </a:pPr>
            <a:endParaRPr lang="en-US" sz="1400">
              <a:solidFill>
                <a:schemeClr val="accent5">
                  <a:lumMod val="50000"/>
                </a:schemeClr>
              </a:solidFill>
              <a:latin typeface="Segoe UI"/>
              <a:cs typeface="Segoe UI"/>
            </a:endParaRPr>
          </a:p>
          <a:p>
            <a:pPr algn="just"/>
            <a:endParaRPr lang="en-US" sz="1400">
              <a:solidFill>
                <a:schemeClr val="accent5">
                  <a:lumMod val="50000"/>
                </a:schemeClr>
              </a:solidFill>
              <a:latin typeface="Segoe UI"/>
              <a:cs typeface="Segoe UI"/>
            </a:endParaRPr>
          </a:p>
        </p:txBody>
      </p:sp>
      <p:sp>
        <p:nvSpPr>
          <p:cNvPr id="29" name="Oval 28"/>
          <p:cNvSpPr/>
          <p:nvPr/>
        </p:nvSpPr>
        <p:spPr>
          <a:xfrm>
            <a:off x="4942565" y="3171119"/>
            <a:ext cx="160020" cy="1600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rmAutofit fontScale="85000" lnSpcReduction="20000"/>
          </a:bodyPr>
          <a:lstStyle/>
          <a:p>
            <a:pPr algn="ctr"/>
            <a:r>
              <a:rPr lang="en-IN" sz="1050">
                <a:solidFill>
                  <a:schemeClr val="bg1"/>
                </a:solidFill>
                <a:latin typeface="Segoe UI Semibold" panose="020B0702040204020203" pitchFamily="34" charset="0"/>
                <a:cs typeface="Segoe UI Semibold" panose="020B0702040204020203" pitchFamily="34" charset="0"/>
              </a:rPr>
              <a:t>a</a:t>
            </a:r>
          </a:p>
        </p:txBody>
      </p:sp>
      <p:sp>
        <p:nvSpPr>
          <p:cNvPr id="30" name="Oval 29"/>
          <p:cNvSpPr/>
          <p:nvPr/>
        </p:nvSpPr>
        <p:spPr>
          <a:xfrm>
            <a:off x="5346219" y="4156374"/>
            <a:ext cx="160020" cy="1600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IN" sz="900">
                <a:solidFill>
                  <a:schemeClr val="bg1"/>
                </a:solidFill>
                <a:latin typeface="Segoe UI Semibold" panose="020B0702040204020203" pitchFamily="34" charset="0"/>
                <a:cs typeface="Segoe UI Semibold" panose="020B0702040204020203" pitchFamily="34" charset="0"/>
              </a:rPr>
              <a:t>b</a:t>
            </a:r>
          </a:p>
        </p:txBody>
      </p:sp>
      <p:sp>
        <p:nvSpPr>
          <p:cNvPr id="31" name="Oval 30"/>
          <p:cNvSpPr/>
          <p:nvPr/>
        </p:nvSpPr>
        <p:spPr>
          <a:xfrm>
            <a:off x="8292998" y="4173961"/>
            <a:ext cx="160020" cy="1600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IN" sz="900">
                <a:solidFill>
                  <a:schemeClr val="bg1"/>
                </a:solidFill>
                <a:latin typeface="Segoe UI Semibold" panose="020B0702040204020203" pitchFamily="34" charset="0"/>
                <a:cs typeface="Segoe UI Semibold" panose="020B0702040204020203" pitchFamily="34" charset="0"/>
              </a:rPr>
              <a:t>c</a:t>
            </a:r>
          </a:p>
        </p:txBody>
      </p:sp>
      <p:sp>
        <p:nvSpPr>
          <p:cNvPr id="32" name="Oval 31"/>
          <p:cNvSpPr/>
          <p:nvPr/>
        </p:nvSpPr>
        <p:spPr>
          <a:xfrm>
            <a:off x="5777891" y="6158993"/>
            <a:ext cx="160020" cy="1600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IN" sz="900">
                <a:solidFill>
                  <a:schemeClr val="bg1"/>
                </a:solidFill>
                <a:latin typeface="Segoe UI Semibold" panose="020B0702040204020203" pitchFamily="34" charset="0"/>
                <a:cs typeface="Segoe UI Semibold" panose="020B0702040204020203" pitchFamily="34" charset="0"/>
              </a:rPr>
              <a:t>d</a:t>
            </a:r>
          </a:p>
        </p:txBody>
      </p:sp>
      <p:grpSp>
        <p:nvGrpSpPr>
          <p:cNvPr id="43" name="Group 42"/>
          <p:cNvGrpSpPr/>
          <p:nvPr/>
        </p:nvGrpSpPr>
        <p:grpSpPr>
          <a:xfrm>
            <a:off x="9433168" y="4622666"/>
            <a:ext cx="2317444" cy="2093908"/>
            <a:chOff x="9549449" y="4622666"/>
            <a:chExt cx="2317444" cy="2093908"/>
          </a:xfrm>
        </p:grpSpPr>
        <p:sp>
          <p:nvSpPr>
            <p:cNvPr id="19" name="Rectangle 18"/>
            <p:cNvSpPr/>
            <p:nvPr/>
          </p:nvSpPr>
          <p:spPr>
            <a:xfrm>
              <a:off x="9549449" y="4656023"/>
              <a:ext cx="164119" cy="164119"/>
            </a:xfrm>
            <a:prstGeom prst="rect">
              <a:avLst/>
            </a:prstGeom>
            <a:solidFill>
              <a:srgbClr val="B6D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sp>
          <p:nvSpPr>
            <p:cNvPr id="20" name="Rectangle 19"/>
            <p:cNvSpPr/>
            <p:nvPr/>
          </p:nvSpPr>
          <p:spPr>
            <a:xfrm>
              <a:off x="9549449" y="4900497"/>
              <a:ext cx="164119" cy="164119"/>
            </a:xfrm>
            <a:prstGeom prst="rect">
              <a:avLst/>
            </a:prstGeom>
            <a:solidFill>
              <a:srgbClr val="F2F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sp>
          <p:nvSpPr>
            <p:cNvPr id="21" name="Rectangle 20"/>
            <p:cNvSpPr/>
            <p:nvPr/>
          </p:nvSpPr>
          <p:spPr>
            <a:xfrm>
              <a:off x="9549449" y="5144971"/>
              <a:ext cx="164119" cy="164119"/>
            </a:xfrm>
            <a:prstGeom prst="rect">
              <a:avLst/>
            </a:prstGeom>
            <a:solidFill>
              <a:srgbClr val="F5C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sp>
          <p:nvSpPr>
            <p:cNvPr id="22" name="Rectangle 21"/>
            <p:cNvSpPr/>
            <p:nvPr/>
          </p:nvSpPr>
          <p:spPr>
            <a:xfrm>
              <a:off x="9549449" y="5389446"/>
              <a:ext cx="164119" cy="164119"/>
            </a:xfrm>
            <a:prstGeom prst="rect">
              <a:avLst/>
            </a:prstGeom>
            <a:solidFill>
              <a:srgbClr val="E39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cxnSp>
          <p:nvCxnSpPr>
            <p:cNvPr id="5" name="Straight Connector 4"/>
            <p:cNvCxnSpPr/>
            <p:nvPr/>
          </p:nvCxnSpPr>
          <p:spPr>
            <a:xfrm>
              <a:off x="9549449" y="5676877"/>
              <a:ext cx="164119"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9549449" y="5837684"/>
              <a:ext cx="164119" cy="0"/>
            </a:xfrm>
            <a:prstGeom prst="line">
              <a:avLst/>
            </a:prstGeom>
            <a:ln w="381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9549449" y="5967865"/>
              <a:ext cx="164119" cy="164119"/>
            </a:xfrm>
            <a:prstGeom prst="rect">
              <a:avLst/>
            </a:prstGeom>
            <a:solidFill>
              <a:schemeClr val="bg1"/>
            </a:solidFill>
            <a:ln>
              <a:solidFill>
                <a:srgbClr val="FF3B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sp>
          <p:nvSpPr>
            <p:cNvPr id="26" name="Rectangle 25"/>
            <p:cNvSpPr/>
            <p:nvPr/>
          </p:nvSpPr>
          <p:spPr>
            <a:xfrm>
              <a:off x="9549449" y="6242796"/>
              <a:ext cx="164119" cy="164119"/>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sp>
          <p:nvSpPr>
            <p:cNvPr id="27" name="Rectangle 26"/>
            <p:cNvSpPr/>
            <p:nvPr/>
          </p:nvSpPr>
          <p:spPr>
            <a:xfrm>
              <a:off x="9549449" y="6517727"/>
              <a:ext cx="164119" cy="164119"/>
            </a:xfrm>
            <a:prstGeom prst="rect">
              <a:avLst/>
            </a:prstGeom>
            <a:solidFill>
              <a:srgbClr val="BAC2A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sp>
          <p:nvSpPr>
            <p:cNvPr id="33" name="TextBox 32"/>
            <p:cNvSpPr txBox="1"/>
            <p:nvPr/>
          </p:nvSpPr>
          <p:spPr>
            <a:xfrm>
              <a:off x="9866643" y="4622666"/>
              <a:ext cx="2000250" cy="230832"/>
            </a:xfrm>
            <a:prstGeom prst="rect">
              <a:avLst/>
            </a:prstGeom>
            <a:noFill/>
          </p:spPr>
          <p:txBody>
            <a:bodyPr wrap="square" rtlCol="0">
              <a:spAutoFit/>
            </a:bodyPr>
            <a:lstStyle/>
            <a:p>
              <a:r>
                <a:rPr lang="en-IN" sz="900"/>
                <a:t>High income</a:t>
              </a:r>
            </a:p>
          </p:txBody>
        </p:sp>
        <p:sp>
          <p:nvSpPr>
            <p:cNvPr id="34" name="TextBox 33"/>
            <p:cNvSpPr txBox="1"/>
            <p:nvPr/>
          </p:nvSpPr>
          <p:spPr>
            <a:xfrm>
              <a:off x="9866643" y="5356089"/>
              <a:ext cx="2000250" cy="230832"/>
            </a:xfrm>
            <a:prstGeom prst="rect">
              <a:avLst/>
            </a:prstGeom>
            <a:noFill/>
          </p:spPr>
          <p:txBody>
            <a:bodyPr wrap="square" rtlCol="0">
              <a:spAutoFit/>
            </a:bodyPr>
            <a:lstStyle/>
            <a:p>
              <a:r>
                <a:rPr lang="en-IN" sz="900"/>
                <a:t>Low income</a:t>
              </a:r>
            </a:p>
          </p:txBody>
        </p:sp>
        <p:cxnSp>
          <p:nvCxnSpPr>
            <p:cNvPr id="36" name="Straight Arrow Connector 35"/>
            <p:cNvCxnSpPr/>
            <p:nvPr/>
          </p:nvCxnSpPr>
          <p:spPr>
            <a:xfrm>
              <a:off x="9810750" y="4656023"/>
              <a:ext cx="0" cy="897542"/>
            </a:xfrm>
            <a:prstGeom prst="straightConnector1">
              <a:avLst/>
            </a:prstGeom>
            <a:ln w="6350">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9866643" y="5553565"/>
              <a:ext cx="2000250" cy="230832"/>
            </a:xfrm>
            <a:prstGeom prst="rect">
              <a:avLst/>
            </a:prstGeom>
            <a:noFill/>
          </p:spPr>
          <p:txBody>
            <a:bodyPr wrap="square" rtlCol="0">
              <a:spAutoFit/>
            </a:bodyPr>
            <a:lstStyle/>
            <a:p>
              <a:r>
                <a:rPr lang="en-IN" sz="900"/>
                <a:t>Urban roads</a:t>
              </a:r>
            </a:p>
          </p:txBody>
        </p:sp>
        <p:sp>
          <p:nvSpPr>
            <p:cNvPr id="39" name="TextBox 38"/>
            <p:cNvSpPr txBox="1"/>
            <p:nvPr/>
          </p:nvSpPr>
          <p:spPr>
            <a:xfrm>
              <a:off x="9866643" y="5722268"/>
              <a:ext cx="2000250" cy="230832"/>
            </a:xfrm>
            <a:prstGeom prst="rect">
              <a:avLst/>
            </a:prstGeom>
            <a:noFill/>
          </p:spPr>
          <p:txBody>
            <a:bodyPr wrap="square" rtlCol="0">
              <a:spAutoFit/>
            </a:bodyPr>
            <a:lstStyle/>
            <a:p>
              <a:r>
                <a:rPr lang="en-IN" sz="900"/>
                <a:t>Highways</a:t>
              </a:r>
            </a:p>
          </p:txBody>
        </p:sp>
        <p:sp>
          <p:nvSpPr>
            <p:cNvPr id="40" name="TextBox 39"/>
            <p:cNvSpPr txBox="1"/>
            <p:nvPr/>
          </p:nvSpPr>
          <p:spPr>
            <a:xfrm>
              <a:off x="9866643" y="5928161"/>
              <a:ext cx="2000250" cy="230832"/>
            </a:xfrm>
            <a:prstGeom prst="rect">
              <a:avLst/>
            </a:prstGeom>
            <a:noFill/>
          </p:spPr>
          <p:txBody>
            <a:bodyPr wrap="square" rtlCol="0">
              <a:spAutoFit/>
            </a:bodyPr>
            <a:lstStyle/>
            <a:p>
              <a:r>
                <a:rPr lang="en-IN" sz="900"/>
                <a:t>Street lighting – low lighting index</a:t>
              </a:r>
            </a:p>
          </p:txBody>
        </p:sp>
        <p:sp>
          <p:nvSpPr>
            <p:cNvPr id="41" name="TextBox 40"/>
            <p:cNvSpPr txBox="1"/>
            <p:nvPr/>
          </p:nvSpPr>
          <p:spPr>
            <a:xfrm>
              <a:off x="9866643" y="6203597"/>
              <a:ext cx="2000250" cy="230832"/>
            </a:xfrm>
            <a:prstGeom prst="rect">
              <a:avLst/>
            </a:prstGeom>
            <a:noFill/>
          </p:spPr>
          <p:txBody>
            <a:bodyPr wrap="square" rtlCol="0">
              <a:spAutoFit/>
            </a:bodyPr>
            <a:lstStyle/>
            <a:p>
              <a:r>
                <a:rPr lang="en-IN" sz="900"/>
                <a:t>Street lighting – high lighting index</a:t>
              </a:r>
            </a:p>
          </p:txBody>
        </p:sp>
        <p:sp>
          <p:nvSpPr>
            <p:cNvPr id="42" name="TextBox 41"/>
            <p:cNvSpPr txBox="1"/>
            <p:nvPr/>
          </p:nvSpPr>
          <p:spPr>
            <a:xfrm>
              <a:off x="9866643" y="6485742"/>
              <a:ext cx="2000250" cy="230832"/>
            </a:xfrm>
            <a:prstGeom prst="rect">
              <a:avLst/>
            </a:prstGeom>
            <a:noFill/>
          </p:spPr>
          <p:txBody>
            <a:bodyPr wrap="square" rtlCol="0">
              <a:spAutoFit/>
            </a:bodyPr>
            <a:lstStyle/>
            <a:p>
              <a:r>
                <a:rPr lang="en-IN" sz="900"/>
                <a:t>High gendered crime</a:t>
              </a:r>
            </a:p>
          </p:txBody>
        </p:sp>
      </p:grpSp>
      <p:sp>
        <p:nvSpPr>
          <p:cNvPr id="44" name="TextBox 43"/>
          <p:cNvSpPr txBox="1"/>
          <p:nvPr/>
        </p:nvSpPr>
        <p:spPr>
          <a:xfrm>
            <a:off x="9332519" y="4290261"/>
            <a:ext cx="1397945" cy="276999"/>
          </a:xfrm>
          <a:prstGeom prst="rect">
            <a:avLst/>
          </a:prstGeom>
          <a:noFill/>
        </p:spPr>
        <p:txBody>
          <a:bodyPr wrap="square" rtlCol="0">
            <a:spAutoFit/>
          </a:bodyPr>
          <a:lstStyle/>
          <a:p>
            <a:r>
              <a:rPr lang="en-IN" sz="1200">
                <a:latin typeface="+mj-lt"/>
              </a:rPr>
              <a:t>Legend</a:t>
            </a:r>
          </a:p>
        </p:txBody>
      </p:sp>
      <p:sp>
        <p:nvSpPr>
          <p:cNvPr id="7" name="Rectangle 6">
            <a:extLst>
              <a:ext uri="{FF2B5EF4-FFF2-40B4-BE49-F238E27FC236}">
                <a16:creationId xmlns:a16="http://schemas.microsoft.com/office/drawing/2014/main" id="{A6CF2D1F-7734-AEA2-4C14-E74F6D77C080}"/>
              </a:ext>
            </a:extLst>
          </p:cNvPr>
          <p:cNvSpPr/>
          <p:nvPr/>
        </p:nvSpPr>
        <p:spPr>
          <a:xfrm>
            <a:off x="6635483" y="6393812"/>
            <a:ext cx="2582840" cy="317203"/>
          </a:xfrm>
          <a:prstGeom prst="rect">
            <a:avLst/>
          </a:prstGeom>
        </p:spPr>
        <p:txBody>
          <a:bodyPr wrap="square" lIns="91440" tIns="45720" rIns="91440" bIns="45720" anchor="t">
            <a:spAutoFit/>
          </a:bodyPr>
          <a:lstStyle/>
          <a:p>
            <a:pPr algn="r">
              <a:lnSpc>
                <a:spcPct val="113999"/>
              </a:lnSpc>
              <a:spcAft>
                <a:spcPts val="600"/>
              </a:spcAft>
            </a:pPr>
            <a:r>
              <a:rPr lang="en-US" sz="1200" i="1">
                <a:solidFill>
                  <a:srgbClr val="000000"/>
                </a:solidFill>
                <a:latin typeface="Segoe UI Semibold"/>
                <a:cs typeface="Segoe UI Semibold"/>
              </a:rPr>
              <a:t>Link to map - </a:t>
            </a:r>
            <a:r>
              <a:rPr lang="en-US" sz="1400">
                <a:solidFill>
                  <a:srgbClr val="000000"/>
                </a:solidFill>
                <a:latin typeface="segoe ui semibold"/>
                <a:cs typeface="segoe ui semibold"/>
                <a:hlinkClick r:id="rId3">
                  <a:extLst>
                    <a:ext uri="{A12FA001-AC4F-418D-AE19-62706E023703}">
                      <ahyp:hlinkClr xmlns:ahyp="http://schemas.microsoft.com/office/drawing/2018/hyperlinkcolor" val="tx"/>
                    </a:ext>
                  </a:extLst>
                </a:hlinkClick>
              </a:rPr>
              <a:t>Bengaluru map</a:t>
            </a:r>
            <a:endParaRPr lang="en-US">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254711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a city&#10;&#10;AI-generated content may be incorrect.">
            <a:extLst>
              <a:ext uri="{FF2B5EF4-FFF2-40B4-BE49-F238E27FC236}">
                <a16:creationId xmlns:a16="http://schemas.microsoft.com/office/drawing/2014/main" id="{3E928AD5-50C3-C708-C1BF-A70C43F4FF1E}"/>
              </a:ext>
            </a:extLst>
          </p:cNvPr>
          <p:cNvPicPr>
            <a:picLocks noChangeAspect="1"/>
          </p:cNvPicPr>
          <p:nvPr/>
        </p:nvPicPr>
        <p:blipFill>
          <a:blip r:embed="rId2"/>
          <a:srcRect l="22253" t="14895" r="17677" b="4118"/>
          <a:stretch>
            <a:fillRect/>
          </a:stretch>
        </p:blipFill>
        <p:spPr>
          <a:xfrm>
            <a:off x="3029164" y="1146991"/>
            <a:ext cx="6660000" cy="5554103"/>
          </a:xfrm>
          <a:prstGeom prst="rect">
            <a:avLst/>
          </a:prstGeom>
        </p:spPr>
      </p:pic>
      <p:sp>
        <p:nvSpPr>
          <p:cNvPr id="2" name="Title 1">
            <a:extLst>
              <a:ext uri="{FF2B5EF4-FFF2-40B4-BE49-F238E27FC236}">
                <a16:creationId xmlns:a16="http://schemas.microsoft.com/office/drawing/2014/main" id="{2B6A6D2A-DBB7-BD43-1EF1-179707B87F17}"/>
              </a:ext>
            </a:extLst>
          </p:cNvPr>
          <p:cNvSpPr>
            <a:spLocks noGrp="1"/>
          </p:cNvSpPr>
          <p:nvPr>
            <p:ph type="title"/>
          </p:nvPr>
        </p:nvSpPr>
        <p:spPr/>
        <p:txBody>
          <a:bodyPr/>
          <a:lstStyle/>
          <a:p>
            <a:r>
              <a:rPr lang="en-IN">
                <a:ea typeface="Segoe UI Black"/>
              </a:rPr>
              <a:t>Area and community selection</a:t>
            </a:r>
            <a:endParaRPr lang="en-IN">
              <a:solidFill>
                <a:srgbClr val="000000"/>
              </a:solidFill>
              <a:ea typeface="Segoe UI Black"/>
            </a:endParaRPr>
          </a:p>
          <a:p>
            <a:endParaRPr lang="en-IN">
              <a:ea typeface="Segoe UI Black"/>
            </a:endParaRPr>
          </a:p>
        </p:txBody>
      </p:sp>
      <p:sp>
        <p:nvSpPr>
          <p:cNvPr id="3" name="Text Placeholder 2">
            <a:extLst>
              <a:ext uri="{FF2B5EF4-FFF2-40B4-BE49-F238E27FC236}">
                <a16:creationId xmlns:a16="http://schemas.microsoft.com/office/drawing/2014/main" id="{B7A493A6-C979-4EF5-A30A-0F81713AA351}"/>
              </a:ext>
            </a:extLst>
          </p:cNvPr>
          <p:cNvSpPr>
            <a:spLocks noGrp="1"/>
          </p:cNvSpPr>
          <p:nvPr>
            <p:ph type="body" idx="1"/>
          </p:nvPr>
        </p:nvSpPr>
        <p:spPr/>
        <p:txBody>
          <a:bodyPr/>
          <a:lstStyle/>
          <a:p>
            <a:r>
              <a:rPr lang="en-US"/>
              <a:t>Mumbai</a:t>
            </a:r>
          </a:p>
        </p:txBody>
      </p:sp>
      <p:sp>
        <p:nvSpPr>
          <p:cNvPr id="9" name="Google Shape;361;p12">
            <a:extLst>
              <a:ext uri="{FF2B5EF4-FFF2-40B4-BE49-F238E27FC236}">
                <a16:creationId xmlns:a16="http://schemas.microsoft.com/office/drawing/2014/main" id="{D783BCE5-98A7-197E-32F6-9F73D7995F6A}"/>
              </a:ext>
            </a:extLst>
          </p:cNvPr>
          <p:cNvSpPr txBox="1"/>
          <p:nvPr/>
        </p:nvSpPr>
        <p:spPr>
          <a:xfrm>
            <a:off x="253763" y="1274293"/>
            <a:ext cx="2774826" cy="5541994"/>
          </a:xfrm>
          <a:prstGeom prst="rect">
            <a:avLst/>
          </a:prstGeom>
          <a:noFill/>
          <a:ln>
            <a:noFill/>
          </a:ln>
        </p:spPr>
        <p:txBody>
          <a:bodyPr spcFirstLastPara="1" wrap="square" lIns="91425" tIns="45700" rIns="91425" bIns="45700" anchor="t" anchorCtr="0">
            <a:noAutofit/>
          </a:bodyPr>
          <a:lstStyle>
            <a:defPPr>
              <a:defRPr lang="en-US"/>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a:lstStyle>
          <a:p>
            <a:pPr defTabSz="914400">
              <a:spcAft>
                <a:spcPts val="600"/>
              </a:spcAft>
              <a:buClr>
                <a:srgbClr val="00B0F0"/>
              </a:buClr>
            </a:pPr>
            <a:r>
              <a:rPr lang="en-US" sz="1400">
                <a:solidFill>
                  <a:srgbClr val="000000"/>
                </a:solidFill>
                <a:highlight>
                  <a:srgbClr val="FFFF00"/>
                </a:highlight>
                <a:latin typeface="Segoe UI Semibold"/>
                <a:ea typeface="Segoe UI Black"/>
                <a:cs typeface="Segoe UI Semibold"/>
              </a:rPr>
              <a:t>a. Saki Naka</a:t>
            </a:r>
          </a:p>
          <a:p>
            <a:pPr marL="285750" indent="-285750" defTabSz="914400">
              <a:spcAft>
                <a:spcPts val="200"/>
              </a:spcAft>
              <a:buClr>
                <a:srgbClr val="00B0F0"/>
              </a:buClr>
              <a:buFont typeface="Segoe UI Black" panose="020B0A02040204020203" pitchFamily="34" charset="0"/>
              <a:buChar char="\"/>
            </a:pPr>
            <a:r>
              <a:rPr lang="en-US" sz="1200">
                <a:solidFill>
                  <a:srgbClr val="000000"/>
                </a:solidFill>
                <a:latin typeface="Segoe UI Semibold"/>
                <a:cs typeface="Segoe UI Semibold"/>
              </a:rPr>
              <a:t>Low-income groups</a:t>
            </a:r>
          </a:p>
          <a:p>
            <a:pPr marL="285750" indent="-285750" defTabSz="914400">
              <a:spcAft>
                <a:spcPts val="200"/>
              </a:spcAft>
              <a:buClr>
                <a:srgbClr val="00B0F0"/>
              </a:buClr>
              <a:buFont typeface="Segoe UI Black" panose="020B0A02040204020203" pitchFamily="34" charset="0"/>
              <a:buChar char="\"/>
            </a:pPr>
            <a:r>
              <a:rPr lang="en-US" sz="1200">
                <a:solidFill>
                  <a:srgbClr val="000000"/>
                </a:solidFill>
                <a:latin typeface="Segoe UI Semibold"/>
                <a:cs typeface="Segoe UI Semibold"/>
              </a:rPr>
              <a:t>Poor street lighting</a:t>
            </a:r>
          </a:p>
          <a:p>
            <a:pPr marL="285750" indent="-285750" defTabSz="914400">
              <a:spcAft>
                <a:spcPts val="200"/>
              </a:spcAft>
              <a:buClr>
                <a:srgbClr val="00B0F0"/>
              </a:buClr>
              <a:buFont typeface="Segoe UI Black" panose="020B0A02040204020203" pitchFamily="34" charset="0"/>
              <a:buChar char="\"/>
            </a:pPr>
            <a:r>
              <a:rPr lang="en-US" sz="1200">
                <a:solidFill>
                  <a:srgbClr val="000000"/>
                </a:solidFill>
                <a:latin typeface="Segoe UI Semibold"/>
                <a:cs typeface="Segoe UI Semibold"/>
              </a:rPr>
              <a:t>High compound walls</a:t>
            </a:r>
          </a:p>
          <a:p>
            <a:pPr marL="285750" indent="-285750" defTabSz="914400">
              <a:spcAft>
                <a:spcPts val="200"/>
              </a:spcAft>
              <a:buClr>
                <a:srgbClr val="00B0F0"/>
              </a:buClr>
              <a:buFont typeface="Segoe UI Black" panose="020B0A02040204020203" pitchFamily="34" charset="0"/>
              <a:buChar char="\"/>
            </a:pPr>
            <a:r>
              <a:rPr lang="en-US" sz="1200">
                <a:solidFill>
                  <a:srgbClr val="000000"/>
                </a:solidFill>
                <a:latin typeface="Segoe UI Semibold"/>
                <a:cs typeface="Segoe UI Semibold"/>
              </a:rPr>
              <a:t>High speed traffic</a:t>
            </a:r>
          </a:p>
          <a:p>
            <a:pPr marL="342900" indent="-342900">
              <a:buAutoNum type="alphaLcPeriod"/>
            </a:pPr>
            <a:endParaRPr lang="en-US" sz="1400">
              <a:solidFill>
                <a:schemeClr val="accent5">
                  <a:lumMod val="50000"/>
                </a:schemeClr>
              </a:solidFill>
              <a:latin typeface="Segoe UI Semibold"/>
              <a:cs typeface="Segoe UI Semibold"/>
            </a:endParaRPr>
          </a:p>
          <a:p>
            <a:pPr defTabSz="914400">
              <a:spcAft>
                <a:spcPts val="600"/>
              </a:spcAft>
              <a:buClr>
                <a:srgbClr val="00B0F0"/>
              </a:buClr>
            </a:pPr>
            <a:r>
              <a:rPr lang="en-US" sz="1400">
                <a:solidFill>
                  <a:srgbClr val="000000"/>
                </a:solidFill>
                <a:highlight>
                  <a:srgbClr val="FFFF00"/>
                </a:highlight>
                <a:latin typeface="Segoe UI Semibold"/>
                <a:ea typeface="Segoe UI Black"/>
                <a:cs typeface="Segoe UI Semibold"/>
              </a:rPr>
              <a:t>b.  Malad</a:t>
            </a:r>
          </a:p>
          <a:p>
            <a:pPr marL="285750" indent="-285750" defTabSz="914400">
              <a:spcAft>
                <a:spcPts val="200"/>
              </a:spcAft>
              <a:buClr>
                <a:srgbClr val="00B0F0"/>
              </a:buClr>
              <a:buFont typeface="Segoe UI Black" panose="020B0A02040204020203" pitchFamily="34" charset="0"/>
              <a:buChar char="\"/>
            </a:pPr>
            <a:r>
              <a:rPr lang="en-US" sz="1200">
                <a:solidFill>
                  <a:srgbClr val="000000"/>
                </a:solidFill>
                <a:latin typeface="Segoe UI Semibold"/>
                <a:cs typeface="Segoe UI Semibold"/>
              </a:rPr>
              <a:t>Low-mid income groups</a:t>
            </a:r>
          </a:p>
          <a:p>
            <a:pPr marL="285750" indent="-285750" defTabSz="914400">
              <a:spcAft>
                <a:spcPts val="200"/>
              </a:spcAft>
              <a:buClr>
                <a:srgbClr val="00B0F0"/>
              </a:buClr>
              <a:buFont typeface="Segoe UI Black" panose="020B0A02040204020203" pitchFamily="34" charset="0"/>
              <a:buChar char="\"/>
            </a:pPr>
            <a:r>
              <a:rPr lang="en-US" sz="1200">
                <a:solidFill>
                  <a:srgbClr val="000000"/>
                </a:solidFill>
                <a:latin typeface="Segoe UI Semibold"/>
                <a:cs typeface="Segoe UI Semibold"/>
              </a:rPr>
              <a:t>Poor street lighting</a:t>
            </a:r>
          </a:p>
          <a:p>
            <a:pPr marL="285750" indent="-285750" defTabSz="914400">
              <a:spcAft>
                <a:spcPts val="200"/>
              </a:spcAft>
              <a:buClr>
                <a:srgbClr val="00B0F0"/>
              </a:buClr>
              <a:buFont typeface="Segoe UI Black" panose="020B0A02040204020203" pitchFamily="34" charset="0"/>
              <a:buChar char="\"/>
            </a:pPr>
            <a:r>
              <a:rPr lang="en-US" sz="1200">
                <a:solidFill>
                  <a:srgbClr val="000000"/>
                </a:solidFill>
                <a:latin typeface="Segoe UI Semibold"/>
                <a:cs typeface="Segoe UI Semibold"/>
              </a:rPr>
              <a:t>High crime rate </a:t>
            </a:r>
          </a:p>
          <a:p>
            <a:pPr marL="342900" indent="-342900">
              <a:buAutoNum type="alphaLcPeriod"/>
            </a:pPr>
            <a:endParaRPr lang="en-US" sz="1400">
              <a:solidFill>
                <a:schemeClr val="accent5">
                  <a:lumMod val="50000"/>
                </a:schemeClr>
              </a:solidFill>
              <a:latin typeface="Segoe UI Semibold"/>
              <a:cs typeface="Segoe UI Semibold"/>
            </a:endParaRPr>
          </a:p>
          <a:p>
            <a:pPr defTabSz="914400">
              <a:spcAft>
                <a:spcPts val="600"/>
              </a:spcAft>
              <a:buClr>
                <a:srgbClr val="00B0F0"/>
              </a:buClr>
            </a:pPr>
            <a:endParaRPr lang="en-US" sz="1400">
              <a:solidFill>
                <a:srgbClr val="000000"/>
              </a:solidFill>
              <a:highlight>
                <a:srgbClr val="FFFF00"/>
              </a:highlight>
              <a:latin typeface="Segoe UI Semibold"/>
              <a:ea typeface="Segoe UI Black"/>
              <a:cs typeface="Segoe UI Semibold"/>
            </a:endParaRPr>
          </a:p>
          <a:p>
            <a:pPr marL="342900" indent="-342900">
              <a:buAutoNum type="alphaLcPeriod"/>
            </a:pPr>
            <a:endParaRPr lang="en-US" sz="1400">
              <a:solidFill>
                <a:schemeClr val="accent5">
                  <a:lumMod val="50000"/>
                </a:schemeClr>
              </a:solidFill>
              <a:latin typeface="Segoe UI Semibold" panose="020B0702040204020203" pitchFamily="34" charset="0"/>
              <a:cs typeface="Segoe UI Semibold" panose="020B0702040204020203" pitchFamily="34" charset="0"/>
            </a:endParaRPr>
          </a:p>
          <a:p>
            <a:pPr marL="285750" indent="-285750">
              <a:buFont typeface="Arial"/>
              <a:buChar char="•"/>
            </a:pPr>
            <a:endParaRPr lang="en-US" sz="1400">
              <a:solidFill>
                <a:schemeClr val="accent5">
                  <a:lumMod val="50000"/>
                </a:schemeClr>
              </a:solidFill>
              <a:latin typeface="Segoe UI"/>
              <a:cs typeface="Segoe UI"/>
            </a:endParaRPr>
          </a:p>
          <a:p>
            <a:pPr marL="285750" indent="-285750">
              <a:buFont typeface="Arial"/>
              <a:buChar char="•"/>
            </a:pPr>
            <a:endParaRPr lang="en-US" sz="1400">
              <a:solidFill>
                <a:schemeClr val="accent5">
                  <a:lumMod val="50000"/>
                </a:schemeClr>
              </a:solidFill>
              <a:latin typeface="Segoe UI"/>
              <a:cs typeface="Segoe UI"/>
            </a:endParaRPr>
          </a:p>
          <a:p>
            <a:endParaRPr lang="en-US" sz="1400">
              <a:solidFill>
                <a:schemeClr val="accent5">
                  <a:lumMod val="50000"/>
                </a:schemeClr>
              </a:solidFill>
              <a:latin typeface="Segoe UI"/>
              <a:cs typeface="Segoe UI"/>
            </a:endParaRPr>
          </a:p>
        </p:txBody>
      </p:sp>
      <p:sp>
        <p:nvSpPr>
          <p:cNvPr id="14" name="Oval 13"/>
          <p:cNvSpPr/>
          <p:nvPr/>
        </p:nvSpPr>
        <p:spPr>
          <a:xfrm>
            <a:off x="6097178" y="3569467"/>
            <a:ext cx="160020" cy="1600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rmAutofit fontScale="85000" lnSpcReduction="20000"/>
          </a:bodyPr>
          <a:lstStyle/>
          <a:p>
            <a:pPr algn="ctr"/>
            <a:r>
              <a:rPr lang="en-IN" sz="1050">
                <a:solidFill>
                  <a:schemeClr val="bg1"/>
                </a:solidFill>
                <a:latin typeface="Segoe UI Semibold" panose="020B0702040204020203" pitchFamily="34" charset="0"/>
                <a:cs typeface="Segoe UI Semibold" panose="020B0702040204020203" pitchFamily="34" charset="0"/>
              </a:rPr>
              <a:t>a</a:t>
            </a:r>
          </a:p>
        </p:txBody>
      </p:sp>
      <p:sp>
        <p:nvSpPr>
          <p:cNvPr id="15" name="Oval 14"/>
          <p:cNvSpPr/>
          <p:nvPr/>
        </p:nvSpPr>
        <p:spPr>
          <a:xfrm>
            <a:off x="5013404" y="2464846"/>
            <a:ext cx="160020" cy="1600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IN" sz="900">
                <a:solidFill>
                  <a:schemeClr val="bg1"/>
                </a:solidFill>
                <a:latin typeface="Segoe UI Semibold" panose="020B0702040204020203" pitchFamily="34" charset="0"/>
                <a:cs typeface="Segoe UI Semibold" panose="020B0702040204020203" pitchFamily="34" charset="0"/>
              </a:rPr>
              <a:t>b</a:t>
            </a:r>
          </a:p>
        </p:txBody>
      </p:sp>
      <p:grpSp>
        <p:nvGrpSpPr>
          <p:cNvPr id="17" name="Group 16"/>
          <p:cNvGrpSpPr/>
          <p:nvPr/>
        </p:nvGrpSpPr>
        <p:grpSpPr>
          <a:xfrm>
            <a:off x="9874556" y="4622666"/>
            <a:ext cx="2317444" cy="2093908"/>
            <a:chOff x="9549449" y="4622666"/>
            <a:chExt cx="2317444" cy="2093908"/>
          </a:xfrm>
        </p:grpSpPr>
        <p:sp>
          <p:nvSpPr>
            <p:cNvPr id="18" name="Rectangle 17"/>
            <p:cNvSpPr/>
            <p:nvPr/>
          </p:nvSpPr>
          <p:spPr>
            <a:xfrm>
              <a:off x="9549449" y="4656023"/>
              <a:ext cx="164119" cy="164119"/>
            </a:xfrm>
            <a:prstGeom prst="rect">
              <a:avLst/>
            </a:prstGeom>
            <a:solidFill>
              <a:srgbClr val="B6D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sp>
          <p:nvSpPr>
            <p:cNvPr id="19" name="Rectangle 18"/>
            <p:cNvSpPr/>
            <p:nvPr/>
          </p:nvSpPr>
          <p:spPr>
            <a:xfrm>
              <a:off x="9549449" y="4900497"/>
              <a:ext cx="164119" cy="164119"/>
            </a:xfrm>
            <a:prstGeom prst="rect">
              <a:avLst/>
            </a:prstGeom>
            <a:solidFill>
              <a:srgbClr val="F2F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sp>
          <p:nvSpPr>
            <p:cNvPr id="20" name="Rectangle 19"/>
            <p:cNvSpPr/>
            <p:nvPr/>
          </p:nvSpPr>
          <p:spPr>
            <a:xfrm>
              <a:off x="9549449" y="5144971"/>
              <a:ext cx="164119" cy="164119"/>
            </a:xfrm>
            <a:prstGeom prst="rect">
              <a:avLst/>
            </a:prstGeom>
            <a:solidFill>
              <a:srgbClr val="F5C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sp>
          <p:nvSpPr>
            <p:cNvPr id="21" name="Rectangle 20"/>
            <p:cNvSpPr/>
            <p:nvPr/>
          </p:nvSpPr>
          <p:spPr>
            <a:xfrm>
              <a:off x="9549449" y="5389446"/>
              <a:ext cx="164119" cy="164119"/>
            </a:xfrm>
            <a:prstGeom prst="rect">
              <a:avLst/>
            </a:prstGeom>
            <a:solidFill>
              <a:srgbClr val="E39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cxnSp>
          <p:nvCxnSpPr>
            <p:cNvPr id="22" name="Straight Connector 21"/>
            <p:cNvCxnSpPr/>
            <p:nvPr/>
          </p:nvCxnSpPr>
          <p:spPr>
            <a:xfrm>
              <a:off x="9549449" y="5676877"/>
              <a:ext cx="164119"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9549449" y="5837684"/>
              <a:ext cx="164119" cy="0"/>
            </a:xfrm>
            <a:prstGeom prst="line">
              <a:avLst/>
            </a:prstGeom>
            <a:ln w="381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549449" y="5967865"/>
              <a:ext cx="164119" cy="164119"/>
            </a:xfrm>
            <a:prstGeom prst="rect">
              <a:avLst/>
            </a:prstGeom>
            <a:solidFill>
              <a:schemeClr val="bg1"/>
            </a:solidFill>
            <a:ln>
              <a:solidFill>
                <a:srgbClr val="FF3B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sp>
          <p:nvSpPr>
            <p:cNvPr id="25" name="Rectangle 24"/>
            <p:cNvSpPr/>
            <p:nvPr/>
          </p:nvSpPr>
          <p:spPr>
            <a:xfrm>
              <a:off x="9549449" y="6242796"/>
              <a:ext cx="164119" cy="164119"/>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sp>
          <p:nvSpPr>
            <p:cNvPr id="26" name="Rectangle 25"/>
            <p:cNvSpPr/>
            <p:nvPr/>
          </p:nvSpPr>
          <p:spPr>
            <a:xfrm>
              <a:off x="9549449" y="6517727"/>
              <a:ext cx="164119" cy="164119"/>
            </a:xfrm>
            <a:prstGeom prst="rect">
              <a:avLst/>
            </a:prstGeom>
            <a:solidFill>
              <a:srgbClr val="BAC2A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sp>
          <p:nvSpPr>
            <p:cNvPr id="27" name="TextBox 26"/>
            <p:cNvSpPr txBox="1"/>
            <p:nvPr/>
          </p:nvSpPr>
          <p:spPr>
            <a:xfrm>
              <a:off x="9866643" y="4622666"/>
              <a:ext cx="2000250" cy="230832"/>
            </a:xfrm>
            <a:prstGeom prst="rect">
              <a:avLst/>
            </a:prstGeom>
            <a:noFill/>
          </p:spPr>
          <p:txBody>
            <a:bodyPr wrap="square" rtlCol="0">
              <a:spAutoFit/>
            </a:bodyPr>
            <a:lstStyle/>
            <a:p>
              <a:r>
                <a:rPr lang="en-IN" sz="900"/>
                <a:t>High income</a:t>
              </a:r>
            </a:p>
          </p:txBody>
        </p:sp>
        <p:sp>
          <p:nvSpPr>
            <p:cNvPr id="28" name="TextBox 27"/>
            <p:cNvSpPr txBox="1"/>
            <p:nvPr/>
          </p:nvSpPr>
          <p:spPr>
            <a:xfrm>
              <a:off x="9866643" y="5356089"/>
              <a:ext cx="2000250" cy="230832"/>
            </a:xfrm>
            <a:prstGeom prst="rect">
              <a:avLst/>
            </a:prstGeom>
            <a:noFill/>
          </p:spPr>
          <p:txBody>
            <a:bodyPr wrap="square" rtlCol="0">
              <a:spAutoFit/>
            </a:bodyPr>
            <a:lstStyle/>
            <a:p>
              <a:r>
                <a:rPr lang="en-IN" sz="900"/>
                <a:t>Low income</a:t>
              </a:r>
            </a:p>
          </p:txBody>
        </p:sp>
        <p:cxnSp>
          <p:nvCxnSpPr>
            <p:cNvPr id="29" name="Straight Arrow Connector 28"/>
            <p:cNvCxnSpPr/>
            <p:nvPr/>
          </p:nvCxnSpPr>
          <p:spPr>
            <a:xfrm>
              <a:off x="9810750" y="4656023"/>
              <a:ext cx="0" cy="897542"/>
            </a:xfrm>
            <a:prstGeom prst="straightConnector1">
              <a:avLst/>
            </a:prstGeom>
            <a:ln w="6350">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9866643" y="5553565"/>
              <a:ext cx="2000250" cy="230832"/>
            </a:xfrm>
            <a:prstGeom prst="rect">
              <a:avLst/>
            </a:prstGeom>
            <a:noFill/>
          </p:spPr>
          <p:txBody>
            <a:bodyPr wrap="square" rtlCol="0">
              <a:spAutoFit/>
            </a:bodyPr>
            <a:lstStyle/>
            <a:p>
              <a:r>
                <a:rPr lang="en-IN" sz="900"/>
                <a:t>Urban roads</a:t>
              </a:r>
            </a:p>
          </p:txBody>
        </p:sp>
        <p:sp>
          <p:nvSpPr>
            <p:cNvPr id="31" name="TextBox 30"/>
            <p:cNvSpPr txBox="1"/>
            <p:nvPr/>
          </p:nvSpPr>
          <p:spPr>
            <a:xfrm>
              <a:off x="9866643" y="5722268"/>
              <a:ext cx="2000250" cy="230832"/>
            </a:xfrm>
            <a:prstGeom prst="rect">
              <a:avLst/>
            </a:prstGeom>
            <a:noFill/>
          </p:spPr>
          <p:txBody>
            <a:bodyPr wrap="square" rtlCol="0">
              <a:spAutoFit/>
            </a:bodyPr>
            <a:lstStyle/>
            <a:p>
              <a:r>
                <a:rPr lang="en-IN" sz="900"/>
                <a:t>Highways</a:t>
              </a:r>
            </a:p>
          </p:txBody>
        </p:sp>
        <p:sp>
          <p:nvSpPr>
            <p:cNvPr id="32" name="TextBox 31"/>
            <p:cNvSpPr txBox="1"/>
            <p:nvPr/>
          </p:nvSpPr>
          <p:spPr>
            <a:xfrm>
              <a:off x="9866643" y="5928161"/>
              <a:ext cx="2000250" cy="230832"/>
            </a:xfrm>
            <a:prstGeom prst="rect">
              <a:avLst/>
            </a:prstGeom>
            <a:noFill/>
          </p:spPr>
          <p:txBody>
            <a:bodyPr wrap="square" rtlCol="0">
              <a:spAutoFit/>
            </a:bodyPr>
            <a:lstStyle/>
            <a:p>
              <a:r>
                <a:rPr lang="en-IN" sz="900"/>
                <a:t>Street lighting – low lighting index</a:t>
              </a:r>
            </a:p>
          </p:txBody>
        </p:sp>
        <p:sp>
          <p:nvSpPr>
            <p:cNvPr id="33" name="TextBox 32"/>
            <p:cNvSpPr txBox="1"/>
            <p:nvPr/>
          </p:nvSpPr>
          <p:spPr>
            <a:xfrm>
              <a:off x="9866643" y="6203597"/>
              <a:ext cx="2000250" cy="230832"/>
            </a:xfrm>
            <a:prstGeom prst="rect">
              <a:avLst/>
            </a:prstGeom>
            <a:noFill/>
          </p:spPr>
          <p:txBody>
            <a:bodyPr wrap="square" rtlCol="0">
              <a:spAutoFit/>
            </a:bodyPr>
            <a:lstStyle/>
            <a:p>
              <a:r>
                <a:rPr lang="en-IN" sz="900"/>
                <a:t>Street lighting – high lighting index</a:t>
              </a:r>
            </a:p>
          </p:txBody>
        </p:sp>
        <p:sp>
          <p:nvSpPr>
            <p:cNvPr id="34" name="TextBox 33"/>
            <p:cNvSpPr txBox="1"/>
            <p:nvPr/>
          </p:nvSpPr>
          <p:spPr>
            <a:xfrm>
              <a:off x="9866643" y="6485742"/>
              <a:ext cx="2000250" cy="230832"/>
            </a:xfrm>
            <a:prstGeom prst="rect">
              <a:avLst/>
            </a:prstGeom>
            <a:noFill/>
          </p:spPr>
          <p:txBody>
            <a:bodyPr wrap="square" rtlCol="0">
              <a:spAutoFit/>
            </a:bodyPr>
            <a:lstStyle/>
            <a:p>
              <a:r>
                <a:rPr lang="en-IN" sz="900"/>
                <a:t>High gendered crime</a:t>
              </a:r>
            </a:p>
          </p:txBody>
        </p:sp>
      </p:grpSp>
      <p:sp>
        <p:nvSpPr>
          <p:cNvPr id="35" name="TextBox 34"/>
          <p:cNvSpPr txBox="1"/>
          <p:nvPr/>
        </p:nvSpPr>
        <p:spPr>
          <a:xfrm>
            <a:off x="9773907" y="4290261"/>
            <a:ext cx="1397945" cy="276999"/>
          </a:xfrm>
          <a:prstGeom prst="rect">
            <a:avLst/>
          </a:prstGeom>
          <a:noFill/>
        </p:spPr>
        <p:txBody>
          <a:bodyPr wrap="square" rtlCol="0">
            <a:spAutoFit/>
          </a:bodyPr>
          <a:lstStyle/>
          <a:p>
            <a:r>
              <a:rPr lang="en-IN" sz="1200">
                <a:latin typeface="+mj-lt"/>
              </a:rPr>
              <a:t>Legend</a:t>
            </a:r>
          </a:p>
        </p:txBody>
      </p:sp>
      <p:sp>
        <p:nvSpPr>
          <p:cNvPr id="5" name="Rectangle 4">
            <a:extLst>
              <a:ext uri="{FF2B5EF4-FFF2-40B4-BE49-F238E27FC236}">
                <a16:creationId xmlns:a16="http://schemas.microsoft.com/office/drawing/2014/main" id="{47B6F575-8B9B-D255-3DBD-672DEF1A8E07}"/>
              </a:ext>
            </a:extLst>
          </p:cNvPr>
          <p:cNvSpPr/>
          <p:nvPr/>
        </p:nvSpPr>
        <p:spPr>
          <a:xfrm>
            <a:off x="7103700" y="6393812"/>
            <a:ext cx="2582840" cy="607602"/>
          </a:xfrm>
          <a:prstGeom prst="rect">
            <a:avLst/>
          </a:prstGeom>
        </p:spPr>
        <p:txBody>
          <a:bodyPr wrap="square" lIns="91440" tIns="45720" rIns="91440" bIns="45720" anchor="t">
            <a:spAutoFit/>
          </a:bodyPr>
          <a:lstStyle/>
          <a:p>
            <a:pPr algn="r">
              <a:lnSpc>
                <a:spcPct val="113999"/>
              </a:lnSpc>
              <a:spcBef>
                <a:spcPct val="0"/>
              </a:spcBef>
              <a:spcAft>
                <a:spcPts val="600"/>
              </a:spcAft>
            </a:pPr>
            <a:r>
              <a:rPr lang="en-US" sz="1200" i="1">
                <a:solidFill>
                  <a:srgbClr val="000000"/>
                </a:solidFill>
                <a:latin typeface="Segoe UI Semibold"/>
                <a:cs typeface="Segoe UI Semibold"/>
              </a:rPr>
              <a:t>Link to map – </a:t>
            </a:r>
            <a:r>
              <a:rPr lang="en-US" sz="1400">
                <a:solidFill>
                  <a:srgbClr val="000000"/>
                </a:solidFill>
                <a:latin typeface="segoe ui semibold"/>
                <a:cs typeface="segoe ui semibold"/>
                <a:hlinkClick r:id="rId3">
                  <a:extLst>
                    <a:ext uri="{A12FA001-AC4F-418D-AE19-62706E023703}">
                      <ahyp:hlinkClr xmlns:ahyp="http://schemas.microsoft.com/office/drawing/2018/hyperlinkcolor" val="tx"/>
                    </a:ext>
                  </a:extLst>
                </a:hlinkClick>
              </a:rPr>
              <a:t>Mumbai map</a:t>
            </a:r>
          </a:p>
          <a:p>
            <a:pPr algn="r">
              <a:lnSpc>
                <a:spcPct val="113999"/>
              </a:lnSpc>
              <a:spcAft>
                <a:spcPts val="600"/>
              </a:spcAft>
            </a:pPr>
            <a:endParaRPr lang="en-US" sz="1200" i="1">
              <a:latin typeface="Segoe UI Semibold"/>
              <a:cs typeface="Segoe UI Semibold"/>
            </a:endParaRPr>
          </a:p>
        </p:txBody>
      </p:sp>
    </p:spTree>
    <p:extLst>
      <p:ext uri="{BB962C8B-B14F-4D97-AF65-F5344CB8AC3E}">
        <p14:creationId xmlns:p14="http://schemas.microsoft.com/office/powerpoint/2010/main" val="2386269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16A0B-5722-009D-B9D6-0A7EFC76CFF6}"/>
              </a:ext>
            </a:extLst>
          </p:cNvPr>
          <p:cNvSpPr>
            <a:spLocks noGrp="1"/>
          </p:cNvSpPr>
          <p:nvPr>
            <p:ph type="title"/>
          </p:nvPr>
        </p:nvSpPr>
        <p:spPr/>
        <p:txBody>
          <a:bodyPr/>
          <a:lstStyle/>
          <a:p>
            <a:r>
              <a:rPr lang="en-IN">
                <a:ea typeface="Segoe UI Black"/>
              </a:rPr>
              <a:t>Area and community selection</a:t>
            </a:r>
            <a:endParaRPr lang="en-IN">
              <a:solidFill>
                <a:srgbClr val="000000"/>
              </a:solidFill>
              <a:ea typeface="Segoe UI Black"/>
            </a:endParaRPr>
          </a:p>
          <a:p>
            <a:endParaRPr lang="en-IN">
              <a:ea typeface="Segoe UI Black"/>
            </a:endParaRPr>
          </a:p>
        </p:txBody>
      </p:sp>
      <p:sp>
        <p:nvSpPr>
          <p:cNvPr id="3" name="Text Placeholder 2">
            <a:extLst>
              <a:ext uri="{FF2B5EF4-FFF2-40B4-BE49-F238E27FC236}">
                <a16:creationId xmlns:a16="http://schemas.microsoft.com/office/drawing/2014/main" id="{9D080F76-78DE-1B6A-A88E-C1E901B286F6}"/>
              </a:ext>
            </a:extLst>
          </p:cNvPr>
          <p:cNvSpPr>
            <a:spLocks noGrp="1"/>
          </p:cNvSpPr>
          <p:nvPr>
            <p:ph type="body" idx="1"/>
          </p:nvPr>
        </p:nvSpPr>
        <p:spPr/>
        <p:txBody>
          <a:bodyPr/>
          <a:lstStyle/>
          <a:p>
            <a:r>
              <a:rPr lang="en-US"/>
              <a:t>Guwahati</a:t>
            </a:r>
          </a:p>
        </p:txBody>
      </p:sp>
      <p:sp>
        <p:nvSpPr>
          <p:cNvPr id="10" name="Google Shape;361;p12">
            <a:extLst>
              <a:ext uri="{FF2B5EF4-FFF2-40B4-BE49-F238E27FC236}">
                <a16:creationId xmlns:a16="http://schemas.microsoft.com/office/drawing/2014/main" id="{D783BCE5-98A7-197E-32F6-9F73D7995F6A}"/>
              </a:ext>
            </a:extLst>
          </p:cNvPr>
          <p:cNvSpPr txBox="1"/>
          <p:nvPr/>
        </p:nvSpPr>
        <p:spPr>
          <a:xfrm>
            <a:off x="255238" y="1270017"/>
            <a:ext cx="2754132" cy="5541994"/>
          </a:xfrm>
          <a:prstGeom prst="rect">
            <a:avLst/>
          </a:prstGeom>
          <a:noFill/>
          <a:ln>
            <a:noFill/>
          </a:ln>
        </p:spPr>
        <p:txBody>
          <a:bodyPr spcFirstLastPara="1" wrap="square" lIns="91425" tIns="45700" rIns="91425" bIns="45700" anchor="t" anchorCtr="0">
            <a:noAutofit/>
          </a:bodyPr>
          <a:lstStyle>
            <a:defPPr>
              <a:defRPr lang="en-US"/>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a:lstStyle>
          <a:p>
            <a:pPr defTabSz="914400">
              <a:spcAft>
                <a:spcPts val="600"/>
              </a:spcAft>
              <a:buClr>
                <a:srgbClr val="00B0F0"/>
              </a:buClr>
            </a:pPr>
            <a:r>
              <a:rPr lang="en-US" sz="1400">
                <a:solidFill>
                  <a:srgbClr val="000000"/>
                </a:solidFill>
                <a:highlight>
                  <a:srgbClr val="FFFF00"/>
                </a:highlight>
                <a:latin typeface="Segoe UI Semibold"/>
                <a:ea typeface="Segoe UI Black"/>
                <a:cs typeface="Segoe UI Semibold"/>
              </a:rPr>
              <a:t>a. </a:t>
            </a:r>
            <a:r>
              <a:rPr lang="en-US" sz="1400" err="1">
                <a:solidFill>
                  <a:srgbClr val="000000"/>
                </a:solidFill>
                <a:highlight>
                  <a:srgbClr val="FFFF00"/>
                </a:highlight>
                <a:latin typeface="Segoe UI Semibold"/>
                <a:ea typeface="Segoe UI Black"/>
                <a:cs typeface="Segoe UI Semibold"/>
              </a:rPr>
              <a:t>Bhetapara</a:t>
            </a:r>
            <a:endParaRPr lang="en-US" sz="1400">
              <a:solidFill>
                <a:srgbClr val="000000"/>
              </a:solidFill>
              <a:highlight>
                <a:srgbClr val="FFFF00"/>
              </a:highlight>
              <a:latin typeface="Segoe UI Semibold"/>
              <a:ea typeface="Segoe UI Black"/>
              <a:cs typeface="Segoe UI Semibold"/>
            </a:endParaRPr>
          </a:p>
          <a:p>
            <a:pPr marL="285750" indent="-285750" defTabSz="914400">
              <a:spcAft>
                <a:spcPts val="200"/>
              </a:spcAft>
              <a:buClr>
                <a:srgbClr val="00B0F0"/>
              </a:buClr>
              <a:buFont typeface="Segoe UI Black" panose="020B0A02040204020203" pitchFamily="34" charset="0"/>
              <a:buChar char="\"/>
            </a:pPr>
            <a:r>
              <a:rPr lang="en-US" sz="1200">
                <a:solidFill>
                  <a:srgbClr val="000000"/>
                </a:solidFill>
                <a:latin typeface="Segoe UI Semibold" panose="020B0702040204020203" pitchFamily="34" charset="0"/>
                <a:cs typeface="Segoe UI Semibold" panose="020B0702040204020203" pitchFamily="34" charset="0"/>
              </a:rPr>
              <a:t>Low-income groups</a:t>
            </a:r>
          </a:p>
          <a:p>
            <a:pPr marL="285750" indent="-285750" defTabSz="914400">
              <a:spcAft>
                <a:spcPts val="200"/>
              </a:spcAft>
              <a:buClr>
                <a:srgbClr val="00B0F0"/>
              </a:buClr>
              <a:buFont typeface="Segoe UI Black" panose="020B0A02040204020203" pitchFamily="34" charset="0"/>
              <a:buChar char="\"/>
            </a:pPr>
            <a:r>
              <a:rPr lang="en-US" sz="1200">
                <a:solidFill>
                  <a:srgbClr val="000000"/>
                </a:solidFill>
                <a:latin typeface="Segoe UI Semibold" panose="020B0702040204020203" pitchFamily="34" charset="0"/>
                <a:cs typeface="Segoe UI Semibold" panose="020B0702040204020203" pitchFamily="34" charset="0"/>
              </a:rPr>
              <a:t> Lack of public transport</a:t>
            </a:r>
          </a:p>
          <a:p>
            <a:pPr marL="285750" indent="-285750" defTabSz="914400">
              <a:spcAft>
                <a:spcPts val="200"/>
              </a:spcAft>
              <a:buClr>
                <a:srgbClr val="00B0F0"/>
              </a:buClr>
              <a:buFont typeface="Segoe UI Black" panose="020B0A02040204020203" pitchFamily="34" charset="0"/>
              <a:buChar char="\"/>
            </a:pPr>
            <a:r>
              <a:rPr lang="en-US" sz="1200">
                <a:solidFill>
                  <a:srgbClr val="000000"/>
                </a:solidFill>
                <a:latin typeface="Segoe UI Semibold" panose="020B0702040204020203" pitchFamily="34" charset="0"/>
                <a:cs typeface="Segoe UI Semibold" panose="020B0702040204020203" pitchFamily="34" charset="0"/>
              </a:rPr>
              <a:t> High traffic speed/volume</a:t>
            </a:r>
          </a:p>
          <a:p>
            <a:pPr marL="285750" indent="-285750" defTabSz="914400">
              <a:spcAft>
                <a:spcPts val="200"/>
              </a:spcAft>
              <a:buClr>
                <a:srgbClr val="00B0F0"/>
              </a:buClr>
              <a:buFont typeface="Segoe UI Black" panose="020B0A02040204020203" pitchFamily="34" charset="0"/>
              <a:buChar char="\"/>
            </a:pPr>
            <a:r>
              <a:rPr lang="en-US" sz="1200">
                <a:solidFill>
                  <a:srgbClr val="000000"/>
                </a:solidFill>
                <a:latin typeface="Segoe UI Semibold" panose="020B0702040204020203" pitchFamily="34" charset="0"/>
                <a:cs typeface="Segoe UI Semibold" panose="020B0702040204020203" pitchFamily="34" charset="0"/>
              </a:rPr>
              <a:t> Poor water quality</a:t>
            </a:r>
          </a:p>
          <a:p>
            <a:pPr marL="285750" indent="-285750" defTabSz="914400">
              <a:spcAft>
                <a:spcPts val="200"/>
              </a:spcAft>
              <a:buClr>
                <a:srgbClr val="00B0F0"/>
              </a:buClr>
              <a:buFont typeface="Segoe UI Black" panose="020B0A02040204020203" pitchFamily="34" charset="0"/>
              <a:buChar char="\"/>
            </a:pPr>
            <a:r>
              <a:rPr lang="en-US" sz="1200">
                <a:solidFill>
                  <a:srgbClr val="000000"/>
                </a:solidFill>
                <a:latin typeface="Segoe UI Semibold" panose="020B0702040204020203" pitchFamily="34" charset="0"/>
                <a:cs typeface="Segoe UI Semibold" panose="020B0702040204020203" pitchFamily="34" charset="0"/>
              </a:rPr>
              <a:t> High crime rate</a:t>
            </a:r>
          </a:p>
          <a:p>
            <a:endParaRPr lang="en-US" sz="1400">
              <a:solidFill>
                <a:schemeClr val="accent5">
                  <a:lumMod val="50000"/>
                </a:schemeClr>
              </a:solidFill>
              <a:latin typeface="Segoe UI Semibold" panose="020B0702040204020203" pitchFamily="34" charset="0"/>
              <a:cs typeface="Segoe UI Semibold" panose="020B0702040204020203" pitchFamily="34" charset="0"/>
            </a:endParaRPr>
          </a:p>
          <a:p>
            <a:pPr marL="285750" indent="-285750">
              <a:buFont typeface="Arial" panose="020B0604020202020204" pitchFamily="34" charset="0"/>
              <a:buChar char="•"/>
            </a:pPr>
            <a:endParaRPr lang="en-US" sz="1400">
              <a:solidFill>
                <a:schemeClr val="accent5">
                  <a:lumMod val="50000"/>
                </a:schemeClr>
              </a:solidFill>
              <a:latin typeface="Segoe UI Semibold" panose="020B0702040204020203" pitchFamily="34" charset="0"/>
              <a:cs typeface="Segoe UI Semibold" panose="020B0702040204020203" pitchFamily="34" charset="0"/>
            </a:endParaRPr>
          </a:p>
          <a:p>
            <a:endParaRPr lang="en-US" sz="1400">
              <a:solidFill>
                <a:schemeClr val="accent5">
                  <a:lumMod val="50000"/>
                </a:schemeClr>
              </a:solidFill>
              <a:latin typeface="Segoe UI Semibold" panose="020B0702040204020203" pitchFamily="34" charset="0"/>
              <a:cs typeface="Segoe UI Semibold" panose="020B0702040204020203" pitchFamily="34" charset="0"/>
            </a:endParaRPr>
          </a:p>
          <a:p>
            <a:endParaRPr lang="en-US" sz="1400">
              <a:solidFill>
                <a:schemeClr val="accent5">
                  <a:lumMod val="50000"/>
                </a:schemeClr>
              </a:solidFill>
              <a:latin typeface="Segoe UI Semibold" panose="020B0702040204020203" pitchFamily="34" charset="0"/>
              <a:cs typeface="Segoe UI Semibold" panose="020B0702040204020203" pitchFamily="34" charset="0"/>
            </a:endParaRPr>
          </a:p>
          <a:p>
            <a:pPr marL="342900" indent="-342900">
              <a:buFontTx/>
              <a:buAutoNum type="alphaLcPeriod"/>
            </a:pPr>
            <a:endParaRPr lang="en-US" sz="1400">
              <a:solidFill>
                <a:schemeClr val="accent5">
                  <a:lumMod val="50000"/>
                </a:schemeClr>
              </a:solidFill>
              <a:latin typeface="Segoe UI Semibold" panose="020B0702040204020203" pitchFamily="34" charset="0"/>
              <a:cs typeface="Segoe UI Semibold" panose="020B0702040204020203" pitchFamily="34" charset="0"/>
            </a:endParaRPr>
          </a:p>
          <a:p>
            <a:pPr marL="285750" indent="-285750">
              <a:buFont typeface="Arial" panose="020B0604020202020204" pitchFamily="34" charset="0"/>
              <a:buChar char="•"/>
            </a:pPr>
            <a:endParaRPr lang="en-US" sz="1400">
              <a:solidFill>
                <a:schemeClr val="accent5">
                  <a:lumMod val="50000"/>
                </a:schemeClr>
              </a:solidFill>
              <a:latin typeface="Segoe UI"/>
              <a:cs typeface="Segoe UI"/>
            </a:endParaRPr>
          </a:p>
          <a:p>
            <a:pPr marL="285750" indent="-285750">
              <a:buFont typeface="Arial" panose="020B0604020202020204" pitchFamily="34" charset="0"/>
              <a:buChar char="•"/>
            </a:pPr>
            <a:endParaRPr lang="en-US" sz="1400">
              <a:solidFill>
                <a:schemeClr val="accent5">
                  <a:lumMod val="50000"/>
                </a:schemeClr>
              </a:solidFill>
              <a:latin typeface="Segoe UI"/>
              <a:cs typeface="Segoe UI"/>
            </a:endParaRPr>
          </a:p>
          <a:p>
            <a:endParaRPr lang="en-US" sz="1400">
              <a:solidFill>
                <a:schemeClr val="accent5">
                  <a:lumMod val="50000"/>
                </a:schemeClr>
              </a:solidFill>
              <a:latin typeface="Segoe UI"/>
              <a:cs typeface="Segoe UI"/>
            </a:endParaRPr>
          </a:p>
        </p:txBody>
      </p:sp>
      <p:pic>
        <p:nvPicPr>
          <p:cNvPr id="7" name="Picture 6"/>
          <p:cNvPicPr>
            <a:picLocks noChangeAspect="1"/>
          </p:cNvPicPr>
          <p:nvPr/>
        </p:nvPicPr>
        <p:blipFill rotWithShape="1">
          <a:blip r:embed="rId2"/>
          <a:srcRect r="3877"/>
          <a:stretch/>
        </p:blipFill>
        <p:spPr>
          <a:xfrm>
            <a:off x="3028591" y="1145062"/>
            <a:ext cx="8704462" cy="5536784"/>
          </a:xfrm>
          <a:prstGeom prst="rect">
            <a:avLst/>
          </a:prstGeom>
        </p:spPr>
      </p:pic>
      <p:grpSp>
        <p:nvGrpSpPr>
          <p:cNvPr id="12" name="Group 11"/>
          <p:cNvGrpSpPr/>
          <p:nvPr/>
        </p:nvGrpSpPr>
        <p:grpSpPr>
          <a:xfrm>
            <a:off x="433837" y="4622666"/>
            <a:ext cx="2317444" cy="2093908"/>
            <a:chOff x="9549449" y="4622666"/>
            <a:chExt cx="2317444" cy="2093908"/>
          </a:xfrm>
        </p:grpSpPr>
        <p:sp>
          <p:nvSpPr>
            <p:cNvPr id="13" name="Rectangle 12"/>
            <p:cNvSpPr/>
            <p:nvPr/>
          </p:nvSpPr>
          <p:spPr>
            <a:xfrm>
              <a:off x="9549449" y="4656023"/>
              <a:ext cx="164119" cy="164119"/>
            </a:xfrm>
            <a:prstGeom prst="rect">
              <a:avLst/>
            </a:prstGeom>
            <a:solidFill>
              <a:srgbClr val="B6D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sp>
          <p:nvSpPr>
            <p:cNvPr id="14" name="Rectangle 13"/>
            <p:cNvSpPr/>
            <p:nvPr/>
          </p:nvSpPr>
          <p:spPr>
            <a:xfrm>
              <a:off x="9549449" y="4900497"/>
              <a:ext cx="164119" cy="164119"/>
            </a:xfrm>
            <a:prstGeom prst="rect">
              <a:avLst/>
            </a:prstGeom>
            <a:solidFill>
              <a:srgbClr val="F2F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sp>
          <p:nvSpPr>
            <p:cNvPr id="15" name="Rectangle 14"/>
            <p:cNvSpPr/>
            <p:nvPr/>
          </p:nvSpPr>
          <p:spPr>
            <a:xfrm>
              <a:off x="9549449" y="5144971"/>
              <a:ext cx="164119" cy="164119"/>
            </a:xfrm>
            <a:prstGeom prst="rect">
              <a:avLst/>
            </a:prstGeom>
            <a:solidFill>
              <a:srgbClr val="F5C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sp>
          <p:nvSpPr>
            <p:cNvPr id="16" name="Rectangle 15"/>
            <p:cNvSpPr/>
            <p:nvPr/>
          </p:nvSpPr>
          <p:spPr>
            <a:xfrm>
              <a:off x="9549449" y="5389446"/>
              <a:ext cx="164119" cy="164119"/>
            </a:xfrm>
            <a:prstGeom prst="rect">
              <a:avLst/>
            </a:prstGeom>
            <a:solidFill>
              <a:srgbClr val="E39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cxnSp>
          <p:nvCxnSpPr>
            <p:cNvPr id="17" name="Straight Connector 16"/>
            <p:cNvCxnSpPr/>
            <p:nvPr/>
          </p:nvCxnSpPr>
          <p:spPr>
            <a:xfrm>
              <a:off x="9549449" y="5676877"/>
              <a:ext cx="164119"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9549449" y="5837684"/>
              <a:ext cx="164119" cy="0"/>
            </a:xfrm>
            <a:prstGeom prst="line">
              <a:avLst/>
            </a:prstGeom>
            <a:ln w="381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9549449" y="5967865"/>
              <a:ext cx="164119" cy="164119"/>
            </a:xfrm>
            <a:prstGeom prst="rect">
              <a:avLst/>
            </a:prstGeom>
            <a:solidFill>
              <a:schemeClr val="bg1"/>
            </a:solidFill>
            <a:ln>
              <a:solidFill>
                <a:srgbClr val="FF3B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sp>
          <p:nvSpPr>
            <p:cNvPr id="20" name="Rectangle 19"/>
            <p:cNvSpPr/>
            <p:nvPr/>
          </p:nvSpPr>
          <p:spPr>
            <a:xfrm>
              <a:off x="9549449" y="6242796"/>
              <a:ext cx="164119" cy="164119"/>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sp>
          <p:nvSpPr>
            <p:cNvPr id="21" name="Rectangle 20"/>
            <p:cNvSpPr/>
            <p:nvPr/>
          </p:nvSpPr>
          <p:spPr>
            <a:xfrm>
              <a:off x="9549449" y="6517727"/>
              <a:ext cx="164119" cy="164119"/>
            </a:xfrm>
            <a:prstGeom prst="rect">
              <a:avLst/>
            </a:prstGeom>
            <a:solidFill>
              <a:srgbClr val="BAC2A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sp>
          <p:nvSpPr>
            <p:cNvPr id="22" name="TextBox 21"/>
            <p:cNvSpPr txBox="1"/>
            <p:nvPr/>
          </p:nvSpPr>
          <p:spPr>
            <a:xfrm>
              <a:off x="9866643" y="4622666"/>
              <a:ext cx="2000250" cy="230832"/>
            </a:xfrm>
            <a:prstGeom prst="rect">
              <a:avLst/>
            </a:prstGeom>
            <a:noFill/>
          </p:spPr>
          <p:txBody>
            <a:bodyPr wrap="square" rtlCol="0">
              <a:spAutoFit/>
            </a:bodyPr>
            <a:lstStyle/>
            <a:p>
              <a:r>
                <a:rPr lang="en-IN" sz="900"/>
                <a:t>High income</a:t>
              </a:r>
            </a:p>
          </p:txBody>
        </p:sp>
        <p:sp>
          <p:nvSpPr>
            <p:cNvPr id="23" name="TextBox 22"/>
            <p:cNvSpPr txBox="1"/>
            <p:nvPr/>
          </p:nvSpPr>
          <p:spPr>
            <a:xfrm>
              <a:off x="9866643" y="5356089"/>
              <a:ext cx="2000250" cy="230832"/>
            </a:xfrm>
            <a:prstGeom prst="rect">
              <a:avLst/>
            </a:prstGeom>
            <a:noFill/>
          </p:spPr>
          <p:txBody>
            <a:bodyPr wrap="square" rtlCol="0">
              <a:spAutoFit/>
            </a:bodyPr>
            <a:lstStyle/>
            <a:p>
              <a:r>
                <a:rPr lang="en-IN" sz="900"/>
                <a:t>Low income</a:t>
              </a:r>
            </a:p>
          </p:txBody>
        </p:sp>
        <p:cxnSp>
          <p:nvCxnSpPr>
            <p:cNvPr id="24" name="Straight Arrow Connector 23"/>
            <p:cNvCxnSpPr/>
            <p:nvPr/>
          </p:nvCxnSpPr>
          <p:spPr>
            <a:xfrm>
              <a:off x="9810750" y="4656023"/>
              <a:ext cx="0" cy="897542"/>
            </a:xfrm>
            <a:prstGeom prst="straightConnector1">
              <a:avLst/>
            </a:prstGeom>
            <a:ln w="6350">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9866643" y="5553565"/>
              <a:ext cx="2000250" cy="230832"/>
            </a:xfrm>
            <a:prstGeom prst="rect">
              <a:avLst/>
            </a:prstGeom>
            <a:noFill/>
          </p:spPr>
          <p:txBody>
            <a:bodyPr wrap="square" rtlCol="0">
              <a:spAutoFit/>
            </a:bodyPr>
            <a:lstStyle/>
            <a:p>
              <a:r>
                <a:rPr lang="en-IN" sz="900"/>
                <a:t>Urban roads</a:t>
              </a:r>
            </a:p>
          </p:txBody>
        </p:sp>
        <p:sp>
          <p:nvSpPr>
            <p:cNvPr id="26" name="TextBox 25"/>
            <p:cNvSpPr txBox="1"/>
            <p:nvPr/>
          </p:nvSpPr>
          <p:spPr>
            <a:xfrm>
              <a:off x="9866643" y="5722268"/>
              <a:ext cx="2000250" cy="230832"/>
            </a:xfrm>
            <a:prstGeom prst="rect">
              <a:avLst/>
            </a:prstGeom>
            <a:noFill/>
          </p:spPr>
          <p:txBody>
            <a:bodyPr wrap="square" rtlCol="0">
              <a:spAutoFit/>
            </a:bodyPr>
            <a:lstStyle/>
            <a:p>
              <a:r>
                <a:rPr lang="en-IN" sz="900"/>
                <a:t>Highways</a:t>
              </a:r>
            </a:p>
          </p:txBody>
        </p:sp>
        <p:sp>
          <p:nvSpPr>
            <p:cNvPr id="27" name="TextBox 26"/>
            <p:cNvSpPr txBox="1"/>
            <p:nvPr/>
          </p:nvSpPr>
          <p:spPr>
            <a:xfrm>
              <a:off x="9866643" y="5928161"/>
              <a:ext cx="2000250" cy="230832"/>
            </a:xfrm>
            <a:prstGeom prst="rect">
              <a:avLst/>
            </a:prstGeom>
            <a:noFill/>
          </p:spPr>
          <p:txBody>
            <a:bodyPr wrap="square" rtlCol="0">
              <a:spAutoFit/>
            </a:bodyPr>
            <a:lstStyle/>
            <a:p>
              <a:r>
                <a:rPr lang="en-IN" sz="900"/>
                <a:t>Street lighting – low lighting index</a:t>
              </a:r>
            </a:p>
          </p:txBody>
        </p:sp>
        <p:sp>
          <p:nvSpPr>
            <p:cNvPr id="28" name="TextBox 27"/>
            <p:cNvSpPr txBox="1"/>
            <p:nvPr/>
          </p:nvSpPr>
          <p:spPr>
            <a:xfrm>
              <a:off x="9866643" y="6203597"/>
              <a:ext cx="2000250" cy="230832"/>
            </a:xfrm>
            <a:prstGeom prst="rect">
              <a:avLst/>
            </a:prstGeom>
            <a:noFill/>
          </p:spPr>
          <p:txBody>
            <a:bodyPr wrap="square" rtlCol="0">
              <a:spAutoFit/>
            </a:bodyPr>
            <a:lstStyle/>
            <a:p>
              <a:r>
                <a:rPr lang="en-IN" sz="900"/>
                <a:t>Street lighting – high lighting index</a:t>
              </a:r>
            </a:p>
          </p:txBody>
        </p:sp>
        <p:sp>
          <p:nvSpPr>
            <p:cNvPr id="29" name="TextBox 28"/>
            <p:cNvSpPr txBox="1"/>
            <p:nvPr/>
          </p:nvSpPr>
          <p:spPr>
            <a:xfrm>
              <a:off x="9866643" y="6485742"/>
              <a:ext cx="2000250" cy="230832"/>
            </a:xfrm>
            <a:prstGeom prst="rect">
              <a:avLst/>
            </a:prstGeom>
            <a:noFill/>
          </p:spPr>
          <p:txBody>
            <a:bodyPr wrap="square" rtlCol="0">
              <a:spAutoFit/>
            </a:bodyPr>
            <a:lstStyle/>
            <a:p>
              <a:r>
                <a:rPr lang="en-IN" sz="900"/>
                <a:t>High gendered crime</a:t>
              </a:r>
            </a:p>
          </p:txBody>
        </p:sp>
      </p:grpSp>
      <p:sp>
        <p:nvSpPr>
          <p:cNvPr id="30" name="TextBox 29"/>
          <p:cNvSpPr txBox="1"/>
          <p:nvPr/>
        </p:nvSpPr>
        <p:spPr>
          <a:xfrm>
            <a:off x="333188" y="4290261"/>
            <a:ext cx="1397945" cy="276999"/>
          </a:xfrm>
          <a:prstGeom prst="rect">
            <a:avLst/>
          </a:prstGeom>
          <a:noFill/>
        </p:spPr>
        <p:txBody>
          <a:bodyPr wrap="square" rtlCol="0">
            <a:spAutoFit/>
          </a:bodyPr>
          <a:lstStyle/>
          <a:p>
            <a:r>
              <a:rPr lang="en-IN" sz="1200">
                <a:latin typeface="+mj-lt"/>
              </a:rPr>
              <a:t>Legend</a:t>
            </a:r>
          </a:p>
        </p:txBody>
      </p:sp>
      <p:sp>
        <p:nvSpPr>
          <p:cNvPr id="31" name="Oval 30"/>
          <p:cNvSpPr/>
          <p:nvPr/>
        </p:nvSpPr>
        <p:spPr>
          <a:xfrm>
            <a:off x="8350954" y="5124498"/>
            <a:ext cx="160020" cy="1600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rmAutofit fontScale="85000" lnSpcReduction="20000"/>
          </a:bodyPr>
          <a:lstStyle/>
          <a:p>
            <a:pPr algn="ctr"/>
            <a:r>
              <a:rPr lang="en-IN" sz="1050">
                <a:solidFill>
                  <a:schemeClr val="bg1"/>
                </a:solidFill>
                <a:latin typeface="Segoe UI Semibold" panose="020B0702040204020203" pitchFamily="34" charset="0"/>
                <a:cs typeface="Segoe UI Semibold" panose="020B0702040204020203" pitchFamily="34" charset="0"/>
              </a:rPr>
              <a:t>a</a:t>
            </a:r>
          </a:p>
        </p:txBody>
      </p:sp>
      <p:sp>
        <p:nvSpPr>
          <p:cNvPr id="5" name="Rectangle 4">
            <a:extLst>
              <a:ext uri="{FF2B5EF4-FFF2-40B4-BE49-F238E27FC236}">
                <a16:creationId xmlns:a16="http://schemas.microsoft.com/office/drawing/2014/main" id="{C1A8A8B5-1F69-993C-00D5-951E74533DBB}"/>
              </a:ext>
            </a:extLst>
          </p:cNvPr>
          <p:cNvSpPr/>
          <p:nvPr/>
        </p:nvSpPr>
        <p:spPr>
          <a:xfrm>
            <a:off x="9151001" y="6393812"/>
            <a:ext cx="2582840" cy="317203"/>
          </a:xfrm>
          <a:prstGeom prst="rect">
            <a:avLst/>
          </a:prstGeom>
        </p:spPr>
        <p:txBody>
          <a:bodyPr wrap="square" lIns="91440" tIns="45720" rIns="91440" bIns="45720" anchor="t">
            <a:spAutoFit/>
          </a:bodyPr>
          <a:lstStyle/>
          <a:p>
            <a:pPr algn="r">
              <a:lnSpc>
                <a:spcPct val="113999"/>
              </a:lnSpc>
              <a:spcAft>
                <a:spcPts val="600"/>
              </a:spcAft>
            </a:pPr>
            <a:r>
              <a:rPr lang="en-US" sz="1200" i="1">
                <a:solidFill>
                  <a:srgbClr val="000000"/>
                </a:solidFill>
                <a:latin typeface="Segoe UI Semibold"/>
                <a:cs typeface="Segoe UI Semibold"/>
              </a:rPr>
              <a:t>Link to map - </a:t>
            </a:r>
            <a:r>
              <a:rPr lang="en-US" sz="1400">
                <a:solidFill>
                  <a:srgbClr val="000000"/>
                </a:solidFill>
                <a:latin typeface="segoe ui semibold"/>
                <a:cs typeface="segoe ui semibold"/>
                <a:hlinkClick r:id="rId3">
                  <a:extLst>
                    <a:ext uri="{A12FA001-AC4F-418D-AE19-62706E023703}">
                      <ahyp:hlinkClr xmlns:ahyp="http://schemas.microsoft.com/office/drawing/2018/hyperlinkcolor" val="tx"/>
                    </a:ext>
                  </a:extLst>
                </a:hlinkClick>
              </a:rPr>
              <a:t>Guwahati map</a:t>
            </a:r>
            <a:endParaRPr lang="en-US" sz="1400">
              <a:latin typeface="segoe ui semibold"/>
              <a:cs typeface="segoe ui semibold"/>
            </a:endParaRPr>
          </a:p>
        </p:txBody>
      </p:sp>
    </p:spTree>
    <p:extLst>
      <p:ext uri="{BB962C8B-B14F-4D97-AF65-F5344CB8AC3E}">
        <p14:creationId xmlns:p14="http://schemas.microsoft.com/office/powerpoint/2010/main" val="236424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2DBC3-B3B3-766B-D701-0CE784EB30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709005-EDAE-49A6-4039-63A33F3C3CB2}"/>
              </a:ext>
            </a:extLst>
          </p:cNvPr>
          <p:cNvSpPr>
            <a:spLocks noGrp="1"/>
          </p:cNvSpPr>
          <p:nvPr>
            <p:ph type="title"/>
          </p:nvPr>
        </p:nvSpPr>
        <p:spPr/>
        <p:txBody>
          <a:bodyPr/>
          <a:lstStyle/>
          <a:p>
            <a:r>
              <a:rPr lang="en-IN">
                <a:ea typeface="Segoe UI Black"/>
              </a:rPr>
              <a:t>Focus group discussions</a:t>
            </a:r>
            <a:endParaRPr lang="en-US"/>
          </a:p>
          <a:p>
            <a:endParaRPr lang="en-IN">
              <a:ea typeface="Segoe UI Black"/>
            </a:endParaRPr>
          </a:p>
        </p:txBody>
      </p:sp>
      <p:sp>
        <p:nvSpPr>
          <p:cNvPr id="6" name="Title 1">
            <a:extLst>
              <a:ext uri="{FF2B5EF4-FFF2-40B4-BE49-F238E27FC236}">
                <a16:creationId xmlns:a16="http://schemas.microsoft.com/office/drawing/2014/main" id="{2BEDE3E4-1D10-4C58-2300-126F424163B7}"/>
              </a:ext>
            </a:extLst>
          </p:cNvPr>
          <p:cNvSpPr txBox="1">
            <a:spLocks/>
          </p:cNvSpPr>
          <p:nvPr/>
        </p:nvSpPr>
        <p:spPr>
          <a:xfrm>
            <a:off x="258669" y="738205"/>
            <a:ext cx="11202138" cy="148656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100" dirty="0">
                <a:solidFill>
                  <a:srgbClr val="00B0F0"/>
                </a:solidFill>
                <a:latin typeface="Segoe UI Semibold"/>
                <a:ea typeface="Segoe UI Black"/>
                <a:cs typeface="Segoe UI"/>
              </a:rPr>
              <a:t>FGD composition</a:t>
            </a:r>
            <a:endParaRPr lang="en-US" dirty="0"/>
          </a:p>
          <a:p>
            <a:pPr>
              <a:lnSpc>
                <a:spcPct val="120000"/>
              </a:lnSpc>
              <a:spcBef>
                <a:spcPts val="200"/>
              </a:spcBef>
            </a:pPr>
            <a:r>
              <a:rPr lang="en-US" sz="1400" dirty="0">
                <a:latin typeface="segoe ui semibold"/>
                <a:ea typeface="+mj-lt"/>
                <a:cs typeface="+mj-lt"/>
              </a:rPr>
              <a:t>A quantitative pre-screener survey was conducted across the 10 selected </a:t>
            </a:r>
            <a:r>
              <a:rPr lang="en-US" sz="1400" dirty="0" err="1">
                <a:latin typeface="segoe ui semibold"/>
                <a:ea typeface="+mj-lt"/>
                <a:cs typeface="+mj-lt"/>
              </a:rPr>
              <a:t>neighbourhood</a:t>
            </a:r>
            <a:r>
              <a:rPr lang="en-US" sz="1400" dirty="0">
                <a:latin typeface="segoe ui semibold"/>
                <a:ea typeface="+mj-lt"/>
                <a:cs typeface="+mj-lt"/>
              </a:rPr>
              <a:t> across in 4 cities. A total of 163 women participated in the pre-screener, across the three categories - Women who work in a job of their choice,</a:t>
            </a:r>
            <a:r>
              <a:rPr lang="en-US" sz="1400" dirty="0">
                <a:latin typeface="segoe ui semibold"/>
                <a:ea typeface="+mj-lt"/>
                <a:cs typeface="segoe ui semibold"/>
              </a:rPr>
              <a:t> women who work in a job but would prefer to work elsewhere, women who don’t work. </a:t>
            </a:r>
            <a:r>
              <a:rPr lang="en-US" sz="1400" dirty="0">
                <a:ea typeface="+mj-lt"/>
                <a:cs typeface="+mj-lt"/>
              </a:rPr>
              <a:t>The final Focus Group Discussion participants were selected to ensure a diverse mix of circumstances to the largest extent possible.</a:t>
            </a:r>
            <a:r>
              <a:rPr lang="en-US" sz="1400" dirty="0">
                <a:latin typeface="Segoe UI Black"/>
                <a:ea typeface="+mj-lt"/>
                <a:cs typeface="+mj-lt"/>
              </a:rPr>
              <a:t> The a</a:t>
            </a:r>
            <a:r>
              <a:rPr lang="en-US" sz="1400" i="1" dirty="0">
                <a:latin typeface="segoe ui semibold"/>
                <a:ea typeface="+mj-lt"/>
                <a:cs typeface="+mj-lt"/>
              </a:rPr>
              <a:t>chieved sample is given below.</a:t>
            </a:r>
            <a:endParaRPr lang="en-US" sz="1400" i="1" dirty="0">
              <a:latin typeface="segoe ui semibold"/>
              <a:ea typeface="+mj-lt"/>
              <a:cs typeface="segoe ui semibold"/>
            </a:endParaRPr>
          </a:p>
          <a:p>
            <a:pPr>
              <a:lnSpc>
                <a:spcPct val="120000"/>
              </a:lnSpc>
              <a:spcBef>
                <a:spcPts val="600"/>
              </a:spcBef>
            </a:pPr>
            <a:endParaRPr lang="en-US" sz="2100" dirty="0">
              <a:solidFill>
                <a:srgbClr val="00B0F0"/>
              </a:solidFill>
              <a:latin typeface="segoe ui semibold"/>
              <a:ea typeface="+mn-ea"/>
              <a:cs typeface="segoe ui semibold"/>
            </a:endParaRPr>
          </a:p>
          <a:p>
            <a:pPr marL="285750" indent="-285750">
              <a:lnSpc>
                <a:spcPct val="120000"/>
              </a:lnSpc>
              <a:spcBef>
                <a:spcPts val="600"/>
              </a:spcBef>
              <a:buFont typeface="Arial"/>
              <a:buChar char="•"/>
            </a:pPr>
            <a:endParaRPr lang="en-US" sz="1400" dirty="0">
              <a:latin typeface="segoe ui semibold"/>
              <a:ea typeface="+mn-ea"/>
              <a:cs typeface="Arial"/>
            </a:endParaRPr>
          </a:p>
        </p:txBody>
      </p:sp>
      <p:graphicFrame>
        <p:nvGraphicFramePr>
          <p:cNvPr id="4" name="Table 3">
            <a:extLst>
              <a:ext uri="{FF2B5EF4-FFF2-40B4-BE49-F238E27FC236}">
                <a16:creationId xmlns:a16="http://schemas.microsoft.com/office/drawing/2014/main" id="{6A2439CD-9D74-C929-398E-B0E276BD241E}"/>
              </a:ext>
            </a:extLst>
          </p:cNvPr>
          <p:cNvGraphicFramePr>
            <a:graphicFrameLocks noGrp="1"/>
          </p:cNvGraphicFramePr>
          <p:nvPr>
            <p:extLst>
              <p:ext uri="{D42A27DB-BD31-4B8C-83A1-F6EECF244321}">
                <p14:modId xmlns:p14="http://schemas.microsoft.com/office/powerpoint/2010/main" val="2121238999"/>
              </p:ext>
            </p:extLst>
          </p:nvPr>
        </p:nvGraphicFramePr>
        <p:xfrm>
          <a:off x="451376" y="2334326"/>
          <a:ext cx="11012917" cy="4520741"/>
        </p:xfrm>
        <a:graphic>
          <a:graphicData uri="http://schemas.openxmlformats.org/drawingml/2006/table">
            <a:tbl>
              <a:tblPr firstRow="1" bandRow="1">
                <a:tableStyleId>{5940675A-B579-460E-94D1-54222C63F5DA}</a:tableStyleId>
              </a:tblPr>
              <a:tblGrid>
                <a:gridCol w="1155653">
                  <a:extLst>
                    <a:ext uri="{9D8B030D-6E8A-4147-A177-3AD203B41FA5}">
                      <a16:colId xmlns:a16="http://schemas.microsoft.com/office/drawing/2014/main" val="1792298810"/>
                    </a:ext>
                  </a:extLst>
                </a:gridCol>
                <a:gridCol w="1508844">
                  <a:extLst>
                    <a:ext uri="{9D8B030D-6E8A-4147-A177-3AD203B41FA5}">
                      <a16:colId xmlns:a16="http://schemas.microsoft.com/office/drawing/2014/main" val="2768580854"/>
                    </a:ext>
                  </a:extLst>
                </a:gridCol>
                <a:gridCol w="1669684">
                  <a:extLst>
                    <a:ext uri="{9D8B030D-6E8A-4147-A177-3AD203B41FA5}">
                      <a16:colId xmlns:a16="http://schemas.microsoft.com/office/drawing/2014/main" val="312389616"/>
                    </a:ext>
                  </a:extLst>
                </a:gridCol>
                <a:gridCol w="1669684">
                  <a:extLst>
                    <a:ext uri="{9D8B030D-6E8A-4147-A177-3AD203B41FA5}">
                      <a16:colId xmlns:a16="http://schemas.microsoft.com/office/drawing/2014/main" val="2593619256"/>
                    </a:ext>
                  </a:extLst>
                </a:gridCol>
                <a:gridCol w="1669684">
                  <a:extLst>
                    <a:ext uri="{9D8B030D-6E8A-4147-A177-3AD203B41FA5}">
                      <a16:colId xmlns:a16="http://schemas.microsoft.com/office/drawing/2014/main" val="327151233"/>
                    </a:ext>
                  </a:extLst>
                </a:gridCol>
                <a:gridCol w="1669684">
                  <a:extLst>
                    <a:ext uri="{9D8B030D-6E8A-4147-A177-3AD203B41FA5}">
                      <a16:colId xmlns:a16="http://schemas.microsoft.com/office/drawing/2014/main" val="196566561"/>
                    </a:ext>
                  </a:extLst>
                </a:gridCol>
                <a:gridCol w="1669684">
                  <a:extLst>
                    <a:ext uri="{9D8B030D-6E8A-4147-A177-3AD203B41FA5}">
                      <a16:colId xmlns:a16="http://schemas.microsoft.com/office/drawing/2014/main" val="96498445"/>
                    </a:ext>
                  </a:extLst>
                </a:gridCol>
              </a:tblGrid>
              <a:tr h="910119">
                <a:tc>
                  <a:txBody>
                    <a:bodyPr/>
                    <a:lstStyle/>
                    <a:p>
                      <a:pPr lvl="0">
                        <a:buNone/>
                      </a:pPr>
                      <a:r>
                        <a:rPr lang="en-US" sz="1400" b="1" i="0" u="none" strike="noStrike" noProof="0">
                          <a:solidFill>
                            <a:srgbClr val="000000"/>
                          </a:solidFill>
                        </a:rPr>
                        <a:t>City</a:t>
                      </a:r>
                      <a:endParaRPr lang="en-US" sz="1400" b="1"/>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cap="flat" cmpd="sng" algn="ctr">
                      <a:solidFill>
                        <a:schemeClr val="bg1">
                          <a:lumMod val="75000"/>
                        </a:schemeClr>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1400" b="1" i="0" u="none" strike="noStrike" noProof="0"/>
                        <a:t>Dates</a:t>
                      </a:r>
                      <a:endParaRPr lang="en-US" sz="1400" b="1"/>
                    </a:p>
                  </a:txBody>
                  <a:tcPr>
                    <a:lnL w="12700">
                      <a:solidFill>
                        <a:schemeClr val="bg1">
                          <a:lumMod val="75000"/>
                        </a:schemeClr>
                      </a:solidFill>
                    </a:lnL>
                    <a:lnR w="12700" cap="flat" cmpd="sng" algn="ctr">
                      <a:solidFill>
                        <a:schemeClr val="bg1">
                          <a:lumMod val="75000"/>
                        </a:schemeClr>
                      </a:solidFill>
                      <a:prstDash val="solid"/>
                      <a:round/>
                      <a:headEnd type="none" w="med" len="med"/>
                      <a:tailEnd type="none" w="med" len="med"/>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1400" b="1" i="0" u="none" strike="noStrike" noProof="0"/>
                        <a:t>Locations within the city</a:t>
                      </a:r>
                      <a:endParaRPr lang="en-US" sz="1400" b="1"/>
                    </a:p>
                  </a:txBody>
                  <a:tcPr>
                    <a:lnL w="12700">
                      <a:solidFill>
                        <a:schemeClr val="bg1">
                          <a:lumMod val="75000"/>
                        </a:schemeClr>
                      </a:solidFill>
                    </a:lnL>
                    <a:lnR w="12700" cap="flat" cmpd="sng" algn="ctr">
                      <a:solidFill>
                        <a:schemeClr val="bg1">
                          <a:lumMod val="75000"/>
                        </a:schemeClr>
                      </a:solidFill>
                      <a:prstDash val="solid"/>
                      <a:round/>
                      <a:headEnd type="none" w="med" len="med"/>
                      <a:tailEnd type="none" w="med" len="med"/>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1400" b="1" i="0" u="none" strike="noStrike" noProof="0" dirty="0"/>
                        <a:t>Languages</a:t>
                      </a:r>
                      <a:endParaRPr lang="en-US" sz="1400" b="1" dirty="0"/>
                    </a:p>
                  </a:txBody>
                  <a:tcPr>
                    <a:lnL w="12700">
                      <a:solidFill>
                        <a:schemeClr val="bg1">
                          <a:lumMod val="75000"/>
                        </a:schemeClr>
                      </a:solidFill>
                    </a:lnL>
                    <a:lnR w="12700" cap="flat" cmpd="sng" algn="ctr">
                      <a:solidFill>
                        <a:schemeClr val="bg1">
                          <a:lumMod val="75000"/>
                        </a:schemeClr>
                      </a:solidFill>
                      <a:prstDash val="solid"/>
                      <a:round/>
                      <a:headEnd type="none" w="med" len="med"/>
                      <a:tailEnd type="none" w="med" len="med"/>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1400" b="1" i="0" u="none" strike="noStrike" noProof="0"/>
                        <a:t>Category 1: working where they would like to</a:t>
                      </a:r>
                      <a:endParaRPr lang="en-US" sz="1400" b="1"/>
                    </a:p>
                  </a:txBody>
                  <a:tcPr>
                    <a:lnL w="12700">
                      <a:solidFill>
                        <a:schemeClr val="bg1">
                          <a:lumMod val="75000"/>
                        </a:schemeClr>
                      </a:solidFill>
                    </a:lnL>
                    <a:lnR w="12700" cap="flat" cmpd="sng" algn="ctr">
                      <a:solidFill>
                        <a:schemeClr val="bg1">
                          <a:lumMod val="75000"/>
                        </a:schemeClr>
                      </a:solidFill>
                      <a:prstDash val="solid"/>
                      <a:round/>
                      <a:headEnd type="none" w="med" len="med"/>
                      <a:tailEnd type="none" w="med" len="med"/>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1400" b="1" i="0" u="none" strike="noStrike" noProof="0"/>
                        <a:t>Category 2: working but not where they like to</a:t>
                      </a:r>
                      <a:endParaRPr lang="en-US" sz="1400" b="1"/>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1400" b="1" i="0" u="none" strike="noStrike" noProof="0"/>
                        <a:t>Category 3: not working</a:t>
                      </a:r>
                      <a:endParaRPr lang="en-US" sz="1400" b="1"/>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2274815813"/>
                  </a:ext>
                </a:extLst>
              </a:tr>
              <a:tr h="968836">
                <a:tc>
                  <a:txBody>
                    <a:bodyPr/>
                    <a:lstStyle/>
                    <a:p>
                      <a:pPr lvl="0">
                        <a:buNone/>
                      </a:pPr>
                      <a:r>
                        <a:rPr lang="en-US" sz="1200" b="0" i="0" u="none" strike="noStrike" noProof="0">
                          <a:solidFill>
                            <a:srgbClr val="000000"/>
                          </a:solidFill>
                        </a:rPr>
                        <a:t>Bengaluru</a:t>
                      </a:r>
                      <a:endParaRPr lang="en-US" sz="1200"/>
                    </a:p>
                  </a:txBody>
                  <a:tcPr>
                    <a:lnL w="12700">
                      <a:solidFill>
                        <a:schemeClr val="bg1">
                          <a:lumMod val="75000"/>
                        </a:schemeClr>
                      </a:solidFill>
                    </a:lnL>
                    <a:lnR w="12700">
                      <a:solidFill>
                        <a:schemeClr val="bg1">
                          <a:lumMod val="75000"/>
                        </a:schemeClr>
                      </a:solid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1200" b="0" i="0" u="none" strike="noStrike" noProof="0">
                          <a:solidFill>
                            <a:srgbClr val="000000"/>
                          </a:solidFill>
                        </a:rPr>
                        <a:t>14, 21, 29 Nov 2024</a:t>
                      </a:r>
                      <a:endParaRPr lang="en-US" sz="1200"/>
                    </a:p>
                  </a:txBody>
                  <a:tcPr>
                    <a:lnL w="12700">
                      <a:solidFill>
                        <a:schemeClr val="bg1">
                          <a:lumMod val="75000"/>
                        </a:schemeClr>
                      </a:solidFill>
                    </a:lnL>
                    <a:lnR w="12700" cap="flat" cmpd="sng" algn="ctr">
                      <a:solidFill>
                        <a:schemeClr val="bg1">
                          <a:lumMod val="75000"/>
                        </a:schemeClr>
                      </a:solidFill>
                      <a:prstDash val="solid"/>
                      <a:round/>
                      <a:headEnd type="none" w="med" len="med"/>
                      <a:tailEnd type="none" w="med" len="med"/>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1200" b="0" i="0" u="none" strike="noStrike" noProof="0">
                          <a:solidFill>
                            <a:srgbClr val="000000"/>
                          </a:solidFill>
                        </a:rPr>
                        <a:t>1. </a:t>
                      </a:r>
                      <a:r>
                        <a:rPr lang="en-US" sz="1200" b="0" i="0" u="none" strike="noStrike" noProof="0" err="1">
                          <a:solidFill>
                            <a:srgbClr val="000000"/>
                          </a:solidFill>
                        </a:rPr>
                        <a:t>Binnypet</a:t>
                      </a:r>
                      <a:r>
                        <a:rPr lang="en-US" sz="1200" b="0" i="0" u="none" strike="noStrike" noProof="0">
                          <a:solidFill>
                            <a:srgbClr val="000000"/>
                          </a:solidFill>
                        </a:rPr>
                        <a:t> (old) 2. </a:t>
                      </a:r>
                      <a:r>
                        <a:rPr lang="en-US" sz="1200" b="0" i="0" u="none" strike="noStrike" noProof="0" err="1">
                          <a:solidFill>
                            <a:srgbClr val="000000"/>
                          </a:solidFill>
                        </a:rPr>
                        <a:t>Nallurahalli</a:t>
                      </a:r>
                      <a:r>
                        <a:rPr lang="en-US" sz="1200" b="0" i="0" u="none" strike="noStrike" noProof="0">
                          <a:solidFill>
                            <a:srgbClr val="000000"/>
                          </a:solidFill>
                        </a:rPr>
                        <a:t>, Whitefield (old) 3. </a:t>
                      </a:r>
                      <a:r>
                        <a:rPr lang="en-US" sz="1200" b="0" i="0" u="none" strike="noStrike" noProof="0" err="1">
                          <a:solidFill>
                            <a:srgbClr val="000000"/>
                          </a:solidFill>
                        </a:rPr>
                        <a:t>Peenya</a:t>
                      </a:r>
                      <a:r>
                        <a:rPr lang="en-US" sz="1200" b="0" i="0" u="none" strike="noStrike" noProof="0">
                          <a:solidFill>
                            <a:srgbClr val="000000"/>
                          </a:solidFill>
                        </a:rPr>
                        <a:t> Industrial area (new)</a:t>
                      </a:r>
                      <a:endParaRPr lang="en-US" sz="1200"/>
                    </a:p>
                  </a:txBody>
                  <a:tcPr>
                    <a:lnL w="12700">
                      <a:solidFill>
                        <a:schemeClr val="bg1">
                          <a:lumMod val="75000"/>
                        </a:schemeClr>
                      </a:solidFill>
                    </a:lnL>
                    <a:lnR w="12700" cap="flat" cmpd="sng" algn="ctr">
                      <a:solidFill>
                        <a:schemeClr val="bg1">
                          <a:lumMod val="75000"/>
                        </a:schemeClr>
                      </a:solidFill>
                      <a:prstDash val="solid"/>
                      <a:round/>
                      <a:headEnd type="none" w="med" len="med"/>
                      <a:tailEnd type="none" w="med" len="med"/>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1200" b="0" i="0" u="none" strike="noStrike" noProof="0">
                          <a:solidFill>
                            <a:srgbClr val="000000"/>
                          </a:solidFill>
                        </a:rPr>
                        <a:t>Kannada, English</a:t>
                      </a:r>
                      <a:endParaRPr lang="en-US" sz="1200"/>
                    </a:p>
                  </a:txBody>
                  <a:tcPr>
                    <a:lnL w="12700">
                      <a:solidFill>
                        <a:schemeClr val="bg1">
                          <a:lumMod val="75000"/>
                        </a:schemeClr>
                      </a:solidFill>
                    </a:lnL>
                    <a:lnR w="12700" cap="flat" cmpd="sng" algn="ctr">
                      <a:solidFill>
                        <a:schemeClr val="bg1">
                          <a:lumMod val="75000"/>
                        </a:schemeClr>
                      </a:solidFill>
                      <a:prstDash val="solid"/>
                      <a:round/>
                      <a:headEnd type="none" w="med" len="med"/>
                      <a:tailEnd type="none" w="med" len="med"/>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1200" b="0" i="0" u="none" strike="noStrike" noProof="0">
                          <a:solidFill>
                            <a:srgbClr val="000000"/>
                          </a:solidFill>
                        </a:rPr>
                        <a:t>8 women</a:t>
                      </a:r>
                      <a:endParaRPr lang="en-US" sz="1200"/>
                    </a:p>
                  </a:txBody>
                  <a:tcPr>
                    <a:lnL w="12700">
                      <a:solidFill>
                        <a:schemeClr val="bg1">
                          <a:lumMod val="75000"/>
                        </a:schemeClr>
                      </a:solidFill>
                    </a:lnL>
                    <a:lnR w="12700" cap="flat" cmpd="sng" algn="ctr">
                      <a:solidFill>
                        <a:schemeClr val="bg1">
                          <a:lumMod val="75000"/>
                        </a:schemeClr>
                      </a:solidFill>
                      <a:prstDash val="solid"/>
                      <a:round/>
                      <a:headEnd type="none" w="med" len="med"/>
                      <a:tailEnd type="none" w="med" len="med"/>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1200" b="0" i="0" u="none" strike="noStrike" noProof="0">
                          <a:solidFill>
                            <a:srgbClr val="000000"/>
                          </a:solidFill>
                        </a:rPr>
                        <a:t>8 women</a:t>
                      </a:r>
                      <a:endParaRPr lang="en-US" sz="12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1200" b="0" i="0" u="none" strike="noStrike" noProof="0">
                          <a:solidFill>
                            <a:srgbClr val="000000"/>
                          </a:solidFill>
                        </a:rPr>
                        <a:t>8 women</a:t>
                      </a:r>
                      <a:endParaRPr lang="en-US" sz="12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488316624"/>
                  </a:ext>
                </a:extLst>
              </a:tr>
              <a:tr h="968836">
                <a:tc>
                  <a:txBody>
                    <a:bodyPr/>
                    <a:lstStyle/>
                    <a:p>
                      <a:pPr lvl="0">
                        <a:buNone/>
                      </a:pPr>
                      <a:r>
                        <a:rPr lang="en-US" sz="1200" b="0" i="0" u="none" strike="noStrike" noProof="0">
                          <a:solidFill>
                            <a:srgbClr val="000000"/>
                          </a:solidFill>
                        </a:rPr>
                        <a:t>Delhi</a:t>
                      </a:r>
                      <a:endParaRPr lang="en-US" sz="1200"/>
                    </a:p>
                  </a:txBody>
                  <a:tcPr>
                    <a:lnL w="12700">
                      <a:solidFill>
                        <a:schemeClr val="bg1">
                          <a:lumMod val="75000"/>
                        </a:schemeClr>
                      </a:solidFill>
                    </a:lnL>
                    <a:lnR w="12700">
                      <a:solidFill>
                        <a:schemeClr val="bg1">
                          <a:lumMod val="75000"/>
                        </a:schemeClr>
                      </a:solid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1200" b="0" i="0" u="none" strike="noStrike" noProof="0"/>
                        <a:t>25-26th Nov 2024</a:t>
                      </a:r>
                      <a:endParaRPr lang="en-US" sz="1200"/>
                    </a:p>
                  </a:txBody>
                  <a:tcPr>
                    <a:lnL w="12700">
                      <a:solidFill>
                        <a:schemeClr val="bg1">
                          <a:lumMod val="75000"/>
                        </a:schemeClr>
                      </a:solidFill>
                    </a:lnL>
                    <a:lnR w="12700" cap="flat" cmpd="sng" algn="ctr">
                      <a:solidFill>
                        <a:schemeClr val="bg1">
                          <a:lumMod val="75000"/>
                        </a:schemeClr>
                      </a:solidFill>
                      <a:prstDash val="solid"/>
                      <a:round/>
                      <a:headEnd type="none" w="med" len="med"/>
                      <a:tailEnd type="none" w="med" len="med"/>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1200" b="0" i="0" u="none" strike="noStrike" noProof="0"/>
                        <a:t>1. </a:t>
                      </a:r>
                      <a:r>
                        <a:rPr lang="en-US" sz="1200" b="0" i="0" u="none" strike="noStrike" noProof="0" err="1"/>
                        <a:t>Nazafgarh</a:t>
                      </a:r>
                      <a:r>
                        <a:rPr lang="en-US" sz="1200" b="0" i="0" u="none" strike="noStrike" noProof="0"/>
                        <a:t> / Delhi </a:t>
                      </a:r>
                      <a:r>
                        <a:rPr lang="en-US" sz="1200" b="0" i="0" u="none" strike="noStrike" noProof="0" err="1"/>
                        <a:t>Cantoment</a:t>
                      </a:r>
                      <a:r>
                        <a:rPr lang="en-US" sz="1200" b="0" i="0" u="none" strike="noStrike" noProof="0"/>
                        <a:t> (O) 2. Shabad Dairy, Bawana (N) 3. Wazirabad, Timarpur (N)</a:t>
                      </a:r>
                      <a:endParaRPr lang="en-US" sz="1200"/>
                    </a:p>
                  </a:txBody>
                  <a:tcPr>
                    <a:lnL w="12700">
                      <a:solidFill>
                        <a:schemeClr val="bg1">
                          <a:lumMod val="75000"/>
                        </a:schemeClr>
                      </a:solidFill>
                    </a:lnL>
                    <a:lnR w="12700" cap="flat" cmpd="sng" algn="ctr">
                      <a:solidFill>
                        <a:schemeClr val="bg1">
                          <a:lumMod val="75000"/>
                        </a:schemeClr>
                      </a:solidFill>
                      <a:prstDash val="solid"/>
                      <a:round/>
                      <a:headEnd type="none" w="med" len="med"/>
                      <a:tailEnd type="none" w="med" len="med"/>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1200" b="0" i="0" u="none" strike="noStrike" noProof="0"/>
                        <a:t>Hindi</a:t>
                      </a:r>
                      <a:endParaRPr lang="en-US" sz="1200"/>
                    </a:p>
                  </a:txBody>
                  <a:tcPr>
                    <a:lnL w="12700">
                      <a:solidFill>
                        <a:schemeClr val="bg1">
                          <a:lumMod val="75000"/>
                        </a:schemeClr>
                      </a:solidFill>
                    </a:lnL>
                    <a:lnR w="12700" cap="flat" cmpd="sng" algn="ctr">
                      <a:solidFill>
                        <a:schemeClr val="bg1">
                          <a:lumMod val="75000"/>
                        </a:schemeClr>
                      </a:solidFill>
                      <a:prstDash val="solid"/>
                      <a:round/>
                      <a:headEnd type="none" w="med" len="med"/>
                      <a:tailEnd type="none" w="med" len="med"/>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1200" b="0" i="0" u="none" strike="noStrike" noProof="0"/>
                        <a:t>8 women</a:t>
                      </a:r>
                      <a:endParaRPr lang="en-US" sz="1200"/>
                    </a:p>
                  </a:txBody>
                  <a:tcPr>
                    <a:lnL w="12700">
                      <a:solidFill>
                        <a:schemeClr val="bg1">
                          <a:lumMod val="75000"/>
                        </a:schemeClr>
                      </a:solidFill>
                    </a:lnL>
                    <a:lnR w="12700" cap="flat" cmpd="sng" algn="ctr">
                      <a:solidFill>
                        <a:schemeClr val="bg1">
                          <a:lumMod val="75000"/>
                        </a:schemeClr>
                      </a:solidFill>
                      <a:prstDash val="solid"/>
                      <a:round/>
                      <a:headEnd type="none" w="med" len="med"/>
                      <a:tailEnd type="none" w="med" len="med"/>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1200" b="0" i="0" u="none" strike="noStrike" noProof="0"/>
                        <a:t>8 women</a:t>
                      </a:r>
                      <a:endParaRPr lang="en-US" sz="12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1200" b="0" i="0" u="none" strike="noStrike" noProof="0"/>
                        <a:t>8 women</a:t>
                      </a:r>
                      <a:endParaRPr lang="en-US" sz="12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2598421889"/>
                  </a:ext>
                </a:extLst>
              </a:tr>
              <a:tr h="616532">
                <a:tc>
                  <a:txBody>
                    <a:bodyPr/>
                    <a:lstStyle/>
                    <a:p>
                      <a:pPr marL="0" lvl="0" algn="l">
                        <a:buNone/>
                      </a:pPr>
                      <a:r>
                        <a:rPr lang="en-US" sz="1200" b="0" i="0" u="none" strike="noStrike" kern="1200" noProof="0">
                          <a:solidFill>
                            <a:srgbClr val="000000"/>
                          </a:solidFill>
                        </a:rPr>
                        <a:t>Guwahati</a:t>
                      </a:r>
                      <a:endParaRPr lang="en-US" sz="1200"/>
                    </a:p>
                  </a:txBody>
                  <a:tcPr>
                    <a:lnL w="12700">
                      <a:solidFill>
                        <a:schemeClr val="bg1">
                          <a:lumMod val="75000"/>
                        </a:schemeClr>
                      </a:solidFill>
                    </a:lnL>
                    <a:lnR w="12700">
                      <a:solidFill>
                        <a:schemeClr val="bg1">
                          <a:lumMod val="75000"/>
                        </a:schemeClr>
                      </a:solid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lvl="0">
                        <a:buNone/>
                      </a:pPr>
                      <a:r>
                        <a:rPr lang="en-US" sz="1200" b="0" i="0" u="none" strike="noStrike" noProof="0">
                          <a:solidFill>
                            <a:srgbClr val="000000"/>
                          </a:solidFill>
                        </a:rPr>
                        <a:t>27th Nov 2024</a:t>
                      </a:r>
                      <a:endParaRPr lang="en-US" sz="1200"/>
                    </a:p>
                  </a:txBody>
                  <a:tcPr>
                    <a:lnL w="12700">
                      <a:solidFill>
                        <a:schemeClr val="bg1">
                          <a:lumMod val="75000"/>
                        </a:schemeClr>
                      </a:solidFill>
                    </a:lnL>
                    <a:lnR w="12700" cap="flat" cmpd="sng" algn="ctr">
                      <a:solidFill>
                        <a:schemeClr val="bg1">
                          <a:lumMod val="75000"/>
                        </a:schemeClr>
                      </a:solidFill>
                      <a:prstDash val="solid"/>
                      <a:round/>
                      <a:headEnd type="none" w="med" len="med"/>
                      <a:tailEnd type="none" w="med" len="med"/>
                    </a:lnR>
                    <a:lnT w="12700">
                      <a:solidFill>
                        <a:schemeClr val="bg1">
                          <a:lumMod val="75000"/>
                        </a:schemeClr>
                      </a:solidFill>
                    </a:lnT>
                    <a:lnB w="12700">
                      <a:solidFill>
                        <a:schemeClr val="bg1">
                          <a:lumMod val="75000"/>
                        </a:schemeClr>
                      </a:solidFill>
                    </a:lnB>
                  </a:tcPr>
                </a:tc>
                <a:tc>
                  <a:txBody>
                    <a:bodyPr/>
                    <a:lstStyle/>
                    <a:p>
                      <a:pPr lvl="0">
                        <a:buNone/>
                      </a:pPr>
                      <a:r>
                        <a:rPr lang="en-US" sz="1200" b="0" i="0" u="none" strike="noStrike" noProof="0">
                          <a:solidFill>
                            <a:srgbClr val="000000"/>
                          </a:solidFill>
                        </a:rPr>
                        <a:t>1. Kala Pahar, 2. </a:t>
                      </a:r>
                      <a:r>
                        <a:rPr lang="en-US" sz="1200" b="0" i="0" u="none" strike="noStrike" noProof="0" err="1">
                          <a:solidFill>
                            <a:srgbClr val="000000"/>
                          </a:solidFill>
                        </a:rPr>
                        <a:t>Bhetapara</a:t>
                      </a:r>
                      <a:r>
                        <a:rPr lang="en-US" sz="1200" b="0" i="0" u="none" strike="noStrike" noProof="0">
                          <a:solidFill>
                            <a:srgbClr val="000000"/>
                          </a:solidFill>
                        </a:rPr>
                        <a:t> (N) 3. </a:t>
                      </a:r>
                      <a:r>
                        <a:rPr lang="en-US" sz="1200" b="0" i="0" u="none" strike="noStrike" noProof="0" err="1">
                          <a:solidFill>
                            <a:srgbClr val="000000"/>
                          </a:solidFill>
                        </a:rPr>
                        <a:t>Amingaon</a:t>
                      </a:r>
                      <a:endParaRPr lang="en-US" sz="1200"/>
                    </a:p>
                  </a:txBody>
                  <a:tcPr>
                    <a:lnL w="12700">
                      <a:solidFill>
                        <a:schemeClr val="bg1">
                          <a:lumMod val="75000"/>
                        </a:schemeClr>
                      </a:solidFill>
                    </a:lnL>
                    <a:lnR w="12700" cap="flat" cmpd="sng" algn="ctr">
                      <a:solidFill>
                        <a:schemeClr val="bg1">
                          <a:lumMod val="75000"/>
                        </a:schemeClr>
                      </a:solidFill>
                      <a:prstDash val="solid"/>
                      <a:round/>
                      <a:headEnd type="none" w="med" len="med"/>
                      <a:tailEnd type="none" w="med" len="med"/>
                    </a:lnR>
                    <a:lnT w="12700">
                      <a:solidFill>
                        <a:schemeClr val="bg1">
                          <a:lumMod val="75000"/>
                        </a:schemeClr>
                      </a:solidFill>
                    </a:lnT>
                    <a:lnB w="12700">
                      <a:solidFill>
                        <a:schemeClr val="bg1">
                          <a:lumMod val="75000"/>
                        </a:schemeClr>
                      </a:solidFill>
                    </a:lnB>
                  </a:tcPr>
                </a:tc>
                <a:tc>
                  <a:txBody>
                    <a:bodyPr/>
                    <a:lstStyle/>
                    <a:p>
                      <a:pPr lvl="0">
                        <a:buNone/>
                      </a:pPr>
                      <a:r>
                        <a:rPr lang="en-US" sz="1200" b="0" i="0" u="none" strike="noStrike" noProof="0">
                          <a:solidFill>
                            <a:srgbClr val="000000"/>
                          </a:solidFill>
                        </a:rPr>
                        <a:t>Assamese, Hindi</a:t>
                      </a:r>
                      <a:endParaRPr lang="en-US" sz="1200"/>
                    </a:p>
                  </a:txBody>
                  <a:tcPr>
                    <a:lnL w="12700">
                      <a:solidFill>
                        <a:schemeClr val="bg1">
                          <a:lumMod val="75000"/>
                        </a:schemeClr>
                      </a:solidFill>
                    </a:lnL>
                    <a:lnR w="12700" cap="flat" cmpd="sng" algn="ctr">
                      <a:solidFill>
                        <a:schemeClr val="bg1">
                          <a:lumMod val="75000"/>
                        </a:schemeClr>
                      </a:solidFill>
                      <a:prstDash val="solid"/>
                      <a:round/>
                      <a:headEnd type="none" w="med" len="med"/>
                      <a:tailEnd type="none" w="med" len="med"/>
                    </a:lnR>
                    <a:lnT w="12700">
                      <a:solidFill>
                        <a:schemeClr val="bg1">
                          <a:lumMod val="75000"/>
                        </a:schemeClr>
                      </a:solidFill>
                    </a:lnT>
                    <a:lnB w="12700">
                      <a:solidFill>
                        <a:schemeClr val="bg1">
                          <a:lumMod val="75000"/>
                        </a:schemeClr>
                      </a:solidFill>
                    </a:lnB>
                  </a:tcPr>
                </a:tc>
                <a:tc gridSpan="2">
                  <a:txBody>
                    <a:bodyPr/>
                    <a:lstStyle/>
                    <a:p>
                      <a:pPr lvl="0">
                        <a:buNone/>
                      </a:pPr>
                      <a:r>
                        <a:rPr lang="en-US" sz="1200" b="0" i="0" u="none" strike="noStrike" noProof="0">
                          <a:solidFill>
                            <a:srgbClr val="000000"/>
                          </a:solidFill>
                        </a:rPr>
                        <a:t>A mix of Category 1 (4 women) + Category 2 (4 women)</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hMerge="1">
                  <a:txBody>
                    <a:bodyPr/>
                    <a:lstStyle/>
                    <a:p>
                      <a:endParaRPr lang="en-US"/>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1200" b="0" i="0" u="none" strike="noStrike" noProof="0"/>
                        <a:t>8 women</a:t>
                      </a:r>
                      <a:endParaRPr lang="en-US" sz="12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1333817465"/>
                  </a:ext>
                </a:extLst>
              </a:tr>
              <a:tr h="440380">
                <a:tc>
                  <a:txBody>
                    <a:bodyPr/>
                    <a:lstStyle/>
                    <a:p>
                      <a:pPr lvl="0">
                        <a:buNone/>
                      </a:pPr>
                      <a:r>
                        <a:rPr lang="en-US" sz="1200" b="0" i="0" u="none" strike="noStrike" kern="1200" noProof="0">
                          <a:solidFill>
                            <a:srgbClr val="000000"/>
                          </a:solidFill>
                        </a:rPr>
                        <a:t>Mumbai</a:t>
                      </a:r>
                      <a:endParaRPr lang="en-US" sz="1200"/>
                    </a:p>
                  </a:txBody>
                  <a:tcPr>
                    <a:lnL w="12700">
                      <a:solidFill>
                        <a:schemeClr val="bg1">
                          <a:lumMod val="75000"/>
                        </a:schemeClr>
                      </a:solidFill>
                    </a:lnL>
                    <a:lnR w="12700">
                      <a:solidFill>
                        <a:schemeClr val="bg1">
                          <a:lumMod val="75000"/>
                        </a:schemeClr>
                      </a:solid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lvl="0">
                        <a:buNone/>
                      </a:pPr>
                      <a:r>
                        <a:rPr lang="en-US" sz="1200" b="0" i="0" u="none" strike="noStrike" noProof="0"/>
                        <a:t>24th Nov 2024</a:t>
                      </a:r>
                      <a:endParaRPr lang="en-US" sz="1200"/>
                    </a:p>
                  </a:txBody>
                  <a:tcPr>
                    <a:lnL w="12700">
                      <a:solidFill>
                        <a:schemeClr val="bg1">
                          <a:lumMod val="75000"/>
                        </a:schemeClr>
                      </a:solidFill>
                    </a:lnL>
                    <a:lnR w="12700" cap="flat" cmpd="sng" algn="ctr">
                      <a:solidFill>
                        <a:schemeClr val="bg1">
                          <a:lumMod val="75000"/>
                        </a:schemeClr>
                      </a:solidFill>
                      <a:prstDash val="solid"/>
                      <a:round/>
                      <a:headEnd type="none" w="med" len="med"/>
                      <a:tailEnd type="none" w="med" len="med"/>
                    </a:lnR>
                    <a:lnT w="12700">
                      <a:solidFill>
                        <a:schemeClr val="bg1">
                          <a:lumMod val="75000"/>
                        </a:schemeClr>
                      </a:solidFill>
                    </a:lnT>
                    <a:lnB w="12700">
                      <a:solidFill>
                        <a:schemeClr val="bg1">
                          <a:lumMod val="75000"/>
                        </a:schemeClr>
                      </a:solidFill>
                    </a:lnB>
                  </a:tcPr>
                </a:tc>
                <a:tc>
                  <a:txBody>
                    <a:bodyPr/>
                    <a:lstStyle/>
                    <a:p>
                      <a:pPr lvl="0">
                        <a:buNone/>
                      </a:pPr>
                      <a:r>
                        <a:rPr lang="en-US" sz="1200" b="0" i="0" u="none" strike="noStrike" noProof="0"/>
                        <a:t>1. Saki Naka 2. Malad</a:t>
                      </a:r>
                      <a:endParaRPr lang="en-US" sz="1200"/>
                    </a:p>
                  </a:txBody>
                  <a:tcPr>
                    <a:lnL w="12700">
                      <a:solidFill>
                        <a:schemeClr val="bg1">
                          <a:lumMod val="75000"/>
                        </a:schemeClr>
                      </a:solidFill>
                    </a:lnL>
                    <a:lnR w="12700" cap="flat" cmpd="sng" algn="ctr">
                      <a:solidFill>
                        <a:schemeClr val="bg1">
                          <a:lumMod val="75000"/>
                        </a:schemeClr>
                      </a:solidFill>
                      <a:prstDash val="solid"/>
                      <a:round/>
                      <a:headEnd type="none" w="med" len="med"/>
                      <a:tailEnd type="none" w="med" len="med"/>
                    </a:lnR>
                    <a:lnT w="12700">
                      <a:solidFill>
                        <a:schemeClr val="bg1">
                          <a:lumMod val="75000"/>
                        </a:schemeClr>
                      </a:solidFill>
                    </a:lnT>
                    <a:lnB w="12700">
                      <a:solidFill>
                        <a:schemeClr val="bg1">
                          <a:lumMod val="75000"/>
                        </a:schemeClr>
                      </a:solidFill>
                    </a:lnB>
                  </a:tcPr>
                </a:tc>
                <a:tc>
                  <a:txBody>
                    <a:bodyPr/>
                    <a:lstStyle/>
                    <a:p>
                      <a:pPr lvl="0">
                        <a:buNone/>
                      </a:pPr>
                      <a:r>
                        <a:rPr lang="en-US" sz="1200" b="0" i="0" u="none" strike="noStrike" noProof="0"/>
                        <a:t>Hindi</a:t>
                      </a:r>
                      <a:endParaRPr lang="en-US" sz="1200"/>
                    </a:p>
                  </a:txBody>
                  <a:tcPr>
                    <a:lnL w="12700">
                      <a:solidFill>
                        <a:schemeClr val="bg1">
                          <a:lumMod val="75000"/>
                        </a:schemeClr>
                      </a:solidFill>
                    </a:lnL>
                    <a:lnR w="12700" cap="flat" cmpd="sng" algn="ctr">
                      <a:solidFill>
                        <a:schemeClr val="bg1">
                          <a:lumMod val="75000"/>
                        </a:schemeClr>
                      </a:solidFill>
                      <a:prstDash val="solid"/>
                      <a:round/>
                      <a:headEnd type="none" w="med" len="med"/>
                      <a:tailEnd type="none" w="med" len="med"/>
                    </a:lnR>
                    <a:lnT w="12700">
                      <a:solidFill>
                        <a:schemeClr val="bg1">
                          <a:lumMod val="75000"/>
                        </a:schemeClr>
                      </a:solidFill>
                    </a:lnT>
                    <a:lnB w="12700">
                      <a:solidFill>
                        <a:schemeClr val="bg1">
                          <a:lumMod val="75000"/>
                        </a:schemeClr>
                      </a:solidFill>
                    </a:lnB>
                  </a:tcPr>
                </a:tc>
                <a:tc gridSpan="2">
                  <a:txBody>
                    <a:bodyPr/>
                    <a:lstStyle/>
                    <a:p>
                      <a:pPr lvl="0">
                        <a:buNone/>
                      </a:pPr>
                      <a:r>
                        <a:rPr lang="en-US" sz="1200" b="0" i="0" u="none" strike="noStrike" noProof="0"/>
                        <a:t>A mix of Category 1 (4 women) + Category 2 (4 women)</a:t>
                      </a:r>
                      <a:endParaRPr lang="en-US" sz="12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hMerge="1">
                  <a:txBody>
                    <a:bodyPr/>
                    <a:lstStyle/>
                    <a:p>
                      <a:endParaRPr lang="en-US"/>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1200" b="0" i="0" u="none" strike="noStrike" noProof="0"/>
                        <a:t>8 women</a:t>
                      </a:r>
                      <a:endParaRPr lang="en-US" sz="12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2630698802"/>
                  </a:ext>
                </a:extLst>
              </a:tr>
              <a:tr h="466901">
                <a:tc gridSpan="7">
                  <a:txBody>
                    <a:bodyPr/>
                    <a:lstStyle/>
                    <a:p>
                      <a:pPr lvl="0" algn="l">
                        <a:lnSpc>
                          <a:spcPct val="100000"/>
                        </a:lnSpc>
                        <a:spcBef>
                          <a:spcPts val="0"/>
                        </a:spcBef>
                        <a:spcAft>
                          <a:spcPts val="0"/>
                        </a:spcAft>
                        <a:buNone/>
                      </a:pPr>
                      <a:r>
                        <a:rPr lang="en-US" sz="1200" b="0" i="0" u="none" strike="noStrike" kern="1200" noProof="0" dirty="0">
                          <a:solidFill>
                            <a:srgbClr val="000000"/>
                          </a:solidFill>
                          <a:latin typeface="segoe ui semibold"/>
                        </a:rPr>
                        <a:t>10 FGDs with a total of 80 women across 4 cities, and 3 working categories between 14th - 29th November 2024</a:t>
                      </a:r>
                      <a:endParaRPr lang="en-US" sz="1200" dirty="0">
                        <a:latin typeface="segoe ui semibold"/>
                      </a:endParaRPr>
                    </a:p>
                  </a:txBody>
                  <a:tcPr>
                    <a:lnL w="12700">
                      <a:solidFill>
                        <a:schemeClr val="bg1">
                          <a:lumMod val="75000"/>
                        </a:schemeClr>
                      </a:solidFill>
                    </a:lnL>
                    <a:lnR w="12700">
                      <a:solidFill>
                        <a:schemeClr val="bg1">
                          <a:lumMod val="75000"/>
                        </a:schemeClr>
                      </a:solidFill>
                    </a:lnR>
                    <a:lnT w="12700" cap="flat" cmpd="sng" algn="ctr">
                      <a:solidFill>
                        <a:schemeClr val="bg1">
                          <a:lumMod val="75000"/>
                        </a:schemeClr>
                      </a:solidFill>
                      <a:prstDash val="solid"/>
                      <a:round/>
                      <a:headEnd type="none" w="med" len="med"/>
                      <a:tailEnd type="none" w="med" len="med"/>
                    </a:lnT>
                    <a:lnB w="12700">
                      <a:solidFill>
                        <a:schemeClr val="bg1">
                          <a:lumMod val="75000"/>
                        </a:schemeClr>
                      </a:solidFill>
                    </a:lnB>
                    <a:solidFill>
                      <a:schemeClr val="bg1">
                        <a:lumMod val="95000"/>
                      </a:schemeClr>
                    </a:solidFill>
                  </a:tcPr>
                </a:tc>
                <a:tc hMerge="1">
                  <a:txBody>
                    <a:bodyPr/>
                    <a:lstStyle/>
                    <a:p>
                      <a:endParaRPr lang="en-US"/>
                    </a:p>
                  </a:txBody>
                  <a:tcPr>
                    <a:lnL w="12700">
                      <a:solidFill>
                        <a:schemeClr val="bg1">
                          <a:lumMod val="75000"/>
                        </a:schemeClr>
                      </a:solidFill>
                    </a:lnL>
                    <a:lnR w="12700" cap="flat" cmpd="sng" algn="ctr">
                      <a:solidFill>
                        <a:schemeClr val="bg1">
                          <a:lumMod val="75000"/>
                        </a:schemeClr>
                      </a:solidFill>
                      <a:prstDash val="solid"/>
                      <a:round/>
                      <a:headEnd type="none" w="med" len="med"/>
                      <a:tailEnd type="none" w="med" len="med"/>
                    </a:lnR>
                    <a:lnT w="12700">
                      <a:solidFill>
                        <a:schemeClr val="bg1">
                          <a:lumMod val="75000"/>
                        </a:schemeClr>
                      </a:solidFill>
                    </a:lnT>
                    <a:lnB w="12700">
                      <a:solidFill>
                        <a:schemeClr val="bg1">
                          <a:lumMod val="75000"/>
                        </a:schemeClr>
                      </a:solidFill>
                    </a:lnB>
                  </a:tcPr>
                </a:tc>
                <a:tc hMerge="1">
                  <a:txBody>
                    <a:bodyPr/>
                    <a:lstStyle/>
                    <a:p>
                      <a:endParaRPr lang="en-US"/>
                    </a:p>
                  </a:txBody>
                  <a:tcPr>
                    <a:lnL w="12700">
                      <a:solidFill>
                        <a:schemeClr val="bg1">
                          <a:lumMod val="75000"/>
                        </a:schemeClr>
                      </a:solidFill>
                    </a:lnL>
                    <a:lnR w="12700" cap="flat" cmpd="sng" algn="ctr">
                      <a:solidFill>
                        <a:schemeClr val="bg1">
                          <a:lumMod val="75000"/>
                        </a:schemeClr>
                      </a:solidFill>
                      <a:prstDash val="solid"/>
                      <a:round/>
                      <a:headEnd type="none" w="med" len="med"/>
                      <a:tailEnd type="none" w="med" len="med"/>
                    </a:lnR>
                    <a:lnT w="12700">
                      <a:solidFill>
                        <a:schemeClr val="bg1">
                          <a:lumMod val="75000"/>
                        </a:schemeClr>
                      </a:solidFill>
                    </a:lnT>
                    <a:lnB w="12700">
                      <a:solidFill>
                        <a:schemeClr val="bg1">
                          <a:lumMod val="75000"/>
                        </a:schemeClr>
                      </a:solidFill>
                    </a:lnB>
                  </a:tcPr>
                </a:tc>
                <a:tc hMerge="1">
                  <a:txBody>
                    <a:bodyPr/>
                    <a:lstStyle/>
                    <a:p>
                      <a:endParaRPr lang="en-US"/>
                    </a:p>
                  </a:txBody>
                  <a:tcPr>
                    <a:lnL w="12700">
                      <a:solidFill>
                        <a:schemeClr val="bg1">
                          <a:lumMod val="75000"/>
                        </a:schemeClr>
                      </a:solidFill>
                    </a:lnL>
                    <a:lnR w="12700" cap="flat" cmpd="sng" algn="ctr">
                      <a:solidFill>
                        <a:schemeClr val="bg1">
                          <a:lumMod val="75000"/>
                        </a:schemeClr>
                      </a:solidFill>
                      <a:prstDash val="solid"/>
                      <a:round/>
                      <a:headEnd type="none" w="med" len="med"/>
                      <a:tailEnd type="none" w="med" len="med"/>
                    </a:lnR>
                    <a:lnT w="12700">
                      <a:solidFill>
                        <a:schemeClr val="bg1">
                          <a:lumMod val="75000"/>
                        </a:schemeClr>
                      </a:solidFill>
                    </a:lnT>
                    <a:lnB w="12700">
                      <a:solidFill>
                        <a:schemeClr val="bg1">
                          <a:lumMod val="75000"/>
                        </a:schemeClr>
                      </a:solidFill>
                    </a:lnB>
                  </a:tcPr>
                </a:tc>
                <a:tc hMerge="1">
                  <a:txBody>
                    <a:bodyPr/>
                    <a:lstStyle/>
                    <a:p>
                      <a:endParaRPr lang="en-US"/>
                    </a:p>
                  </a:txBody>
                  <a:tcPr>
                    <a:lnL w="12700">
                      <a:solidFill>
                        <a:schemeClr val="bg1">
                          <a:lumMod val="75000"/>
                        </a:schemeClr>
                      </a:solidFill>
                    </a:lnL>
                    <a:lnR w="12700" cap="flat" cmpd="sng" algn="ctr">
                      <a:solidFill>
                        <a:schemeClr val="bg1">
                          <a:lumMod val="75000"/>
                        </a:schemeClr>
                      </a:solidFill>
                      <a:prstDash val="solid"/>
                      <a:round/>
                      <a:headEnd type="none" w="med" len="med"/>
                      <a:tailEnd type="none" w="med" len="med"/>
                    </a:lnR>
                    <a:lnT w="12700">
                      <a:solidFill>
                        <a:schemeClr val="bg1">
                          <a:lumMod val="75000"/>
                        </a:schemeClr>
                      </a:solidFill>
                    </a:lnT>
                    <a:lnB w="12700">
                      <a:solidFill>
                        <a:schemeClr val="bg1">
                          <a:lumMod val="75000"/>
                        </a:schemeClr>
                      </a:solidFill>
                    </a:lnB>
                  </a:tcPr>
                </a:tc>
                <a:tc hMerge="1">
                  <a:txBody>
                    <a:bodyPr/>
                    <a:lstStyle/>
                    <a:p>
                      <a:endParaRPr lang="en-US"/>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hMerge="1">
                  <a:txBody>
                    <a:bodyPr/>
                    <a:lstStyle/>
                    <a:p>
                      <a:endParaRPr lang="en-US"/>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3534307998"/>
                  </a:ext>
                </a:extLst>
              </a:tr>
            </a:tbl>
          </a:graphicData>
        </a:graphic>
      </p:graphicFrame>
    </p:spTree>
    <p:extLst>
      <p:ext uri="{BB962C8B-B14F-4D97-AF65-F5344CB8AC3E}">
        <p14:creationId xmlns:p14="http://schemas.microsoft.com/office/powerpoint/2010/main" val="3529337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IN"/>
              <a:t>Objectives, outputs, and outcomes</a:t>
            </a:r>
          </a:p>
        </p:txBody>
      </p:sp>
      <p:sp>
        <p:nvSpPr>
          <p:cNvPr id="13" name="Rectangle 12">
            <a:extLst>
              <a:ext uri="{FF2B5EF4-FFF2-40B4-BE49-F238E27FC236}">
                <a16:creationId xmlns:a16="http://schemas.microsoft.com/office/drawing/2014/main" id="{842BE23D-150E-D62C-081D-9A7384A3401E}"/>
              </a:ext>
            </a:extLst>
          </p:cNvPr>
          <p:cNvSpPr/>
          <p:nvPr/>
        </p:nvSpPr>
        <p:spPr>
          <a:xfrm>
            <a:off x="257623" y="1719838"/>
            <a:ext cx="3508971" cy="5505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defPPr>
              <a:defRPr lang="en-US"/>
            </a:defPPr>
            <a:lvl1pPr marL="0" algn="l" defTabSz="1075334" rtl="0" eaLnBrk="1" latinLnBrk="0" hangingPunct="1">
              <a:defRPr sz="2117" kern="1200">
                <a:solidFill>
                  <a:schemeClr val="lt1"/>
                </a:solidFill>
                <a:latin typeface="+mn-lt"/>
                <a:ea typeface="+mn-ea"/>
                <a:cs typeface="+mn-cs"/>
              </a:defRPr>
            </a:lvl1pPr>
            <a:lvl2pPr marL="537667" algn="l" defTabSz="1075334" rtl="0" eaLnBrk="1" latinLnBrk="0" hangingPunct="1">
              <a:defRPr sz="2117" kern="1200">
                <a:solidFill>
                  <a:schemeClr val="lt1"/>
                </a:solidFill>
                <a:latin typeface="+mn-lt"/>
                <a:ea typeface="+mn-ea"/>
                <a:cs typeface="+mn-cs"/>
              </a:defRPr>
            </a:lvl2pPr>
            <a:lvl3pPr marL="1075334" algn="l" defTabSz="1075334" rtl="0" eaLnBrk="1" latinLnBrk="0" hangingPunct="1">
              <a:defRPr sz="2117" kern="1200">
                <a:solidFill>
                  <a:schemeClr val="lt1"/>
                </a:solidFill>
                <a:latin typeface="+mn-lt"/>
                <a:ea typeface="+mn-ea"/>
                <a:cs typeface="+mn-cs"/>
              </a:defRPr>
            </a:lvl3pPr>
            <a:lvl4pPr marL="1613002" algn="l" defTabSz="1075334" rtl="0" eaLnBrk="1" latinLnBrk="0" hangingPunct="1">
              <a:defRPr sz="2117" kern="1200">
                <a:solidFill>
                  <a:schemeClr val="lt1"/>
                </a:solidFill>
                <a:latin typeface="+mn-lt"/>
                <a:ea typeface="+mn-ea"/>
                <a:cs typeface="+mn-cs"/>
              </a:defRPr>
            </a:lvl4pPr>
            <a:lvl5pPr marL="2150669" algn="l" defTabSz="1075334" rtl="0" eaLnBrk="1" latinLnBrk="0" hangingPunct="1">
              <a:defRPr sz="2117" kern="1200">
                <a:solidFill>
                  <a:schemeClr val="lt1"/>
                </a:solidFill>
                <a:latin typeface="+mn-lt"/>
                <a:ea typeface="+mn-ea"/>
                <a:cs typeface="+mn-cs"/>
              </a:defRPr>
            </a:lvl5pPr>
            <a:lvl6pPr marL="2688336" algn="l" defTabSz="1075334" rtl="0" eaLnBrk="1" latinLnBrk="0" hangingPunct="1">
              <a:defRPr sz="2117" kern="1200">
                <a:solidFill>
                  <a:schemeClr val="lt1"/>
                </a:solidFill>
                <a:latin typeface="+mn-lt"/>
                <a:ea typeface="+mn-ea"/>
                <a:cs typeface="+mn-cs"/>
              </a:defRPr>
            </a:lvl6pPr>
            <a:lvl7pPr marL="3226003" algn="l" defTabSz="1075334" rtl="0" eaLnBrk="1" latinLnBrk="0" hangingPunct="1">
              <a:defRPr sz="2117" kern="1200">
                <a:solidFill>
                  <a:schemeClr val="lt1"/>
                </a:solidFill>
                <a:latin typeface="+mn-lt"/>
                <a:ea typeface="+mn-ea"/>
                <a:cs typeface="+mn-cs"/>
              </a:defRPr>
            </a:lvl7pPr>
            <a:lvl8pPr marL="3763670" algn="l" defTabSz="1075334" rtl="0" eaLnBrk="1" latinLnBrk="0" hangingPunct="1">
              <a:defRPr sz="2117" kern="1200">
                <a:solidFill>
                  <a:schemeClr val="lt1"/>
                </a:solidFill>
                <a:latin typeface="+mn-lt"/>
                <a:ea typeface="+mn-ea"/>
                <a:cs typeface="+mn-cs"/>
              </a:defRPr>
            </a:lvl8pPr>
            <a:lvl9pPr marL="4301338" algn="l" defTabSz="1075334" rtl="0" eaLnBrk="1" latinLnBrk="0" hangingPunct="1">
              <a:defRPr sz="2117" kern="1200">
                <a:solidFill>
                  <a:schemeClr val="lt1"/>
                </a:solidFill>
                <a:latin typeface="+mn-lt"/>
                <a:ea typeface="+mn-ea"/>
                <a:cs typeface="+mn-cs"/>
              </a:defRPr>
            </a:lvl9pPr>
          </a:lstStyle>
          <a:p>
            <a:pPr algn="ctr"/>
            <a:r>
              <a:rPr lang="en-IN" sz="1600">
                <a:solidFill>
                  <a:schemeClr val="tx1"/>
                </a:solidFill>
                <a:latin typeface="+mj-lt"/>
              </a:rPr>
              <a:t>Objective</a:t>
            </a:r>
          </a:p>
        </p:txBody>
      </p:sp>
      <p:graphicFrame>
        <p:nvGraphicFramePr>
          <p:cNvPr id="14" name="Table 13"/>
          <p:cNvGraphicFramePr>
            <a:graphicFrameLocks noGrp="1"/>
          </p:cNvGraphicFramePr>
          <p:nvPr>
            <p:extLst>
              <p:ext uri="{D42A27DB-BD31-4B8C-83A1-F6EECF244321}">
                <p14:modId xmlns:p14="http://schemas.microsoft.com/office/powerpoint/2010/main" val="2341042001"/>
              </p:ext>
            </p:extLst>
          </p:nvPr>
        </p:nvGraphicFramePr>
        <p:xfrm>
          <a:off x="257174" y="2518864"/>
          <a:ext cx="3509419" cy="2860292"/>
        </p:xfrm>
        <a:graphic>
          <a:graphicData uri="http://schemas.openxmlformats.org/drawingml/2006/table">
            <a:tbl>
              <a:tblPr>
                <a:tableStyleId>{2D5ABB26-0587-4C30-8999-92F81FD0307C}</a:tableStyleId>
              </a:tblPr>
              <a:tblGrid>
                <a:gridCol w="3509419">
                  <a:extLst>
                    <a:ext uri="{9D8B030D-6E8A-4147-A177-3AD203B41FA5}">
                      <a16:colId xmlns:a16="http://schemas.microsoft.com/office/drawing/2014/main" val="782359256"/>
                    </a:ext>
                  </a:extLst>
                </a:gridCol>
              </a:tblGrid>
              <a:tr h="927226">
                <a:tc>
                  <a:txBody>
                    <a:bodyPr/>
                    <a:lstStyle/>
                    <a:p>
                      <a:pPr marL="285750" indent="-285750" algn="l" rtl="0" eaLnBrk="1" fontAlgn="ctr" latinLnBrk="0" hangingPunct="1">
                        <a:spcAft>
                          <a:spcPts val="200"/>
                        </a:spcAft>
                        <a:buClr>
                          <a:srgbClr val="00B0F0"/>
                        </a:buClr>
                        <a:buFont typeface="Segoe UI Black" panose="020B0A02040204020203" pitchFamily="34" charset="0"/>
                        <a:buChar char="\"/>
                      </a:pPr>
                      <a:r>
                        <a:rPr lang="en-US" sz="1200" kern="1200">
                          <a:solidFill>
                            <a:srgbClr val="000000"/>
                          </a:solidFill>
                          <a:latin typeface="Segoe UI Semibold"/>
                          <a:ea typeface="+mn-ea"/>
                          <a:cs typeface="Segoe UI Semibold"/>
                        </a:rPr>
                        <a:t>To establish if there is a relationship between </a:t>
                      </a:r>
                      <a:r>
                        <a:rPr lang="en-US" sz="1200" kern="1200">
                          <a:solidFill>
                            <a:srgbClr val="000000"/>
                          </a:solidFill>
                          <a:latin typeface="+mj-lt"/>
                          <a:ea typeface="+mn-ea"/>
                          <a:cs typeface="Segoe UI Semibold"/>
                        </a:rPr>
                        <a:t>availability, accessibility and quality </a:t>
                      </a:r>
                      <a:r>
                        <a:rPr lang="en-US" sz="1200" kern="1200">
                          <a:solidFill>
                            <a:srgbClr val="000000"/>
                          </a:solidFill>
                          <a:latin typeface="Segoe UI Semibold"/>
                          <a:ea typeface="+mn-ea"/>
                          <a:cs typeface="Segoe UI Semibold"/>
                        </a:rPr>
                        <a:t>of infrastructure related to mobility and participation of women (in</a:t>
                      </a:r>
                      <a:r>
                        <a:rPr lang="en-US" sz="1200" kern="1200" baseline="0">
                          <a:solidFill>
                            <a:srgbClr val="000000"/>
                          </a:solidFill>
                          <a:latin typeface="Segoe UI Semibold"/>
                          <a:ea typeface="+mn-ea"/>
                          <a:cs typeface="Segoe UI Semibold"/>
                        </a:rPr>
                        <a:t> lower income communities) </a:t>
                      </a:r>
                      <a:r>
                        <a:rPr lang="en-US" sz="1200" kern="1200">
                          <a:solidFill>
                            <a:srgbClr val="000000"/>
                          </a:solidFill>
                          <a:latin typeface="Segoe UI Semibold"/>
                          <a:ea typeface="+mn-ea"/>
                          <a:cs typeface="Segoe UI Semibold"/>
                        </a:rPr>
                        <a:t>in the workforce.</a:t>
                      </a:r>
                    </a:p>
                  </a:txBody>
                  <a:tcPr marL="45720" marR="45720" anchor="ctr">
                    <a:lnL>
                      <a:noFill/>
                    </a:lnL>
                    <a:lnR w="3175" cap="flat" cmpd="sng" algn="ctr">
                      <a:noFill/>
                      <a:prstDash val="solid"/>
                      <a:round/>
                      <a:headEnd type="none" w="med" len="med"/>
                      <a:tailEnd type="none" w="med" len="med"/>
                    </a:lnR>
                    <a:lnT w="3175" cap="flat" cmpd="sng" algn="ctr">
                      <a:solidFill>
                        <a:srgbClr val="00B0F0"/>
                      </a:solidFill>
                      <a:prstDash val="solid"/>
                      <a:round/>
                      <a:headEnd type="none" w="med" len="med"/>
                      <a:tailEnd type="none" w="med" len="med"/>
                    </a:lnT>
                    <a:lnB w="31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37211"/>
                  </a:ext>
                </a:extLst>
              </a:tr>
              <a:tr h="927226">
                <a:tc>
                  <a:txBody>
                    <a:bodyPr/>
                    <a:lstStyle/>
                    <a:p>
                      <a:pPr marL="285750" lvl="0" indent="-285750" algn="l">
                        <a:spcAft>
                          <a:spcPts val="200"/>
                        </a:spcAft>
                        <a:buFont typeface="Segoe UI Black"/>
                        <a:buChar char="\"/>
                      </a:pPr>
                      <a:r>
                        <a:rPr lang="en-US" sz="1200" kern="1200">
                          <a:solidFill>
                            <a:srgbClr val="000000"/>
                          </a:solidFill>
                          <a:latin typeface="Segoe UI Semibold"/>
                          <a:ea typeface="+mn-ea"/>
                          <a:cs typeface="Segoe UI Semibold"/>
                        </a:rPr>
                        <a:t>To understand to what extent does design and implementation of public infrastructure have a role to play in women's workforce participation.</a:t>
                      </a:r>
                    </a:p>
                  </a:txBody>
                  <a:tcPr marL="45720" marR="45720" anchor="ctr">
                    <a:lnL w="0">
                      <a:noFill/>
                    </a:lnL>
                    <a:lnR w="0">
                      <a:noFill/>
                    </a:lnR>
                    <a:lnT w="3175" cap="flat" cmpd="sng" algn="ctr">
                      <a:solidFill>
                        <a:srgbClr val="00B0F0"/>
                      </a:solidFill>
                      <a:prstDash val="solid"/>
                      <a:round/>
                      <a:headEnd type="none" w="med" len="med"/>
                      <a:tailEnd type="none" w="med" len="med"/>
                    </a:lnT>
                    <a:lnB w="3175" cap="flat" cmpd="sng" algn="ctr">
                      <a:solidFill>
                        <a:srgbClr val="00B0F0"/>
                      </a:solidFill>
                      <a:prstDash val="solid"/>
                      <a:round/>
                      <a:headEnd type="none" w="med" len="med"/>
                      <a:tailEnd type="none" w="med" len="med"/>
                    </a:lnB>
                    <a:lnTlToBr w="0">
                      <a:noFill/>
                    </a:lnTlToBr>
                    <a:lnBlToTr w="0">
                      <a:noFill/>
                    </a:lnBlToTr>
                  </a:tcPr>
                </a:tc>
                <a:extLst>
                  <a:ext uri="{0D108BD9-81ED-4DB2-BD59-A6C34878D82A}">
                    <a16:rowId xmlns:a16="http://schemas.microsoft.com/office/drawing/2014/main" val="3123800474"/>
                  </a:ext>
                </a:extLst>
              </a:tr>
              <a:tr h="927226">
                <a:tc>
                  <a:txBody>
                    <a:bodyPr/>
                    <a:lstStyle/>
                    <a:p>
                      <a:pPr marL="285750" lvl="0" indent="-285750" algn="l">
                        <a:spcAft>
                          <a:spcPts val="200"/>
                        </a:spcAft>
                        <a:buFont typeface="Segoe UI Black"/>
                        <a:buChar char="\"/>
                      </a:pPr>
                      <a:r>
                        <a:rPr lang="en-US" sz="1200" kern="1200">
                          <a:solidFill>
                            <a:srgbClr val="000000"/>
                          </a:solidFill>
                          <a:latin typeface="Segoe UI Semibold"/>
                          <a:ea typeface="+mn-ea"/>
                          <a:cs typeface="Segoe UI Semibold"/>
                        </a:rPr>
                        <a:t>To influence design standards, manuals, guidelines, toolkits on mobility/ public space design to be gender inclusive for workforce participation</a:t>
                      </a:r>
                    </a:p>
                  </a:txBody>
                  <a:tcPr marL="45720" marR="45720" anchor="ctr">
                    <a:lnL w="0">
                      <a:noFill/>
                    </a:lnL>
                    <a:lnR w="0">
                      <a:noFill/>
                    </a:lnR>
                    <a:lnT w="3175" cap="flat" cmpd="sng" algn="ctr">
                      <a:solidFill>
                        <a:srgbClr val="00B0F0"/>
                      </a:solidFill>
                      <a:prstDash val="solid"/>
                      <a:round/>
                      <a:headEnd type="none" w="med" len="med"/>
                      <a:tailEnd type="none" w="med" len="med"/>
                    </a:lnT>
                    <a:lnB w="3174">
                      <a:solidFill>
                        <a:srgbClr val="00B0F0"/>
                      </a:solidFill>
                    </a:lnB>
                    <a:lnTlToBr w="0">
                      <a:noFill/>
                    </a:lnTlToBr>
                    <a:lnBlToTr w="0">
                      <a:noFill/>
                    </a:lnBlToTr>
                  </a:tcPr>
                </a:tc>
                <a:extLst>
                  <a:ext uri="{0D108BD9-81ED-4DB2-BD59-A6C34878D82A}">
                    <a16:rowId xmlns:a16="http://schemas.microsoft.com/office/drawing/2014/main" val="1606156460"/>
                  </a:ext>
                </a:extLst>
              </a:tr>
            </a:tbl>
          </a:graphicData>
        </a:graphic>
      </p:graphicFrame>
      <p:sp>
        <p:nvSpPr>
          <p:cNvPr id="15" name="Rectangle 14">
            <a:extLst>
              <a:ext uri="{FF2B5EF4-FFF2-40B4-BE49-F238E27FC236}">
                <a16:creationId xmlns:a16="http://schemas.microsoft.com/office/drawing/2014/main" id="{842BE23D-150E-D62C-081D-9A7384A3401E}"/>
              </a:ext>
            </a:extLst>
          </p:cNvPr>
          <p:cNvSpPr/>
          <p:nvPr/>
        </p:nvSpPr>
        <p:spPr>
          <a:xfrm>
            <a:off x="3996866" y="1719838"/>
            <a:ext cx="3508971" cy="5505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defPPr>
              <a:defRPr lang="en-US"/>
            </a:defPPr>
            <a:lvl1pPr marL="0" algn="l" defTabSz="1075334" rtl="0" eaLnBrk="1" latinLnBrk="0" hangingPunct="1">
              <a:defRPr sz="2117" kern="1200">
                <a:solidFill>
                  <a:schemeClr val="lt1"/>
                </a:solidFill>
                <a:latin typeface="+mn-lt"/>
                <a:ea typeface="+mn-ea"/>
                <a:cs typeface="+mn-cs"/>
              </a:defRPr>
            </a:lvl1pPr>
            <a:lvl2pPr marL="537667" algn="l" defTabSz="1075334" rtl="0" eaLnBrk="1" latinLnBrk="0" hangingPunct="1">
              <a:defRPr sz="2117" kern="1200">
                <a:solidFill>
                  <a:schemeClr val="lt1"/>
                </a:solidFill>
                <a:latin typeface="+mn-lt"/>
                <a:ea typeface="+mn-ea"/>
                <a:cs typeface="+mn-cs"/>
              </a:defRPr>
            </a:lvl2pPr>
            <a:lvl3pPr marL="1075334" algn="l" defTabSz="1075334" rtl="0" eaLnBrk="1" latinLnBrk="0" hangingPunct="1">
              <a:defRPr sz="2117" kern="1200">
                <a:solidFill>
                  <a:schemeClr val="lt1"/>
                </a:solidFill>
                <a:latin typeface="+mn-lt"/>
                <a:ea typeface="+mn-ea"/>
                <a:cs typeface="+mn-cs"/>
              </a:defRPr>
            </a:lvl3pPr>
            <a:lvl4pPr marL="1613002" algn="l" defTabSz="1075334" rtl="0" eaLnBrk="1" latinLnBrk="0" hangingPunct="1">
              <a:defRPr sz="2117" kern="1200">
                <a:solidFill>
                  <a:schemeClr val="lt1"/>
                </a:solidFill>
                <a:latin typeface="+mn-lt"/>
                <a:ea typeface="+mn-ea"/>
                <a:cs typeface="+mn-cs"/>
              </a:defRPr>
            </a:lvl4pPr>
            <a:lvl5pPr marL="2150669" algn="l" defTabSz="1075334" rtl="0" eaLnBrk="1" latinLnBrk="0" hangingPunct="1">
              <a:defRPr sz="2117" kern="1200">
                <a:solidFill>
                  <a:schemeClr val="lt1"/>
                </a:solidFill>
                <a:latin typeface="+mn-lt"/>
                <a:ea typeface="+mn-ea"/>
                <a:cs typeface="+mn-cs"/>
              </a:defRPr>
            </a:lvl5pPr>
            <a:lvl6pPr marL="2688336" algn="l" defTabSz="1075334" rtl="0" eaLnBrk="1" latinLnBrk="0" hangingPunct="1">
              <a:defRPr sz="2117" kern="1200">
                <a:solidFill>
                  <a:schemeClr val="lt1"/>
                </a:solidFill>
                <a:latin typeface="+mn-lt"/>
                <a:ea typeface="+mn-ea"/>
                <a:cs typeface="+mn-cs"/>
              </a:defRPr>
            </a:lvl6pPr>
            <a:lvl7pPr marL="3226003" algn="l" defTabSz="1075334" rtl="0" eaLnBrk="1" latinLnBrk="0" hangingPunct="1">
              <a:defRPr sz="2117" kern="1200">
                <a:solidFill>
                  <a:schemeClr val="lt1"/>
                </a:solidFill>
                <a:latin typeface="+mn-lt"/>
                <a:ea typeface="+mn-ea"/>
                <a:cs typeface="+mn-cs"/>
              </a:defRPr>
            </a:lvl7pPr>
            <a:lvl8pPr marL="3763670" algn="l" defTabSz="1075334" rtl="0" eaLnBrk="1" latinLnBrk="0" hangingPunct="1">
              <a:defRPr sz="2117" kern="1200">
                <a:solidFill>
                  <a:schemeClr val="lt1"/>
                </a:solidFill>
                <a:latin typeface="+mn-lt"/>
                <a:ea typeface="+mn-ea"/>
                <a:cs typeface="+mn-cs"/>
              </a:defRPr>
            </a:lvl8pPr>
            <a:lvl9pPr marL="4301338" algn="l" defTabSz="1075334" rtl="0" eaLnBrk="1" latinLnBrk="0" hangingPunct="1">
              <a:defRPr sz="2117" kern="1200">
                <a:solidFill>
                  <a:schemeClr val="lt1"/>
                </a:solidFill>
                <a:latin typeface="+mn-lt"/>
                <a:ea typeface="+mn-ea"/>
                <a:cs typeface="+mn-cs"/>
              </a:defRPr>
            </a:lvl9pPr>
          </a:lstStyle>
          <a:p>
            <a:pPr algn="ctr"/>
            <a:r>
              <a:rPr lang="en-IN" sz="1600">
                <a:solidFill>
                  <a:schemeClr val="tx1"/>
                </a:solidFill>
                <a:latin typeface="+mj-lt"/>
              </a:rPr>
              <a:t>Outputs</a:t>
            </a:r>
          </a:p>
        </p:txBody>
      </p:sp>
      <p:graphicFrame>
        <p:nvGraphicFramePr>
          <p:cNvPr id="16" name="Table 15"/>
          <p:cNvGraphicFramePr>
            <a:graphicFrameLocks noGrp="1"/>
          </p:cNvGraphicFramePr>
          <p:nvPr>
            <p:extLst>
              <p:ext uri="{D42A27DB-BD31-4B8C-83A1-F6EECF244321}">
                <p14:modId xmlns:p14="http://schemas.microsoft.com/office/powerpoint/2010/main" val="3441524264"/>
              </p:ext>
            </p:extLst>
          </p:nvPr>
        </p:nvGraphicFramePr>
        <p:xfrm>
          <a:off x="3996417" y="2518864"/>
          <a:ext cx="3509419" cy="927226"/>
        </p:xfrm>
        <a:graphic>
          <a:graphicData uri="http://schemas.openxmlformats.org/drawingml/2006/table">
            <a:tbl>
              <a:tblPr>
                <a:tableStyleId>{2D5ABB26-0587-4C30-8999-92F81FD0307C}</a:tableStyleId>
              </a:tblPr>
              <a:tblGrid>
                <a:gridCol w="3509419">
                  <a:extLst>
                    <a:ext uri="{9D8B030D-6E8A-4147-A177-3AD203B41FA5}">
                      <a16:colId xmlns:a16="http://schemas.microsoft.com/office/drawing/2014/main" val="782359256"/>
                    </a:ext>
                  </a:extLst>
                </a:gridCol>
              </a:tblGrid>
              <a:tr h="927226">
                <a:tc>
                  <a:txBody>
                    <a:bodyPr/>
                    <a:lstStyle/>
                    <a:p>
                      <a:pPr marL="285750" lvl="0" indent="-285750" algn="l">
                        <a:spcAft>
                          <a:spcPts val="200"/>
                        </a:spcAft>
                        <a:buClr>
                          <a:srgbClr val="00B0F0"/>
                        </a:buClr>
                        <a:buFont typeface="Segoe UI Black" panose="020B0A02040204020203" pitchFamily="34" charset="0"/>
                        <a:buChar char="\"/>
                      </a:pPr>
                      <a:r>
                        <a:rPr lang="en-IN" sz="1200" kern="1200" baseline="0">
                          <a:solidFill>
                            <a:srgbClr val="000000"/>
                          </a:solidFill>
                          <a:latin typeface="Segoe UI Semibold"/>
                          <a:ea typeface="+mn-ea"/>
                          <a:cs typeface="Segoe UI Semibold"/>
                        </a:rPr>
                        <a:t>Primary survey findings on </a:t>
                      </a:r>
                      <a:r>
                        <a:rPr lang="en-IN" sz="1200" b="1" kern="1200" baseline="0">
                          <a:solidFill>
                            <a:srgbClr val="000000"/>
                          </a:solidFill>
                          <a:latin typeface="Segoe UI Black"/>
                          <a:ea typeface="+mn-ea"/>
                          <a:cs typeface="Segoe UI Semibold"/>
                        </a:rPr>
                        <a:t>non-negotiable and negotiable infrastructure design features</a:t>
                      </a:r>
                      <a:r>
                        <a:rPr lang="en-IN" sz="1200" kern="1200" baseline="0">
                          <a:solidFill>
                            <a:srgbClr val="000000"/>
                          </a:solidFill>
                          <a:latin typeface="Segoe UI Semibold"/>
                          <a:ea typeface="+mn-ea"/>
                          <a:cs typeface="Segoe UI Semibold"/>
                        </a:rPr>
                        <a:t> that influence women's workforce participation in Indian cities.</a:t>
                      </a:r>
                      <a:endParaRPr lang="en-US"/>
                    </a:p>
                  </a:txBody>
                  <a:tcPr marL="45720" marR="45720" anchor="ctr">
                    <a:lnL>
                      <a:noFill/>
                    </a:lnL>
                    <a:lnR w="3175" cap="flat" cmpd="sng" algn="ctr">
                      <a:noFill/>
                      <a:prstDash val="solid"/>
                      <a:round/>
                      <a:headEnd type="none" w="med" len="med"/>
                      <a:tailEnd type="none" w="med" len="med"/>
                    </a:lnR>
                    <a:lnT w="3175" cap="flat" cmpd="sng" algn="ctr">
                      <a:solidFill>
                        <a:srgbClr val="00B0F0"/>
                      </a:solidFill>
                      <a:prstDash val="solid"/>
                      <a:round/>
                      <a:headEnd type="none" w="med" len="med"/>
                      <a:tailEnd type="none" w="med" len="med"/>
                    </a:lnT>
                    <a:lnB w="31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37211"/>
                  </a:ext>
                </a:extLst>
              </a:tr>
            </a:tbl>
          </a:graphicData>
        </a:graphic>
      </p:graphicFrame>
      <p:sp>
        <p:nvSpPr>
          <p:cNvPr id="17" name="Rectangle 16">
            <a:extLst>
              <a:ext uri="{FF2B5EF4-FFF2-40B4-BE49-F238E27FC236}">
                <a16:creationId xmlns:a16="http://schemas.microsoft.com/office/drawing/2014/main" id="{842BE23D-150E-D62C-081D-9A7384A3401E}"/>
              </a:ext>
            </a:extLst>
          </p:cNvPr>
          <p:cNvSpPr/>
          <p:nvPr/>
        </p:nvSpPr>
        <p:spPr>
          <a:xfrm>
            <a:off x="7735660" y="1719838"/>
            <a:ext cx="3508971" cy="5505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defPPr>
              <a:defRPr lang="en-US"/>
            </a:defPPr>
            <a:lvl1pPr marL="0" algn="l" defTabSz="1075334" rtl="0" eaLnBrk="1" latinLnBrk="0" hangingPunct="1">
              <a:defRPr sz="2117" kern="1200">
                <a:solidFill>
                  <a:schemeClr val="lt1"/>
                </a:solidFill>
                <a:latin typeface="+mn-lt"/>
                <a:ea typeface="+mn-ea"/>
                <a:cs typeface="+mn-cs"/>
              </a:defRPr>
            </a:lvl1pPr>
            <a:lvl2pPr marL="537667" algn="l" defTabSz="1075334" rtl="0" eaLnBrk="1" latinLnBrk="0" hangingPunct="1">
              <a:defRPr sz="2117" kern="1200">
                <a:solidFill>
                  <a:schemeClr val="lt1"/>
                </a:solidFill>
                <a:latin typeface="+mn-lt"/>
                <a:ea typeface="+mn-ea"/>
                <a:cs typeface="+mn-cs"/>
              </a:defRPr>
            </a:lvl2pPr>
            <a:lvl3pPr marL="1075334" algn="l" defTabSz="1075334" rtl="0" eaLnBrk="1" latinLnBrk="0" hangingPunct="1">
              <a:defRPr sz="2117" kern="1200">
                <a:solidFill>
                  <a:schemeClr val="lt1"/>
                </a:solidFill>
                <a:latin typeface="+mn-lt"/>
                <a:ea typeface="+mn-ea"/>
                <a:cs typeface="+mn-cs"/>
              </a:defRPr>
            </a:lvl3pPr>
            <a:lvl4pPr marL="1613002" algn="l" defTabSz="1075334" rtl="0" eaLnBrk="1" latinLnBrk="0" hangingPunct="1">
              <a:defRPr sz="2117" kern="1200">
                <a:solidFill>
                  <a:schemeClr val="lt1"/>
                </a:solidFill>
                <a:latin typeface="+mn-lt"/>
                <a:ea typeface="+mn-ea"/>
                <a:cs typeface="+mn-cs"/>
              </a:defRPr>
            </a:lvl4pPr>
            <a:lvl5pPr marL="2150669" algn="l" defTabSz="1075334" rtl="0" eaLnBrk="1" latinLnBrk="0" hangingPunct="1">
              <a:defRPr sz="2117" kern="1200">
                <a:solidFill>
                  <a:schemeClr val="lt1"/>
                </a:solidFill>
                <a:latin typeface="+mn-lt"/>
                <a:ea typeface="+mn-ea"/>
                <a:cs typeface="+mn-cs"/>
              </a:defRPr>
            </a:lvl5pPr>
            <a:lvl6pPr marL="2688336" algn="l" defTabSz="1075334" rtl="0" eaLnBrk="1" latinLnBrk="0" hangingPunct="1">
              <a:defRPr sz="2117" kern="1200">
                <a:solidFill>
                  <a:schemeClr val="lt1"/>
                </a:solidFill>
                <a:latin typeface="+mn-lt"/>
                <a:ea typeface="+mn-ea"/>
                <a:cs typeface="+mn-cs"/>
              </a:defRPr>
            </a:lvl6pPr>
            <a:lvl7pPr marL="3226003" algn="l" defTabSz="1075334" rtl="0" eaLnBrk="1" latinLnBrk="0" hangingPunct="1">
              <a:defRPr sz="2117" kern="1200">
                <a:solidFill>
                  <a:schemeClr val="lt1"/>
                </a:solidFill>
                <a:latin typeface="+mn-lt"/>
                <a:ea typeface="+mn-ea"/>
                <a:cs typeface="+mn-cs"/>
              </a:defRPr>
            </a:lvl7pPr>
            <a:lvl8pPr marL="3763670" algn="l" defTabSz="1075334" rtl="0" eaLnBrk="1" latinLnBrk="0" hangingPunct="1">
              <a:defRPr sz="2117" kern="1200">
                <a:solidFill>
                  <a:schemeClr val="lt1"/>
                </a:solidFill>
                <a:latin typeface="+mn-lt"/>
                <a:ea typeface="+mn-ea"/>
                <a:cs typeface="+mn-cs"/>
              </a:defRPr>
            </a:lvl8pPr>
            <a:lvl9pPr marL="4301338" algn="l" defTabSz="1075334" rtl="0" eaLnBrk="1" latinLnBrk="0" hangingPunct="1">
              <a:defRPr sz="2117" kern="1200">
                <a:solidFill>
                  <a:schemeClr val="lt1"/>
                </a:solidFill>
                <a:latin typeface="+mn-lt"/>
                <a:ea typeface="+mn-ea"/>
                <a:cs typeface="+mn-cs"/>
              </a:defRPr>
            </a:lvl9pPr>
          </a:lstStyle>
          <a:p>
            <a:pPr algn="ctr"/>
            <a:r>
              <a:rPr lang="en-IN" sz="1600">
                <a:solidFill>
                  <a:schemeClr val="tx1"/>
                </a:solidFill>
                <a:latin typeface="+mj-lt"/>
              </a:rPr>
              <a:t>Outcomes</a:t>
            </a:r>
          </a:p>
        </p:txBody>
      </p:sp>
      <p:graphicFrame>
        <p:nvGraphicFramePr>
          <p:cNvPr id="18" name="Table 17"/>
          <p:cNvGraphicFramePr>
            <a:graphicFrameLocks noGrp="1"/>
          </p:cNvGraphicFramePr>
          <p:nvPr>
            <p:extLst>
              <p:ext uri="{D42A27DB-BD31-4B8C-83A1-F6EECF244321}">
                <p14:modId xmlns:p14="http://schemas.microsoft.com/office/powerpoint/2010/main" val="1726699083"/>
              </p:ext>
            </p:extLst>
          </p:nvPr>
        </p:nvGraphicFramePr>
        <p:xfrm>
          <a:off x="7735211" y="2518864"/>
          <a:ext cx="3509419" cy="927226"/>
        </p:xfrm>
        <a:graphic>
          <a:graphicData uri="http://schemas.openxmlformats.org/drawingml/2006/table">
            <a:tbl>
              <a:tblPr>
                <a:tableStyleId>{2D5ABB26-0587-4C30-8999-92F81FD0307C}</a:tableStyleId>
              </a:tblPr>
              <a:tblGrid>
                <a:gridCol w="3509419">
                  <a:extLst>
                    <a:ext uri="{9D8B030D-6E8A-4147-A177-3AD203B41FA5}">
                      <a16:colId xmlns:a16="http://schemas.microsoft.com/office/drawing/2014/main" val="782359256"/>
                    </a:ext>
                  </a:extLst>
                </a:gridCol>
              </a:tblGrid>
              <a:tr h="927226">
                <a:tc>
                  <a:txBody>
                    <a:bodyPr/>
                    <a:lstStyle/>
                    <a:p>
                      <a:pPr marL="285750" indent="-285750" algn="l" rtl="0" eaLnBrk="1" fontAlgn="ctr" latinLnBrk="0" hangingPunct="1">
                        <a:spcAft>
                          <a:spcPts val="200"/>
                        </a:spcAft>
                        <a:buClr>
                          <a:srgbClr val="00B0F0"/>
                        </a:buClr>
                        <a:buFont typeface="Segoe UI Black" panose="020B0A02040204020203" pitchFamily="34" charset="0"/>
                        <a:buChar char="\"/>
                      </a:pPr>
                      <a:r>
                        <a:rPr lang="en-IN" sz="1200" kern="1200">
                          <a:solidFill>
                            <a:srgbClr val="000000"/>
                          </a:solidFill>
                          <a:latin typeface="+mj-lt"/>
                          <a:ea typeface="+mn-ea"/>
                          <a:cs typeface="Segoe UI Semibold"/>
                        </a:rPr>
                        <a:t>Design and implementation of infrastructure to enhance user comfort and safety</a:t>
                      </a:r>
                      <a:r>
                        <a:rPr lang="en-IN" sz="1200" kern="1200">
                          <a:solidFill>
                            <a:srgbClr val="000000"/>
                          </a:solidFill>
                          <a:latin typeface="Segoe UI Semibold"/>
                          <a:ea typeface="+mn-ea"/>
                          <a:cs typeface="Segoe UI Semibold"/>
                        </a:rPr>
                        <a:t> enables women to participate in the workforce</a:t>
                      </a:r>
                      <a:endParaRPr lang="en-IN" sz="1200" kern="1200">
                        <a:solidFill>
                          <a:srgbClr val="000000"/>
                        </a:solidFill>
                        <a:latin typeface="+mj-lt"/>
                        <a:ea typeface="+mn-ea"/>
                        <a:cs typeface="Segoe UI Semibold"/>
                      </a:endParaRPr>
                    </a:p>
                  </a:txBody>
                  <a:tcPr marL="45720" marR="45720" anchor="ctr">
                    <a:lnL>
                      <a:noFill/>
                    </a:lnL>
                    <a:lnR w="3175" cap="flat" cmpd="sng" algn="ctr">
                      <a:noFill/>
                      <a:prstDash val="solid"/>
                      <a:round/>
                      <a:headEnd type="none" w="med" len="med"/>
                      <a:tailEnd type="none" w="med" len="med"/>
                    </a:lnR>
                    <a:lnT w="3175" cap="flat" cmpd="sng" algn="ctr">
                      <a:solidFill>
                        <a:srgbClr val="00B0F0"/>
                      </a:solidFill>
                      <a:prstDash val="solid"/>
                      <a:round/>
                      <a:headEnd type="none" w="med" len="med"/>
                      <a:tailEnd type="none" w="med" len="med"/>
                    </a:lnT>
                    <a:lnB w="31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37211"/>
                  </a:ext>
                </a:extLst>
              </a:tr>
            </a:tbl>
          </a:graphicData>
        </a:graphic>
      </p:graphicFrame>
      <p:sp>
        <p:nvSpPr>
          <p:cNvPr id="4" name="Rectangle 3">
            <a:extLst>
              <a:ext uri="{FF2B5EF4-FFF2-40B4-BE49-F238E27FC236}">
                <a16:creationId xmlns:a16="http://schemas.microsoft.com/office/drawing/2014/main" id="{24BFC26C-BEDF-D7FC-9399-D37F7E777B71}"/>
              </a:ext>
            </a:extLst>
          </p:cNvPr>
          <p:cNvSpPr/>
          <p:nvPr/>
        </p:nvSpPr>
        <p:spPr>
          <a:xfrm>
            <a:off x="253956" y="5896336"/>
            <a:ext cx="5410503" cy="495585"/>
          </a:xfrm>
          <a:prstGeom prst="rect">
            <a:avLst/>
          </a:prstGeom>
        </p:spPr>
        <p:txBody>
          <a:bodyPr wrap="square" lIns="91440" tIns="45720" rIns="91440" bIns="45720" anchor="t">
            <a:spAutoFit/>
          </a:bodyPr>
          <a:lstStyle/>
          <a:p>
            <a:pPr>
              <a:lnSpc>
                <a:spcPct val="113999"/>
              </a:lnSpc>
              <a:spcAft>
                <a:spcPts val="600"/>
              </a:spcAft>
              <a:buClr>
                <a:srgbClr val="00B0F0"/>
              </a:buClr>
            </a:pPr>
            <a:r>
              <a:rPr lang="en-US" sz="1200" i="1">
                <a:solidFill>
                  <a:srgbClr val="000000"/>
                </a:solidFill>
                <a:latin typeface="Segoe UI Semibold"/>
                <a:cs typeface="Segoe UI Semibold"/>
              </a:rPr>
              <a:t>* Note:</a:t>
            </a:r>
            <a:r>
              <a:rPr lang="en-US" sz="1200" b="1" i="1">
                <a:solidFill>
                  <a:srgbClr val="000000"/>
                </a:solidFill>
                <a:latin typeface="Segoe UI Semibold"/>
                <a:cs typeface="Segoe UI Semibold"/>
              </a:rPr>
              <a:t> </a:t>
            </a:r>
            <a:r>
              <a:rPr lang="en-US" sz="1200" i="1">
                <a:solidFill>
                  <a:srgbClr val="000000"/>
                </a:solidFill>
                <a:latin typeface="Segoe UI Semibold"/>
                <a:cs typeface="Segoe UI Semibold"/>
              </a:rPr>
              <a:t>The study is qualitative in nature. Further validation of input pointers will be required for detailed design standards.</a:t>
            </a:r>
            <a:endParaRPr lang="en-US" sz="1200" i="1">
              <a:latin typeface="Segoe UI Semibold"/>
              <a:cs typeface="Segoe UI Semibold"/>
            </a:endParaRPr>
          </a:p>
        </p:txBody>
      </p:sp>
      <p:sp>
        <p:nvSpPr>
          <p:cNvPr id="9" name="Text Placeholder 8"/>
          <p:cNvSpPr>
            <a:spLocks noGrp="1"/>
          </p:cNvSpPr>
          <p:nvPr>
            <p:ph type="body" idx="1"/>
          </p:nvPr>
        </p:nvSpPr>
        <p:spPr/>
        <p:txBody>
          <a:bodyPr/>
          <a:lstStyle/>
          <a:p>
            <a:endParaRPr lang="en-IN"/>
          </a:p>
        </p:txBody>
      </p:sp>
      <p:graphicFrame>
        <p:nvGraphicFramePr>
          <p:cNvPr id="2" name="Table 1">
            <a:extLst>
              <a:ext uri="{FF2B5EF4-FFF2-40B4-BE49-F238E27FC236}">
                <a16:creationId xmlns:a16="http://schemas.microsoft.com/office/drawing/2014/main" id="{57DCBEB1-C223-4D41-CCBC-C70213E94AC7}"/>
              </a:ext>
            </a:extLst>
          </p:cNvPr>
          <p:cNvGraphicFramePr>
            <a:graphicFrameLocks noGrp="1"/>
          </p:cNvGraphicFramePr>
          <p:nvPr>
            <p:extLst>
              <p:ext uri="{D42A27DB-BD31-4B8C-83A1-F6EECF244321}">
                <p14:modId xmlns:p14="http://schemas.microsoft.com/office/powerpoint/2010/main" val="2919103572"/>
              </p:ext>
            </p:extLst>
          </p:nvPr>
        </p:nvGraphicFramePr>
        <p:xfrm>
          <a:off x="3996417" y="3442229"/>
          <a:ext cx="3509419" cy="1005840"/>
        </p:xfrm>
        <a:graphic>
          <a:graphicData uri="http://schemas.openxmlformats.org/drawingml/2006/table">
            <a:tbl>
              <a:tblPr>
                <a:tableStyleId>{2D5ABB26-0587-4C30-8999-92F81FD0307C}</a:tableStyleId>
              </a:tblPr>
              <a:tblGrid>
                <a:gridCol w="3509419">
                  <a:extLst>
                    <a:ext uri="{9D8B030D-6E8A-4147-A177-3AD203B41FA5}">
                      <a16:colId xmlns:a16="http://schemas.microsoft.com/office/drawing/2014/main" val="782359256"/>
                    </a:ext>
                  </a:extLst>
                </a:gridCol>
              </a:tblGrid>
              <a:tr h="927226">
                <a:tc>
                  <a:txBody>
                    <a:bodyPr/>
                    <a:lstStyle/>
                    <a:p>
                      <a:pPr marL="285750" lvl="0" indent="-285750" algn="l">
                        <a:spcAft>
                          <a:spcPts val="200"/>
                        </a:spcAft>
                        <a:buClr>
                          <a:srgbClr val="00B0F0"/>
                        </a:buClr>
                        <a:buFont typeface="Segoe UI Black" panose="020B0A02040204020203" pitchFamily="34" charset="0"/>
                        <a:buChar char="\"/>
                      </a:pPr>
                      <a:r>
                        <a:rPr lang="en-IN" sz="1200" kern="1200" baseline="0">
                          <a:solidFill>
                            <a:srgbClr val="000000"/>
                          </a:solidFill>
                          <a:latin typeface="Segoe UI Black"/>
                          <a:ea typeface="+mn-ea"/>
                          <a:cs typeface="Segoe UI Semibold"/>
                        </a:rPr>
                        <a:t>Key takeaways and recommendations</a:t>
                      </a:r>
                      <a:r>
                        <a:rPr lang="en-IN" sz="1200" kern="1200" baseline="0">
                          <a:solidFill>
                            <a:srgbClr val="000000"/>
                          </a:solidFill>
                          <a:latin typeface="Segoe UI Semibold"/>
                          <a:ea typeface="+mn-ea"/>
                          <a:cs typeface="Segoe UI Semibold"/>
                        </a:rPr>
                        <a:t> enabling design and implementation of gender intentional mobility infrastructure that enables higher participation of women in the workforce.</a:t>
                      </a:r>
                      <a:endParaRPr lang="en-US"/>
                    </a:p>
                  </a:txBody>
                  <a:tcPr marL="45720" marR="45720" anchor="ctr">
                    <a:lnL>
                      <a:noFill/>
                    </a:lnL>
                    <a:lnR w="3175" cap="flat" cmpd="sng" algn="ctr">
                      <a:noFill/>
                      <a:prstDash val="solid"/>
                      <a:round/>
                      <a:headEnd type="none" w="med" len="med"/>
                      <a:tailEnd type="none" w="med" len="med"/>
                    </a:lnR>
                    <a:lnT w="3175" cap="flat" cmpd="sng" algn="ctr">
                      <a:solidFill>
                        <a:srgbClr val="00B0F0"/>
                      </a:solidFill>
                      <a:prstDash val="solid"/>
                      <a:round/>
                      <a:headEnd type="none" w="med" len="med"/>
                      <a:tailEnd type="none" w="med" len="med"/>
                    </a:lnT>
                    <a:lnB w="31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37211"/>
                  </a:ext>
                </a:extLst>
              </a:tr>
            </a:tbl>
          </a:graphicData>
        </a:graphic>
      </p:graphicFrame>
    </p:spTree>
    <p:extLst>
      <p:ext uri="{BB962C8B-B14F-4D97-AF65-F5344CB8AC3E}">
        <p14:creationId xmlns:p14="http://schemas.microsoft.com/office/powerpoint/2010/main" val="1930406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433EE-9C76-C1B1-4AA8-319BD1035C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5C4896-33B9-5E42-A6BB-2D25C385D1E1}"/>
              </a:ext>
            </a:extLst>
          </p:cNvPr>
          <p:cNvSpPr>
            <a:spLocks noGrp="1"/>
          </p:cNvSpPr>
          <p:nvPr>
            <p:ph type="title"/>
          </p:nvPr>
        </p:nvSpPr>
        <p:spPr/>
        <p:txBody>
          <a:bodyPr/>
          <a:lstStyle/>
          <a:p>
            <a:r>
              <a:rPr lang="en-IN">
                <a:ea typeface="Segoe UI Black"/>
              </a:rPr>
              <a:t>Focus group discussions</a:t>
            </a:r>
            <a:endParaRPr lang="en-US"/>
          </a:p>
          <a:p>
            <a:endParaRPr lang="en-IN">
              <a:ea typeface="Segoe UI Black"/>
            </a:endParaRPr>
          </a:p>
        </p:txBody>
      </p:sp>
      <p:sp>
        <p:nvSpPr>
          <p:cNvPr id="6" name="Title 1">
            <a:extLst>
              <a:ext uri="{FF2B5EF4-FFF2-40B4-BE49-F238E27FC236}">
                <a16:creationId xmlns:a16="http://schemas.microsoft.com/office/drawing/2014/main" id="{0582AD10-1BD3-5A76-1C89-EE7F8ADD0A43}"/>
              </a:ext>
            </a:extLst>
          </p:cNvPr>
          <p:cNvSpPr txBox="1">
            <a:spLocks/>
          </p:cNvSpPr>
          <p:nvPr/>
        </p:nvSpPr>
        <p:spPr>
          <a:xfrm>
            <a:off x="258669" y="738205"/>
            <a:ext cx="11202138" cy="16763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spcBef>
                <a:spcPts val="600"/>
              </a:spcBef>
            </a:pPr>
            <a:r>
              <a:rPr lang="en-US" sz="2100" dirty="0">
                <a:solidFill>
                  <a:srgbClr val="00B0F0"/>
                </a:solidFill>
                <a:latin typeface="segoe ui semibold"/>
                <a:ea typeface="+mn-ea"/>
                <a:cs typeface="segoe ui semibold"/>
              </a:rPr>
              <a:t>FGD survey design</a:t>
            </a:r>
            <a:endParaRPr lang="en-US" dirty="0">
              <a:ea typeface="+mn-ea"/>
            </a:endParaRPr>
          </a:p>
          <a:p>
            <a:pPr marL="285750" indent="-285750">
              <a:lnSpc>
                <a:spcPct val="120000"/>
              </a:lnSpc>
              <a:spcBef>
                <a:spcPts val="200"/>
              </a:spcBef>
              <a:buFont typeface="Arial"/>
              <a:buChar char="•"/>
            </a:pPr>
            <a:r>
              <a:rPr lang="en-US" sz="1400" dirty="0">
                <a:latin typeface="segoe ui semibold"/>
                <a:ea typeface="+mj-lt"/>
                <a:cs typeface="+mj-lt"/>
              </a:rPr>
              <a:t>The survey question schedule follows the thematic areas identified in this study. Across thematic area, key infrastructure elements are identified under - </a:t>
            </a:r>
            <a:r>
              <a:rPr lang="en-US" sz="1400" dirty="0">
                <a:ea typeface="+mj-lt"/>
                <a:cs typeface="+mj-lt"/>
              </a:rPr>
              <a:t>walking infrastructure, cycling infrastructure, intermediate public transport, public transport</a:t>
            </a:r>
            <a:r>
              <a:rPr lang="en-US" sz="1400" dirty="0">
                <a:latin typeface="segoe ui semibold"/>
                <a:ea typeface="+mj-lt"/>
                <a:cs typeface="+mj-lt"/>
              </a:rPr>
              <a:t> . The four infrastructure groups are further classified into specific elements and scenarios that comprehensively cover all infrastructure parameters that can potentially influence women's workforce participation. The line of enquiry proposed in the survey aims to establish - </a:t>
            </a:r>
            <a:endParaRPr lang="en-US" sz="1400" dirty="0">
              <a:latin typeface="segoe ui semibold"/>
              <a:ea typeface="Segoe UI Black"/>
              <a:cs typeface="segoe ui semibold"/>
            </a:endParaRPr>
          </a:p>
          <a:p>
            <a:pPr>
              <a:lnSpc>
                <a:spcPct val="120000"/>
              </a:lnSpc>
              <a:spcBef>
                <a:spcPts val="600"/>
              </a:spcBef>
            </a:pPr>
            <a:endParaRPr lang="en-US" sz="2100" dirty="0">
              <a:solidFill>
                <a:srgbClr val="00B0F0"/>
              </a:solidFill>
              <a:latin typeface="segoe ui semibold"/>
              <a:ea typeface="+mn-ea"/>
              <a:cs typeface="segoe ui semibold"/>
            </a:endParaRPr>
          </a:p>
          <a:p>
            <a:pPr marL="285750" indent="-285750">
              <a:lnSpc>
                <a:spcPct val="120000"/>
              </a:lnSpc>
              <a:spcBef>
                <a:spcPts val="600"/>
              </a:spcBef>
              <a:buFont typeface="Arial"/>
              <a:buChar char="•"/>
            </a:pPr>
            <a:endParaRPr lang="en-US" sz="1400" dirty="0">
              <a:latin typeface="segoe ui semibold"/>
              <a:ea typeface="+mn-ea"/>
              <a:cs typeface="Arial"/>
            </a:endParaRPr>
          </a:p>
        </p:txBody>
      </p:sp>
      <p:pic>
        <p:nvPicPr>
          <p:cNvPr id="80" name="Picture 79" descr="A screenshot of a diagram&#10;&#10;AI-generated content may be incorrect.">
            <a:extLst>
              <a:ext uri="{FF2B5EF4-FFF2-40B4-BE49-F238E27FC236}">
                <a16:creationId xmlns:a16="http://schemas.microsoft.com/office/drawing/2014/main" id="{1EE4D109-A759-EDBF-A467-27A8B5C257F5}"/>
              </a:ext>
            </a:extLst>
          </p:cNvPr>
          <p:cNvPicPr>
            <a:picLocks noChangeAspect="1"/>
          </p:cNvPicPr>
          <p:nvPr/>
        </p:nvPicPr>
        <p:blipFill>
          <a:blip r:embed="rId2"/>
          <a:srcRect l="969"/>
          <a:stretch>
            <a:fillRect/>
          </a:stretch>
        </p:blipFill>
        <p:spPr>
          <a:xfrm>
            <a:off x="0" y="2696070"/>
            <a:ext cx="12084541" cy="3594404"/>
          </a:xfrm>
          <a:prstGeom prst="rect">
            <a:avLst/>
          </a:prstGeom>
        </p:spPr>
      </p:pic>
    </p:spTree>
    <p:extLst>
      <p:ext uri="{BB962C8B-B14F-4D97-AF65-F5344CB8AC3E}">
        <p14:creationId xmlns:p14="http://schemas.microsoft.com/office/powerpoint/2010/main" val="1720603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52383-40B4-EBBC-38DB-889E1C8939EC}"/>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EDF7D2AD-A27D-B202-F400-D6B82E28EBFD}"/>
              </a:ext>
            </a:extLst>
          </p:cNvPr>
          <p:cNvSpPr>
            <a:spLocks noGrp="1"/>
          </p:cNvSpPr>
          <p:nvPr>
            <p:ph type="title"/>
          </p:nvPr>
        </p:nvSpPr>
        <p:spPr>
          <a:xfrm>
            <a:off x="257175" y="455736"/>
            <a:ext cx="10515600" cy="768838"/>
          </a:xfrm>
        </p:spPr>
        <p:txBody>
          <a:bodyPr vert="horz" lIns="91440" tIns="45720" rIns="91440" bIns="45720" rtlCol="0" anchor="ctr">
            <a:noAutofit/>
          </a:bodyPr>
          <a:lstStyle/>
          <a:p>
            <a:r>
              <a:rPr lang="en-IN" sz="3200">
                <a:solidFill>
                  <a:srgbClr val="000000"/>
                </a:solidFill>
                <a:ea typeface="Segoe UI Black"/>
              </a:rPr>
              <a:t>Key takeaways</a:t>
            </a:r>
            <a:endParaRPr lang="en-US"/>
          </a:p>
          <a:p>
            <a:endParaRPr lang="en-IN">
              <a:ea typeface="Segoe UI Black"/>
            </a:endParaRPr>
          </a:p>
        </p:txBody>
      </p:sp>
      <p:grpSp>
        <p:nvGrpSpPr>
          <p:cNvPr id="3" name="Group 2">
            <a:extLst>
              <a:ext uri="{FF2B5EF4-FFF2-40B4-BE49-F238E27FC236}">
                <a16:creationId xmlns:a16="http://schemas.microsoft.com/office/drawing/2014/main" id="{C44092E5-6977-8C14-A333-66D9F6412A59}"/>
              </a:ext>
            </a:extLst>
          </p:cNvPr>
          <p:cNvGrpSpPr/>
          <p:nvPr/>
        </p:nvGrpSpPr>
        <p:grpSpPr>
          <a:xfrm>
            <a:off x="165463" y="-4275014"/>
            <a:ext cx="12324254" cy="10976706"/>
            <a:chOff x="165463" y="-4118706"/>
            <a:chExt cx="12324254" cy="10976706"/>
          </a:xfrm>
        </p:grpSpPr>
        <p:pic>
          <p:nvPicPr>
            <p:cNvPr id="7" name="Picture 6">
              <a:extLst>
                <a:ext uri="{FF2B5EF4-FFF2-40B4-BE49-F238E27FC236}">
                  <a16:creationId xmlns:a16="http://schemas.microsoft.com/office/drawing/2014/main" id="{53EC626F-752F-46DB-8993-FA3B85EBCCFC}"/>
                </a:ext>
              </a:extLst>
            </p:cNvPr>
            <p:cNvPicPr>
              <a:picLocks noChangeAspect="1"/>
            </p:cNvPicPr>
            <p:nvPr/>
          </p:nvPicPr>
          <p:blipFill>
            <a:blip r:embed="rId3"/>
            <a:stretch>
              <a:fillRect/>
            </a:stretch>
          </p:blipFill>
          <p:spPr>
            <a:xfrm>
              <a:off x="598986" y="894366"/>
              <a:ext cx="10994028" cy="5963634"/>
            </a:xfrm>
            <a:prstGeom prst="rect">
              <a:avLst/>
            </a:prstGeom>
          </p:spPr>
        </p:pic>
        <p:sp>
          <p:nvSpPr>
            <p:cNvPr id="11" name="Title 1">
              <a:extLst>
                <a:ext uri="{FF2B5EF4-FFF2-40B4-BE49-F238E27FC236}">
                  <a16:creationId xmlns:a16="http://schemas.microsoft.com/office/drawing/2014/main" id="{DFCE7476-AB09-9685-31AF-C1AD59457C2C}"/>
                </a:ext>
              </a:extLst>
            </p:cNvPr>
            <p:cNvSpPr txBox="1">
              <a:spLocks/>
            </p:cNvSpPr>
            <p:nvPr/>
          </p:nvSpPr>
          <p:spPr>
            <a:xfrm rot="16200000">
              <a:off x="6847498" y="754675"/>
              <a:ext cx="10515600" cy="7688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4000">
                  <a:solidFill>
                    <a:srgbClr val="EF7870"/>
                  </a:solidFill>
                  <a:ea typeface="Segoe UI Black"/>
                </a:rPr>
                <a:t>Health</a:t>
              </a:r>
              <a:endParaRPr lang="en-US" sz="4000">
                <a:solidFill>
                  <a:srgbClr val="EF7870"/>
                </a:solidFill>
                <a:ea typeface="Segoe UI Black"/>
              </a:endParaRPr>
            </a:p>
            <a:p>
              <a:endParaRPr lang="en-IN">
                <a:ea typeface="Segoe UI Black"/>
              </a:endParaRPr>
            </a:p>
          </p:txBody>
        </p:sp>
        <p:sp>
          <p:nvSpPr>
            <p:cNvPr id="148" name="Title 1">
              <a:extLst>
                <a:ext uri="{FF2B5EF4-FFF2-40B4-BE49-F238E27FC236}">
                  <a16:creationId xmlns:a16="http://schemas.microsoft.com/office/drawing/2014/main" id="{2E698CB6-2EB7-401B-97F7-BC203A5D6443}"/>
                </a:ext>
              </a:extLst>
            </p:cNvPr>
            <p:cNvSpPr txBox="1">
              <a:spLocks/>
            </p:cNvSpPr>
            <p:nvPr/>
          </p:nvSpPr>
          <p:spPr>
            <a:xfrm>
              <a:off x="165463" y="980383"/>
              <a:ext cx="2542904" cy="2224371"/>
            </a:xfrm>
            <a:prstGeom prst="rect">
              <a:avLst/>
            </a:prstGeom>
            <a:solidFill>
              <a:schemeClr val="bg1"/>
            </a:solidFill>
            <a:ln w="9525">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endParaRPr lang="en-US" sz="1600" i="0">
                <a:solidFill>
                  <a:srgbClr val="000000"/>
                </a:solidFill>
                <a:effectLst/>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3168119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52383-40B4-EBBC-38DB-889E1C8939EC}"/>
            </a:ext>
          </a:extLst>
        </p:cNvPr>
        <p:cNvGrpSpPr/>
        <p:nvPr/>
      </p:nvGrpSpPr>
      <p:grpSpPr>
        <a:xfrm>
          <a:off x="0" y="0"/>
          <a:ext cx="0" cy="0"/>
          <a:chOff x="0" y="0"/>
          <a:chExt cx="0" cy="0"/>
        </a:xfrm>
      </p:grpSpPr>
      <p:sp>
        <p:nvSpPr>
          <p:cNvPr id="146" name="Title 1">
            <a:extLst>
              <a:ext uri="{FF2B5EF4-FFF2-40B4-BE49-F238E27FC236}">
                <a16:creationId xmlns:a16="http://schemas.microsoft.com/office/drawing/2014/main" id="{B2A7035B-F47E-4598-9896-E230A0B519CF}"/>
              </a:ext>
            </a:extLst>
          </p:cNvPr>
          <p:cNvSpPr txBox="1">
            <a:spLocks/>
          </p:cNvSpPr>
          <p:nvPr/>
        </p:nvSpPr>
        <p:spPr>
          <a:xfrm>
            <a:off x="385980" y="1283180"/>
            <a:ext cx="2836817" cy="538002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2000" dirty="0">
                <a:latin typeface="Segoe UI Semibold"/>
                <a:ea typeface="Segoe UI Black"/>
                <a:cs typeface="Segoe UI Semibold"/>
              </a:rPr>
              <a:t>Q: Does infrastructure have, at all, a role to play in impeding or enabling women's workforce participation in Indian cities?</a:t>
            </a:r>
          </a:p>
          <a:p>
            <a:pPr>
              <a:lnSpc>
                <a:spcPct val="100000"/>
              </a:lnSpc>
              <a:spcBef>
                <a:spcPts val="1200"/>
              </a:spcBef>
            </a:pPr>
            <a:r>
              <a:rPr lang="en-US" sz="1600" dirty="0">
                <a:latin typeface="Segoe UI Semilight"/>
                <a:ea typeface="+mj-lt"/>
                <a:cs typeface="Segoe UI Semilight"/>
              </a:rPr>
              <a:t>163 respondents participated in the pre-screener, of which 64 participants were unemployed. Reasons for not working were recorded from these 64 participants. </a:t>
            </a:r>
          </a:p>
          <a:p>
            <a:pPr>
              <a:spcBef>
                <a:spcPts val="600"/>
              </a:spcBef>
            </a:pPr>
            <a:r>
              <a:rPr lang="en-US" sz="1200" i="1" dirty="0">
                <a:latin typeface="Segoe UI"/>
                <a:ea typeface="Segoe UI Black"/>
                <a:cs typeface="Segoe UI"/>
              </a:rPr>
              <a:t>Full list given in Annexure</a:t>
            </a:r>
            <a:endParaRPr lang="en-US" sz="1200" dirty="0">
              <a:latin typeface="Segoe UI"/>
              <a:ea typeface="Segoe UI Black"/>
              <a:cs typeface="Segoe UI"/>
            </a:endParaRPr>
          </a:p>
          <a:p>
            <a:pPr>
              <a:lnSpc>
                <a:spcPct val="100000"/>
              </a:lnSpc>
              <a:spcBef>
                <a:spcPts val="1200"/>
              </a:spcBef>
            </a:pPr>
            <a:endParaRPr lang="en-US" sz="1600" dirty="0">
              <a:latin typeface="Segoe UI Semilight" panose="020B0402040204020203" pitchFamily="34" charset="0"/>
              <a:ea typeface="Segoe UI Black"/>
              <a:cs typeface="Segoe UI Semilight" panose="020B0402040204020203" pitchFamily="34" charset="0"/>
            </a:endParaRPr>
          </a:p>
        </p:txBody>
      </p:sp>
      <p:cxnSp>
        <p:nvCxnSpPr>
          <p:cNvPr id="5" name="Straight Connector 4">
            <a:extLst>
              <a:ext uri="{FF2B5EF4-FFF2-40B4-BE49-F238E27FC236}">
                <a16:creationId xmlns:a16="http://schemas.microsoft.com/office/drawing/2014/main" id="{7F77BC40-FC9A-48BF-A46D-1E1752C7940D}"/>
              </a:ext>
            </a:extLst>
          </p:cNvPr>
          <p:cNvCxnSpPr>
            <a:cxnSpLocks/>
          </p:cNvCxnSpPr>
          <p:nvPr/>
        </p:nvCxnSpPr>
        <p:spPr>
          <a:xfrm flipV="1">
            <a:off x="385980" y="1029954"/>
            <a:ext cx="11100262" cy="17929"/>
          </a:xfrm>
          <a:prstGeom prst="line">
            <a:avLst/>
          </a:prstGeom>
          <a:ln w="12700">
            <a:prstDash val="dash"/>
          </a:ln>
        </p:spPr>
        <p:style>
          <a:lnRef idx="1">
            <a:schemeClr val="accent2"/>
          </a:lnRef>
          <a:fillRef idx="0">
            <a:schemeClr val="accent2"/>
          </a:fillRef>
          <a:effectRef idx="0">
            <a:schemeClr val="accent2"/>
          </a:effectRef>
          <a:fontRef idx="minor">
            <a:schemeClr val="tx1"/>
          </a:fontRef>
        </p:style>
      </p:cxnSp>
      <p:grpSp>
        <p:nvGrpSpPr>
          <p:cNvPr id="11" name="Group 10">
            <a:extLst>
              <a:ext uri="{FF2B5EF4-FFF2-40B4-BE49-F238E27FC236}">
                <a16:creationId xmlns:a16="http://schemas.microsoft.com/office/drawing/2014/main" id="{7581DB90-9161-4D3A-8E66-D46550A17D5B}"/>
              </a:ext>
            </a:extLst>
          </p:cNvPr>
          <p:cNvGrpSpPr/>
          <p:nvPr/>
        </p:nvGrpSpPr>
        <p:grpSpPr>
          <a:xfrm>
            <a:off x="4195621" y="1275752"/>
            <a:ext cx="6293206" cy="5197236"/>
            <a:chOff x="4899937" y="1275752"/>
            <a:chExt cx="6523534" cy="5387452"/>
          </a:xfrm>
        </p:grpSpPr>
        <p:pic>
          <p:nvPicPr>
            <p:cNvPr id="4" name="Picture 3">
              <a:extLst>
                <a:ext uri="{FF2B5EF4-FFF2-40B4-BE49-F238E27FC236}">
                  <a16:creationId xmlns:a16="http://schemas.microsoft.com/office/drawing/2014/main" id="{2F5986E8-53B3-43C6-A7CB-779AA543F860}"/>
                </a:ext>
              </a:extLst>
            </p:cNvPr>
            <p:cNvPicPr>
              <a:picLocks noChangeAspect="1"/>
            </p:cNvPicPr>
            <p:nvPr/>
          </p:nvPicPr>
          <p:blipFill rotWithShape="1">
            <a:blip r:embed="rId3"/>
            <a:srcRect t="3490" r="3363" b="-295"/>
            <a:stretch/>
          </p:blipFill>
          <p:spPr>
            <a:xfrm>
              <a:off x="4899937" y="1283180"/>
              <a:ext cx="6523534" cy="5380024"/>
            </a:xfrm>
            <a:prstGeom prst="rect">
              <a:avLst/>
            </a:prstGeom>
          </p:spPr>
        </p:pic>
        <p:grpSp>
          <p:nvGrpSpPr>
            <p:cNvPr id="3" name="Group 2">
              <a:extLst>
                <a:ext uri="{FF2B5EF4-FFF2-40B4-BE49-F238E27FC236}">
                  <a16:creationId xmlns:a16="http://schemas.microsoft.com/office/drawing/2014/main" id="{106D2D55-623F-4CBD-98AC-3AD1E0F87ACA}"/>
                </a:ext>
              </a:extLst>
            </p:cNvPr>
            <p:cNvGrpSpPr/>
            <p:nvPr/>
          </p:nvGrpSpPr>
          <p:grpSpPr>
            <a:xfrm>
              <a:off x="5057043" y="1275752"/>
              <a:ext cx="6296757" cy="4674198"/>
              <a:chOff x="5057043" y="1275752"/>
              <a:chExt cx="6296757" cy="4674198"/>
            </a:xfrm>
          </p:grpSpPr>
          <p:sp>
            <p:nvSpPr>
              <p:cNvPr id="7" name="Title 1">
                <a:extLst>
                  <a:ext uri="{FF2B5EF4-FFF2-40B4-BE49-F238E27FC236}">
                    <a16:creationId xmlns:a16="http://schemas.microsoft.com/office/drawing/2014/main" id="{627A0DCA-7AF7-4D88-9369-940D066E3A2A}"/>
                  </a:ext>
                </a:extLst>
              </p:cNvPr>
              <p:cNvSpPr txBox="1">
                <a:spLocks/>
              </p:cNvSpPr>
              <p:nvPr/>
            </p:nvSpPr>
            <p:spPr>
              <a:xfrm>
                <a:off x="5057043" y="1275752"/>
                <a:ext cx="3624944" cy="822552"/>
              </a:xfrm>
              <a:prstGeom prst="rect">
                <a:avLst/>
              </a:prstGeom>
              <a:solidFill>
                <a:srgbClr val="EEF8F9"/>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2000">
                    <a:latin typeface="Segoe UI Black" panose="020B0A02040204020203" pitchFamily="34" charset="0"/>
                    <a:ea typeface="Segoe UI Black" panose="020B0A02040204020203" pitchFamily="34" charset="0"/>
                    <a:cs typeface="Segoe UI Semibold" panose="020B0702040204020203" pitchFamily="34" charset="0"/>
                  </a:rPr>
                  <a:t>Lack of infrastructure is a key impediment.</a:t>
                </a:r>
                <a:endParaRPr lang="en-US">
                  <a:latin typeface="Segoe UI Black" panose="020B0A02040204020203" pitchFamily="34" charset="0"/>
                  <a:ea typeface="Segoe UI Black" panose="020B0A02040204020203" pitchFamily="34" charset="0"/>
                  <a:cs typeface="Segoe UI Semilight" panose="020B0402040204020203" pitchFamily="34" charset="0"/>
                </a:endParaRPr>
              </a:p>
            </p:txBody>
          </p:sp>
          <p:sp>
            <p:nvSpPr>
              <p:cNvPr id="8" name="Title 1">
                <a:extLst>
                  <a:ext uri="{FF2B5EF4-FFF2-40B4-BE49-F238E27FC236}">
                    <a16:creationId xmlns:a16="http://schemas.microsoft.com/office/drawing/2014/main" id="{E3627257-F7CD-426F-B73C-035B95D24B21}"/>
                  </a:ext>
                </a:extLst>
              </p:cNvPr>
              <p:cNvSpPr txBox="1">
                <a:spLocks/>
              </p:cNvSpPr>
              <p:nvPr/>
            </p:nvSpPr>
            <p:spPr>
              <a:xfrm>
                <a:off x="5057043" y="5032224"/>
                <a:ext cx="3337792" cy="917726"/>
              </a:xfrm>
              <a:prstGeom prst="rect">
                <a:avLst/>
              </a:prstGeom>
              <a:solidFill>
                <a:srgbClr val="EEF8F9"/>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2000">
                    <a:latin typeface="Segoe UI Black" panose="020B0A02040204020203" pitchFamily="34" charset="0"/>
                    <a:ea typeface="Segoe UI Black" panose="020B0A02040204020203" pitchFamily="34" charset="0"/>
                    <a:cs typeface="Segoe UI Semibold" panose="020B0702040204020203" pitchFamily="34" charset="0"/>
                  </a:rPr>
                  <a:t>Location of work is the third most popular reason for not working.</a:t>
                </a:r>
                <a:endParaRPr lang="en-US">
                  <a:latin typeface="Segoe UI Black" panose="020B0A02040204020203" pitchFamily="34" charset="0"/>
                  <a:ea typeface="Segoe UI Black" panose="020B0A02040204020203" pitchFamily="34" charset="0"/>
                  <a:cs typeface="Segoe UI Semilight" panose="020B0402040204020203" pitchFamily="34" charset="0"/>
                </a:endParaRPr>
              </a:p>
            </p:txBody>
          </p:sp>
          <p:sp>
            <p:nvSpPr>
              <p:cNvPr id="9" name="Title 1">
                <a:extLst>
                  <a:ext uri="{FF2B5EF4-FFF2-40B4-BE49-F238E27FC236}">
                    <a16:creationId xmlns:a16="http://schemas.microsoft.com/office/drawing/2014/main" id="{5D53AD60-4D2D-4878-9B0D-1D70F47C0DC2}"/>
                  </a:ext>
                </a:extLst>
              </p:cNvPr>
              <p:cNvSpPr txBox="1">
                <a:spLocks/>
              </p:cNvSpPr>
              <p:nvPr/>
            </p:nvSpPr>
            <p:spPr>
              <a:xfrm>
                <a:off x="9101255" y="3544503"/>
                <a:ext cx="2252545" cy="1603224"/>
              </a:xfrm>
              <a:prstGeom prst="rect">
                <a:avLst/>
              </a:prstGeom>
              <a:solidFill>
                <a:srgbClr val="EEF8F9"/>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2000">
                    <a:latin typeface="Segoe UI Black" panose="020B0A02040204020203" pitchFamily="34" charset="0"/>
                    <a:ea typeface="Segoe UI Black" panose="020B0A02040204020203" pitchFamily="34" charset="0"/>
                    <a:cs typeface="Segoe UI Semibold" panose="020B0702040204020203" pitchFamily="34" charset="0"/>
                  </a:rPr>
                  <a:t>Safety is also a key impediment to women’s workforce participation.</a:t>
                </a:r>
                <a:endParaRPr lang="en-US">
                  <a:latin typeface="Segoe UI Black" panose="020B0A02040204020203" pitchFamily="34" charset="0"/>
                  <a:ea typeface="Segoe UI Black" panose="020B0A02040204020203" pitchFamily="34" charset="0"/>
                  <a:cs typeface="Segoe UI Semilight" panose="020B0402040204020203" pitchFamily="34" charset="0"/>
                </a:endParaRPr>
              </a:p>
            </p:txBody>
          </p:sp>
        </p:grpSp>
      </p:grpSp>
      <p:sp>
        <p:nvSpPr>
          <p:cNvPr id="10" name="Title 1">
            <a:extLst>
              <a:ext uri="{FF2B5EF4-FFF2-40B4-BE49-F238E27FC236}">
                <a16:creationId xmlns:a16="http://schemas.microsoft.com/office/drawing/2014/main" id="{3DB5DE96-CEE0-4897-BF92-042146AFA2C7}"/>
              </a:ext>
            </a:extLst>
          </p:cNvPr>
          <p:cNvSpPr txBox="1">
            <a:spLocks/>
          </p:cNvSpPr>
          <p:nvPr/>
        </p:nvSpPr>
        <p:spPr>
          <a:xfrm>
            <a:off x="4192070" y="6200274"/>
            <a:ext cx="3624944" cy="36431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spcBef>
                <a:spcPts val="600"/>
              </a:spcBef>
            </a:pPr>
            <a:r>
              <a:rPr lang="en-US" sz="1200" i="1">
                <a:latin typeface="Segoe UI"/>
                <a:ea typeface="+mj-lt"/>
                <a:cs typeface="Segoe UI"/>
              </a:rPr>
              <a:t>*Reasons for not working of non-working women</a:t>
            </a:r>
            <a:endParaRPr lang="en-US" sz="1200" i="1">
              <a:latin typeface="Segoe UI"/>
              <a:ea typeface="Segoe UI Black" panose="020B0A02040204020203" pitchFamily="34" charset="0"/>
              <a:cs typeface="Segoe UI" panose="020B0502040204020203" pitchFamily="34" charset="0"/>
            </a:endParaRPr>
          </a:p>
        </p:txBody>
      </p:sp>
      <p:sp>
        <p:nvSpPr>
          <p:cNvPr id="13" name="Title 1">
            <a:extLst>
              <a:ext uri="{FF2B5EF4-FFF2-40B4-BE49-F238E27FC236}">
                <a16:creationId xmlns:a16="http://schemas.microsoft.com/office/drawing/2014/main" id="{D830819B-84AF-DD7B-3E28-BF247AD4F373}"/>
              </a:ext>
            </a:extLst>
          </p:cNvPr>
          <p:cNvSpPr>
            <a:spLocks noGrp="1"/>
          </p:cNvSpPr>
          <p:nvPr>
            <p:ph type="title"/>
          </p:nvPr>
        </p:nvSpPr>
        <p:spPr>
          <a:xfrm>
            <a:off x="257175" y="455736"/>
            <a:ext cx="10515600" cy="768838"/>
          </a:xfrm>
        </p:spPr>
        <p:txBody>
          <a:bodyPr vert="horz" lIns="91440" tIns="45720" rIns="91440" bIns="45720" rtlCol="0" anchor="ctr">
            <a:noAutofit/>
          </a:bodyPr>
          <a:lstStyle/>
          <a:p>
            <a:r>
              <a:rPr lang="en-IN" sz="3200">
                <a:solidFill>
                  <a:srgbClr val="000000"/>
                </a:solidFill>
                <a:ea typeface="Segoe UI Black"/>
              </a:rPr>
              <a:t>Key takeaways</a:t>
            </a:r>
            <a:endParaRPr lang="en-US"/>
          </a:p>
          <a:p>
            <a:endParaRPr lang="en-IN">
              <a:ea typeface="Segoe UI Black"/>
            </a:endParaRPr>
          </a:p>
        </p:txBody>
      </p:sp>
    </p:spTree>
    <p:extLst>
      <p:ext uri="{BB962C8B-B14F-4D97-AF65-F5344CB8AC3E}">
        <p14:creationId xmlns:p14="http://schemas.microsoft.com/office/powerpoint/2010/main" val="756450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52383-40B4-EBBC-38DB-889E1C8939EC}"/>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0D435FE3-1D2D-4795-A4A9-410F6A75B932}"/>
              </a:ext>
            </a:extLst>
          </p:cNvPr>
          <p:cNvGrpSpPr/>
          <p:nvPr/>
        </p:nvGrpSpPr>
        <p:grpSpPr>
          <a:xfrm>
            <a:off x="0" y="-81296"/>
            <a:ext cx="12192000" cy="5977677"/>
            <a:chOff x="0" y="388755"/>
            <a:chExt cx="11797365" cy="5784189"/>
          </a:xfrm>
        </p:grpSpPr>
        <p:pic>
          <p:nvPicPr>
            <p:cNvPr id="2" name="Picture 1">
              <a:extLst>
                <a:ext uri="{FF2B5EF4-FFF2-40B4-BE49-F238E27FC236}">
                  <a16:creationId xmlns:a16="http://schemas.microsoft.com/office/drawing/2014/main" id="{5F8FC4C2-C8A8-4C68-BD74-97A44A4B3DC6}"/>
                </a:ext>
              </a:extLst>
            </p:cNvPr>
            <p:cNvPicPr>
              <a:picLocks noChangeAspect="1"/>
            </p:cNvPicPr>
            <p:nvPr/>
          </p:nvPicPr>
          <p:blipFill rotWithShape="1">
            <a:blip r:embed="rId3"/>
            <a:srcRect l="632" r="55672"/>
            <a:stretch/>
          </p:blipFill>
          <p:spPr>
            <a:xfrm>
              <a:off x="0" y="388755"/>
              <a:ext cx="5361272" cy="5784189"/>
            </a:xfrm>
            <a:prstGeom prst="rect">
              <a:avLst/>
            </a:prstGeom>
          </p:spPr>
        </p:pic>
        <p:pic>
          <p:nvPicPr>
            <p:cNvPr id="13" name="Picture 12">
              <a:extLst>
                <a:ext uri="{FF2B5EF4-FFF2-40B4-BE49-F238E27FC236}">
                  <a16:creationId xmlns:a16="http://schemas.microsoft.com/office/drawing/2014/main" id="{B66A9999-1703-4C3D-B9DC-A045774FAC7A}"/>
                </a:ext>
              </a:extLst>
            </p:cNvPr>
            <p:cNvPicPr>
              <a:picLocks noChangeAspect="1"/>
            </p:cNvPicPr>
            <p:nvPr/>
          </p:nvPicPr>
          <p:blipFill rotWithShape="1">
            <a:blip r:embed="rId3"/>
            <a:srcRect l="47544"/>
            <a:stretch/>
          </p:blipFill>
          <p:spPr>
            <a:xfrm>
              <a:off x="5361272" y="388755"/>
              <a:ext cx="6436093" cy="5784189"/>
            </a:xfrm>
            <a:prstGeom prst="rect">
              <a:avLst/>
            </a:prstGeom>
          </p:spPr>
        </p:pic>
      </p:grpSp>
      <p:sp>
        <p:nvSpPr>
          <p:cNvPr id="18" name="Title 1">
            <a:extLst>
              <a:ext uri="{FF2B5EF4-FFF2-40B4-BE49-F238E27FC236}">
                <a16:creationId xmlns:a16="http://schemas.microsoft.com/office/drawing/2014/main" id="{556CF147-ACBC-460B-9624-601BA8FA9AA9}"/>
              </a:ext>
            </a:extLst>
          </p:cNvPr>
          <p:cNvSpPr txBox="1">
            <a:spLocks/>
          </p:cNvSpPr>
          <p:nvPr/>
        </p:nvSpPr>
        <p:spPr>
          <a:xfrm>
            <a:off x="0" y="5896381"/>
            <a:ext cx="12192000" cy="9616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latin typeface="Segoe UI Semibold" panose="020B0702040204020203" pitchFamily="34" charset="0"/>
                <a:ea typeface="Segoe UI Black"/>
                <a:cs typeface="Segoe UI Semibold" panose="020B0702040204020203" pitchFamily="34" charset="0"/>
              </a:rPr>
              <a:t>Non-negotiable, essential, and nonessential infrastructure</a:t>
            </a:r>
          </a:p>
          <a:p>
            <a:pPr lvl="0">
              <a:lnSpc>
                <a:spcPct val="100000"/>
              </a:lnSpc>
              <a:spcBef>
                <a:spcPts val="300"/>
              </a:spcBef>
            </a:pPr>
            <a:r>
              <a:rPr lang="en-US" sz="1600" dirty="0">
                <a:solidFill>
                  <a:prstClr val="black"/>
                </a:solidFill>
                <a:latin typeface="Segoe UI"/>
                <a:ea typeface="+mj-lt"/>
                <a:cs typeface="Segoe UI"/>
              </a:rPr>
              <a:t>Weighted necessity of infrastructure elements in enabling women's workforce participation, classified as per thematic areas.</a:t>
            </a:r>
            <a:endParaRPr lang="en-US" sz="1600" dirty="0">
              <a:solidFill>
                <a:prstClr val="black"/>
              </a:solidFill>
              <a:latin typeface="Segoe UI Black" panose="020B0A02040204020203" pitchFamily="34" charset="0"/>
              <a:ea typeface="Segoe UI Black" panose="020B0A02040204020203" pitchFamily="34" charset="0"/>
              <a:cs typeface="Segoe UI" panose="020B0502040204020203" pitchFamily="34" charset="0"/>
            </a:endParaRPr>
          </a:p>
        </p:txBody>
      </p:sp>
    </p:spTree>
    <p:extLst>
      <p:ext uri="{BB962C8B-B14F-4D97-AF65-F5344CB8AC3E}">
        <p14:creationId xmlns:p14="http://schemas.microsoft.com/office/powerpoint/2010/main" val="4047572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52383-40B4-EBBC-38DB-889E1C8939EC}"/>
            </a:ext>
          </a:extLst>
        </p:cNvPr>
        <p:cNvGrpSpPr/>
        <p:nvPr/>
      </p:nvGrpSpPr>
      <p:grpSpPr>
        <a:xfrm>
          <a:off x="0" y="0"/>
          <a:ext cx="0" cy="0"/>
          <a:chOff x="0" y="0"/>
          <a:chExt cx="0" cy="0"/>
        </a:xfrm>
      </p:grpSpPr>
      <p:sp>
        <p:nvSpPr>
          <p:cNvPr id="146" name="Title 1">
            <a:extLst>
              <a:ext uri="{FF2B5EF4-FFF2-40B4-BE49-F238E27FC236}">
                <a16:creationId xmlns:a16="http://schemas.microsoft.com/office/drawing/2014/main" id="{B2A7035B-F47E-4598-9896-E230A0B519CF}"/>
              </a:ext>
            </a:extLst>
          </p:cNvPr>
          <p:cNvSpPr txBox="1">
            <a:spLocks/>
          </p:cNvSpPr>
          <p:nvPr/>
        </p:nvSpPr>
        <p:spPr>
          <a:xfrm>
            <a:off x="377016" y="1283180"/>
            <a:ext cx="2732315" cy="538002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2000" dirty="0">
                <a:latin typeface="Segoe UI Semibold" panose="020B0702040204020203" pitchFamily="34" charset="0"/>
                <a:ea typeface="Segoe UI Black" panose="020B0A02040204020203" pitchFamily="34" charset="0"/>
                <a:cs typeface="Segoe UI Semibold" panose="020B0702040204020203" pitchFamily="34" charset="0"/>
              </a:rPr>
              <a:t>Q: Do other variables such as journey duration, time, part of the journey etc. impacted their mobility needs and patterns?</a:t>
            </a:r>
          </a:p>
        </p:txBody>
      </p:sp>
      <p:cxnSp>
        <p:nvCxnSpPr>
          <p:cNvPr id="5" name="Straight Connector 4">
            <a:extLst>
              <a:ext uri="{FF2B5EF4-FFF2-40B4-BE49-F238E27FC236}">
                <a16:creationId xmlns:a16="http://schemas.microsoft.com/office/drawing/2014/main" id="{7F77BC40-FC9A-48BF-A46D-1E1752C7940D}"/>
              </a:ext>
            </a:extLst>
          </p:cNvPr>
          <p:cNvCxnSpPr>
            <a:cxnSpLocks/>
          </p:cNvCxnSpPr>
          <p:nvPr/>
        </p:nvCxnSpPr>
        <p:spPr>
          <a:xfrm>
            <a:off x="377016" y="1012026"/>
            <a:ext cx="11163015" cy="8964"/>
          </a:xfrm>
          <a:prstGeom prst="line">
            <a:avLst/>
          </a:prstGeom>
          <a:ln w="12700">
            <a:prstDash val="dash"/>
          </a:ln>
        </p:spPr>
        <p:style>
          <a:lnRef idx="1">
            <a:schemeClr val="accent2"/>
          </a:lnRef>
          <a:fillRef idx="0">
            <a:schemeClr val="accent2"/>
          </a:fillRef>
          <a:effectRef idx="0">
            <a:schemeClr val="accent2"/>
          </a:effectRef>
          <a:fontRef idx="minor">
            <a:schemeClr val="tx1"/>
          </a:fontRef>
        </p:style>
      </p:cxnSp>
      <p:sp>
        <p:nvSpPr>
          <p:cNvPr id="10" name="Title 1">
            <a:extLst>
              <a:ext uri="{FF2B5EF4-FFF2-40B4-BE49-F238E27FC236}">
                <a16:creationId xmlns:a16="http://schemas.microsoft.com/office/drawing/2014/main" id="{3DB5DE96-CEE0-4897-BF92-042146AFA2C7}"/>
              </a:ext>
            </a:extLst>
          </p:cNvPr>
          <p:cNvSpPr txBox="1">
            <a:spLocks/>
          </p:cNvSpPr>
          <p:nvPr/>
        </p:nvSpPr>
        <p:spPr>
          <a:xfrm>
            <a:off x="4989118" y="6504495"/>
            <a:ext cx="4373187" cy="36431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spcBef>
                <a:spcPts val="600"/>
              </a:spcBef>
            </a:pPr>
            <a:r>
              <a:rPr lang="en-US" sz="1200" i="1">
                <a:latin typeface="Segoe UI"/>
                <a:ea typeface="+mj-lt"/>
                <a:cs typeface="Segoe UI"/>
              </a:rPr>
              <a:t> *Variables impacting mobility needs and patterns</a:t>
            </a:r>
            <a:endParaRPr lang="en-US" sz="1200" i="1">
              <a:latin typeface="Segoe UI Black" panose="020B0A02040204020203" pitchFamily="34" charset="0"/>
              <a:ea typeface="Segoe UI Black" panose="020B0A02040204020203" pitchFamily="34" charset="0"/>
              <a:cs typeface="Segoe UI" panose="020B0502040204020203" pitchFamily="34" charset="0"/>
            </a:endParaRPr>
          </a:p>
        </p:txBody>
      </p:sp>
      <p:pic>
        <p:nvPicPr>
          <p:cNvPr id="13" name="Picture 12">
            <a:extLst>
              <a:ext uri="{FF2B5EF4-FFF2-40B4-BE49-F238E27FC236}">
                <a16:creationId xmlns:a16="http://schemas.microsoft.com/office/drawing/2014/main" id="{8DECC349-A892-4B97-8656-BA5FB88D1D42}"/>
              </a:ext>
            </a:extLst>
          </p:cNvPr>
          <p:cNvPicPr>
            <a:picLocks noChangeAspect="1"/>
          </p:cNvPicPr>
          <p:nvPr/>
        </p:nvPicPr>
        <p:blipFill rotWithShape="1">
          <a:blip r:embed="rId3"/>
          <a:srcRect r="74635" b="87134"/>
          <a:stretch/>
        </p:blipFill>
        <p:spPr>
          <a:xfrm>
            <a:off x="3441465" y="1395631"/>
            <a:ext cx="1549703" cy="779789"/>
          </a:xfrm>
          <a:prstGeom prst="rect">
            <a:avLst/>
          </a:prstGeom>
        </p:spPr>
      </p:pic>
      <p:grpSp>
        <p:nvGrpSpPr>
          <p:cNvPr id="17" name="Group 16">
            <a:extLst>
              <a:ext uri="{FF2B5EF4-FFF2-40B4-BE49-F238E27FC236}">
                <a16:creationId xmlns:a16="http://schemas.microsoft.com/office/drawing/2014/main" id="{05D0E449-6EA3-40E4-97A7-AED9E28A9955}"/>
              </a:ext>
            </a:extLst>
          </p:cNvPr>
          <p:cNvGrpSpPr/>
          <p:nvPr/>
        </p:nvGrpSpPr>
        <p:grpSpPr>
          <a:xfrm>
            <a:off x="4746507" y="1396227"/>
            <a:ext cx="6026268" cy="5104321"/>
            <a:chOff x="5521234" y="1243827"/>
            <a:chExt cx="6044198" cy="5211898"/>
          </a:xfrm>
        </p:grpSpPr>
        <p:pic>
          <p:nvPicPr>
            <p:cNvPr id="2" name="Picture 1">
              <a:extLst>
                <a:ext uri="{FF2B5EF4-FFF2-40B4-BE49-F238E27FC236}">
                  <a16:creationId xmlns:a16="http://schemas.microsoft.com/office/drawing/2014/main" id="{410E3F15-B425-4100-8E85-B00920D83BBD}"/>
                </a:ext>
              </a:extLst>
            </p:cNvPr>
            <p:cNvPicPr>
              <a:picLocks noChangeAspect="1"/>
            </p:cNvPicPr>
            <p:nvPr/>
          </p:nvPicPr>
          <p:blipFill rotWithShape="1">
            <a:blip r:embed="rId3"/>
            <a:srcRect l="969" t="11636" r="-969" b="739"/>
            <a:stretch/>
          </p:blipFill>
          <p:spPr>
            <a:xfrm>
              <a:off x="5754882" y="1243827"/>
              <a:ext cx="5810550" cy="5051129"/>
            </a:xfrm>
            <a:prstGeom prst="rect">
              <a:avLst/>
            </a:prstGeom>
          </p:spPr>
        </p:pic>
        <p:sp>
          <p:nvSpPr>
            <p:cNvPr id="14" name="Title 1">
              <a:extLst>
                <a:ext uri="{FF2B5EF4-FFF2-40B4-BE49-F238E27FC236}">
                  <a16:creationId xmlns:a16="http://schemas.microsoft.com/office/drawing/2014/main" id="{D55C91E9-722B-44BB-8EC6-B43F23B2B08E}"/>
                </a:ext>
              </a:extLst>
            </p:cNvPr>
            <p:cNvSpPr txBox="1">
              <a:spLocks/>
            </p:cNvSpPr>
            <p:nvPr/>
          </p:nvSpPr>
          <p:spPr>
            <a:xfrm>
              <a:off x="5978508" y="2972212"/>
              <a:ext cx="1458613" cy="1594357"/>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2000">
                  <a:latin typeface="Segoe UI Black" panose="020B0A02040204020203" pitchFamily="34" charset="0"/>
                  <a:ea typeface="Segoe UI Black" panose="020B0A02040204020203" pitchFamily="34" charset="0"/>
                  <a:cs typeface="Segoe UI Semibold" panose="020B0702040204020203" pitchFamily="34" charset="0"/>
                </a:rPr>
                <a:t>Activities women do during a journey to/ from work</a:t>
              </a:r>
              <a:endParaRPr lang="en-US">
                <a:latin typeface="Segoe UI Black" panose="020B0A02040204020203" pitchFamily="34" charset="0"/>
                <a:ea typeface="Segoe UI Black" panose="020B0A02040204020203" pitchFamily="34" charset="0"/>
                <a:cs typeface="Segoe UI Semilight" panose="020B0402040204020203" pitchFamily="34" charset="0"/>
              </a:endParaRPr>
            </a:p>
          </p:txBody>
        </p:sp>
        <p:sp>
          <p:nvSpPr>
            <p:cNvPr id="15" name="Title 1">
              <a:extLst>
                <a:ext uri="{FF2B5EF4-FFF2-40B4-BE49-F238E27FC236}">
                  <a16:creationId xmlns:a16="http://schemas.microsoft.com/office/drawing/2014/main" id="{69E63CD4-6A57-4D28-B777-C4BBA2EE1200}"/>
                </a:ext>
              </a:extLst>
            </p:cNvPr>
            <p:cNvSpPr txBox="1">
              <a:spLocks/>
            </p:cNvSpPr>
            <p:nvPr/>
          </p:nvSpPr>
          <p:spPr>
            <a:xfrm>
              <a:off x="7227040" y="5319096"/>
              <a:ext cx="2579892" cy="1136629"/>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2000">
                  <a:latin typeface="Segoe UI Black" panose="020B0A02040204020203" pitchFamily="34" charset="0"/>
                  <a:ea typeface="Segoe UI Black" panose="020B0A02040204020203" pitchFamily="34" charset="0"/>
                  <a:cs typeface="Segoe UI Semibold" panose="020B0702040204020203" pitchFamily="34" charset="0"/>
                </a:rPr>
                <a:t>distance women are willing to detour to run errands and chores</a:t>
              </a:r>
              <a:endParaRPr lang="en-US">
                <a:latin typeface="Segoe UI Black" panose="020B0A02040204020203" pitchFamily="34" charset="0"/>
                <a:ea typeface="Segoe UI Black" panose="020B0A02040204020203" pitchFamily="34" charset="0"/>
                <a:cs typeface="Segoe UI Semilight" panose="020B0402040204020203" pitchFamily="34" charset="0"/>
              </a:endParaRPr>
            </a:p>
          </p:txBody>
        </p:sp>
        <p:sp>
          <p:nvSpPr>
            <p:cNvPr id="12" name="Rectangle 11">
              <a:extLst>
                <a:ext uri="{FF2B5EF4-FFF2-40B4-BE49-F238E27FC236}">
                  <a16:creationId xmlns:a16="http://schemas.microsoft.com/office/drawing/2014/main" id="{42D222E1-7648-4535-AB73-27EC44501C54}"/>
                </a:ext>
              </a:extLst>
            </p:cNvPr>
            <p:cNvSpPr/>
            <p:nvPr/>
          </p:nvSpPr>
          <p:spPr>
            <a:xfrm>
              <a:off x="5521234" y="6078583"/>
              <a:ext cx="775063" cy="268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4" name="Title 1">
            <a:extLst>
              <a:ext uri="{FF2B5EF4-FFF2-40B4-BE49-F238E27FC236}">
                <a16:creationId xmlns:a16="http://schemas.microsoft.com/office/drawing/2014/main" id="{02CCCC3C-4B2D-CD7B-0306-E03FFB986F75}"/>
              </a:ext>
            </a:extLst>
          </p:cNvPr>
          <p:cNvSpPr>
            <a:spLocks noGrp="1"/>
          </p:cNvSpPr>
          <p:nvPr>
            <p:ph type="title"/>
          </p:nvPr>
        </p:nvSpPr>
        <p:spPr>
          <a:xfrm>
            <a:off x="257175" y="455736"/>
            <a:ext cx="10515600" cy="768838"/>
          </a:xfrm>
        </p:spPr>
        <p:txBody>
          <a:bodyPr vert="horz" lIns="91440" tIns="45720" rIns="91440" bIns="45720" rtlCol="0" anchor="ctr">
            <a:noAutofit/>
          </a:bodyPr>
          <a:lstStyle/>
          <a:p>
            <a:r>
              <a:rPr lang="en-IN" sz="3200">
                <a:solidFill>
                  <a:srgbClr val="000000"/>
                </a:solidFill>
                <a:ea typeface="Segoe UI Black"/>
              </a:rPr>
              <a:t>Key takeaways</a:t>
            </a:r>
            <a:endParaRPr lang="en-US"/>
          </a:p>
          <a:p>
            <a:endParaRPr lang="en-IN">
              <a:ea typeface="Segoe UI Black"/>
            </a:endParaRPr>
          </a:p>
        </p:txBody>
      </p:sp>
    </p:spTree>
    <p:extLst>
      <p:ext uri="{BB962C8B-B14F-4D97-AF65-F5344CB8AC3E}">
        <p14:creationId xmlns:p14="http://schemas.microsoft.com/office/powerpoint/2010/main" val="1163275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52383-40B4-EBBC-38DB-889E1C8939EC}"/>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06AA7CD9-5C70-4FAE-A913-8D3FD9833233}"/>
              </a:ext>
            </a:extLst>
          </p:cNvPr>
          <p:cNvSpPr txBox="1">
            <a:spLocks/>
          </p:cNvSpPr>
          <p:nvPr/>
        </p:nvSpPr>
        <p:spPr>
          <a:xfrm>
            <a:off x="6094427" y="1187590"/>
            <a:ext cx="4765646" cy="156004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0"/>
              </a:spcBef>
            </a:pPr>
            <a:r>
              <a:rPr lang="en-US" sz="2400">
                <a:solidFill>
                  <a:schemeClr val="bg1">
                    <a:lumMod val="65000"/>
                  </a:schemeClr>
                </a:solidFill>
                <a:latin typeface="Segoe UI Black"/>
                <a:ea typeface="Segoe UI Black"/>
                <a:cs typeface="Segoe UI"/>
              </a:rPr>
              <a:t>Recommendation 1: </a:t>
            </a:r>
            <a:r>
              <a:rPr lang="en-US" sz="2400">
                <a:latin typeface="Segoe UI Bold" panose="020B0802040204020203" pitchFamily="34" charset="0"/>
                <a:ea typeface="Segoe UI Black"/>
                <a:cs typeface="Segoe UI Bold" panose="020B0802040204020203" pitchFamily="34" charset="0"/>
              </a:rPr>
              <a:t>Include infrastructure as a key parameter in Periodic </a:t>
            </a:r>
            <a:r>
              <a:rPr lang="en-US" sz="2400" err="1">
                <a:latin typeface="Segoe UI Bold" panose="020B0802040204020203" pitchFamily="34" charset="0"/>
                <a:ea typeface="Segoe UI Black"/>
                <a:cs typeface="Segoe UI Bold" panose="020B0802040204020203" pitchFamily="34" charset="0"/>
              </a:rPr>
              <a:t>Labour</a:t>
            </a:r>
            <a:r>
              <a:rPr lang="en-US" sz="2400">
                <a:latin typeface="Segoe UI Bold" panose="020B0802040204020203" pitchFamily="34" charset="0"/>
                <a:ea typeface="Segoe UI Black"/>
                <a:cs typeface="Segoe UI Bold" panose="020B0802040204020203" pitchFamily="34" charset="0"/>
              </a:rPr>
              <a:t> Force Surveys</a:t>
            </a:r>
          </a:p>
          <a:p>
            <a:pPr lvl="0">
              <a:lnSpc>
                <a:spcPct val="100000"/>
              </a:lnSpc>
              <a:spcBef>
                <a:spcPts val="0"/>
              </a:spcBef>
            </a:pPr>
            <a:endParaRPr lang="en-US" sz="2400">
              <a:solidFill>
                <a:schemeClr val="accent2"/>
              </a:solidFill>
              <a:latin typeface="Segoe UI Black"/>
              <a:ea typeface="Segoe UI Black"/>
              <a:cs typeface="Segoe UI"/>
            </a:endParaRPr>
          </a:p>
          <a:p>
            <a:pPr lvl="0">
              <a:lnSpc>
                <a:spcPct val="100000"/>
              </a:lnSpc>
              <a:spcBef>
                <a:spcPts val="0"/>
              </a:spcBef>
            </a:pPr>
            <a:endParaRPr lang="en-US" sz="2000">
              <a:solidFill>
                <a:schemeClr val="accent2"/>
              </a:solidFill>
              <a:latin typeface="Segoe UI Black" panose="020B0A02040204020203" pitchFamily="34" charset="0"/>
              <a:ea typeface="Segoe UI Black" panose="020B0A02040204020203" pitchFamily="34" charset="0"/>
              <a:cs typeface="Segoe UI" panose="020B0502040204020203" pitchFamily="34" charset="0"/>
            </a:endParaRPr>
          </a:p>
        </p:txBody>
      </p:sp>
      <p:sp>
        <p:nvSpPr>
          <p:cNvPr id="8" name="Title 1">
            <a:extLst>
              <a:ext uri="{FF2B5EF4-FFF2-40B4-BE49-F238E27FC236}">
                <a16:creationId xmlns:a16="http://schemas.microsoft.com/office/drawing/2014/main" id="{81F57A0A-820B-48FA-8038-05B5E1090382}"/>
              </a:ext>
            </a:extLst>
          </p:cNvPr>
          <p:cNvSpPr txBox="1">
            <a:spLocks/>
          </p:cNvSpPr>
          <p:nvPr/>
        </p:nvSpPr>
        <p:spPr>
          <a:xfrm>
            <a:off x="835054" y="1187590"/>
            <a:ext cx="4765646" cy="155561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a:solidFill>
                  <a:schemeClr val="bg1">
                    <a:lumMod val="65000"/>
                  </a:schemeClr>
                </a:solidFill>
                <a:latin typeface="Segoe UI Black"/>
                <a:ea typeface="Segoe UI Black"/>
                <a:cs typeface="Segoe UI"/>
              </a:rPr>
              <a:t>Takeaway 1: </a:t>
            </a:r>
            <a:r>
              <a:rPr lang="en-US" sz="2400">
                <a:solidFill>
                  <a:schemeClr val="accent2"/>
                </a:solidFill>
                <a:latin typeface="Segoe UI Bold" panose="020B0802040204020203" pitchFamily="34" charset="0"/>
                <a:ea typeface="Segoe UI Black"/>
                <a:cs typeface="Segoe UI Bold" panose="020B0802040204020203" pitchFamily="34" charset="0"/>
              </a:rPr>
              <a:t>Infrastructure has a strong role to play in women's workforce participation choices in Indian cities.</a:t>
            </a:r>
          </a:p>
          <a:p>
            <a:pPr>
              <a:lnSpc>
                <a:spcPct val="100000"/>
              </a:lnSpc>
              <a:spcBef>
                <a:spcPts val="1200"/>
              </a:spcBef>
            </a:pPr>
            <a:endParaRPr lang="en-US" sz="1600">
              <a:latin typeface="Segoe UI"/>
              <a:ea typeface="+mj-lt"/>
              <a:cs typeface="Segoe UI"/>
            </a:endParaRPr>
          </a:p>
          <a:p>
            <a:pPr lvl="0">
              <a:lnSpc>
                <a:spcPct val="100000"/>
              </a:lnSpc>
              <a:spcBef>
                <a:spcPts val="0"/>
              </a:spcBef>
            </a:pPr>
            <a:endParaRPr lang="en-US" sz="2400">
              <a:solidFill>
                <a:schemeClr val="accent2"/>
              </a:solidFill>
              <a:latin typeface="Segoe UI Black"/>
              <a:ea typeface="Segoe UI Black"/>
              <a:cs typeface="Segoe UI"/>
            </a:endParaRPr>
          </a:p>
          <a:p>
            <a:pPr lvl="0">
              <a:lnSpc>
                <a:spcPct val="100000"/>
              </a:lnSpc>
              <a:spcBef>
                <a:spcPts val="0"/>
              </a:spcBef>
            </a:pPr>
            <a:endParaRPr lang="en-US" sz="2000">
              <a:solidFill>
                <a:schemeClr val="accent2"/>
              </a:solidFill>
              <a:latin typeface="Segoe UI Black" panose="020B0A02040204020203" pitchFamily="34" charset="0"/>
              <a:ea typeface="Segoe UI Black" panose="020B0A02040204020203" pitchFamily="34" charset="0"/>
              <a:cs typeface="Segoe UI" panose="020B0502040204020203" pitchFamily="34" charset="0"/>
            </a:endParaRPr>
          </a:p>
        </p:txBody>
      </p:sp>
      <p:sp>
        <p:nvSpPr>
          <p:cNvPr id="58" name="Rectangle 57">
            <a:extLst>
              <a:ext uri="{FF2B5EF4-FFF2-40B4-BE49-F238E27FC236}">
                <a16:creationId xmlns:a16="http://schemas.microsoft.com/office/drawing/2014/main" id="{6F6281AD-5713-4C32-8D19-6B35D550B53D}"/>
              </a:ext>
            </a:extLst>
          </p:cNvPr>
          <p:cNvSpPr/>
          <p:nvPr/>
        </p:nvSpPr>
        <p:spPr>
          <a:xfrm>
            <a:off x="2253075" y="3157645"/>
            <a:ext cx="3059148" cy="1969770"/>
          </a:xfrm>
          <a:prstGeom prst="rect">
            <a:avLst/>
          </a:prstGeom>
        </p:spPr>
        <p:txBody>
          <a:bodyPr wrap="square">
            <a:spAutoFit/>
          </a:bodyPr>
          <a:lstStyle/>
          <a:p>
            <a:pPr>
              <a:lnSpc>
                <a:spcPct val="100000"/>
              </a:lnSpc>
              <a:spcBef>
                <a:spcPts val="1200"/>
              </a:spcBef>
            </a:pPr>
            <a:r>
              <a:rPr lang="en-US" sz="1600">
                <a:latin typeface="Segoe UI"/>
                <a:ea typeface="+mj-lt"/>
                <a:cs typeface="Segoe UI"/>
              </a:rPr>
              <a:t>45/64 respondents selected lack of accessible transport options as they key reason to not participate in the workforce.</a:t>
            </a:r>
          </a:p>
          <a:p>
            <a:pPr>
              <a:spcBef>
                <a:spcPts val="1200"/>
              </a:spcBef>
            </a:pPr>
            <a:r>
              <a:rPr lang="en-US" sz="1600">
                <a:latin typeface="Segoe UI"/>
                <a:ea typeface="+mj-lt"/>
                <a:cs typeface="Segoe UI"/>
              </a:rPr>
              <a:t>42/64 respondents cited lack of safety as the key reason to not work.</a:t>
            </a:r>
            <a:endParaRPr lang="en-IN" sz="1600"/>
          </a:p>
        </p:txBody>
      </p:sp>
      <p:sp>
        <p:nvSpPr>
          <p:cNvPr id="64" name="Rectangle 63">
            <a:extLst>
              <a:ext uri="{FF2B5EF4-FFF2-40B4-BE49-F238E27FC236}">
                <a16:creationId xmlns:a16="http://schemas.microsoft.com/office/drawing/2014/main" id="{03272BBC-4ACA-48A4-92AC-F0237EE66527}"/>
              </a:ext>
            </a:extLst>
          </p:cNvPr>
          <p:cNvSpPr/>
          <p:nvPr/>
        </p:nvSpPr>
        <p:spPr>
          <a:xfrm>
            <a:off x="7521388" y="2805953"/>
            <a:ext cx="3129196" cy="1815882"/>
          </a:xfrm>
          <a:prstGeom prst="rect">
            <a:avLst/>
          </a:prstGeom>
        </p:spPr>
        <p:txBody>
          <a:bodyPr wrap="square">
            <a:spAutoFit/>
          </a:bodyPr>
          <a:lstStyle/>
          <a:p>
            <a:pPr lvl="0">
              <a:lnSpc>
                <a:spcPct val="100000"/>
              </a:lnSpc>
              <a:spcBef>
                <a:spcPts val="1200"/>
              </a:spcBef>
            </a:pPr>
            <a:r>
              <a:rPr lang="en-US" sz="1600">
                <a:solidFill>
                  <a:prstClr val="black"/>
                </a:solidFill>
                <a:latin typeface="Segoe UI"/>
                <a:ea typeface="+mj-lt"/>
                <a:cs typeface="Segoe UI"/>
              </a:rPr>
              <a:t>While this study was qualitative in nature, a total of 80 participants across 4 cities, the findings from this study highlight the necessity of a survey of larger scale – made possible through PLFS. </a:t>
            </a:r>
            <a:endParaRPr lang="en-US" sz="2400">
              <a:solidFill>
                <a:schemeClr val="accent2"/>
              </a:solidFill>
              <a:latin typeface="Segoe UI Black"/>
              <a:ea typeface="Segoe UI Black"/>
              <a:cs typeface="Segoe UI"/>
            </a:endParaRPr>
          </a:p>
        </p:txBody>
      </p:sp>
      <p:cxnSp>
        <p:nvCxnSpPr>
          <p:cNvPr id="68" name="Straight Connector 67">
            <a:extLst>
              <a:ext uri="{FF2B5EF4-FFF2-40B4-BE49-F238E27FC236}">
                <a16:creationId xmlns:a16="http://schemas.microsoft.com/office/drawing/2014/main" id="{A5B03021-08C9-4D6A-8F2E-D9E71CCEC335}"/>
              </a:ext>
            </a:extLst>
          </p:cNvPr>
          <p:cNvCxnSpPr>
            <a:cxnSpLocks/>
          </p:cNvCxnSpPr>
          <p:nvPr/>
        </p:nvCxnSpPr>
        <p:spPr>
          <a:xfrm>
            <a:off x="2188227" y="3189920"/>
            <a:ext cx="0" cy="1783607"/>
          </a:xfrm>
          <a:prstGeom prst="line">
            <a:avLst/>
          </a:prstGeom>
          <a:ln w="28575">
            <a:solidFill>
              <a:schemeClr val="tx2">
                <a:lumMod val="10000"/>
                <a:lumOff val="90000"/>
              </a:schemeClr>
            </a:solidFill>
            <a:prstDash val="solid"/>
          </a:ln>
        </p:spPr>
        <p:style>
          <a:lnRef idx="1">
            <a:schemeClr val="accent2"/>
          </a:lnRef>
          <a:fillRef idx="0">
            <a:schemeClr val="accent2"/>
          </a:fillRef>
          <a:effectRef idx="0">
            <a:schemeClr val="accent2"/>
          </a:effectRef>
          <a:fontRef idx="minor">
            <a:schemeClr val="tx1"/>
          </a:fontRef>
        </p:style>
      </p:cxnSp>
      <p:cxnSp>
        <p:nvCxnSpPr>
          <p:cNvPr id="73" name="Straight Connector 72">
            <a:extLst>
              <a:ext uri="{FF2B5EF4-FFF2-40B4-BE49-F238E27FC236}">
                <a16:creationId xmlns:a16="http://schemas.microsoft.com/office/drawing/2014/main" id="{ACA33BAE-2F84-4E25-8F39-D6ABF99F3C3A}"/>
              </a:ext>
            </a:extLst>
          </p:cNvPr>
          <p:cNvCxnSpPr>
            <a:cxnSpLocks/>
          </p:cNvCxnSpPr>
          <p:nvPr/>
        </p:nvCxnSpPr>
        <p:spPr>
          <a:xfrm>
            <a:off x="7454860" y="2838228"/>
            <a:ext cx="0" cy="1736803"/>
          </a:xfrm>
          <a:prstGeom prst="line">
            <a:avLst/>
          </a:prstGeom>
          <a:ln w="28575">
            <a:solidFill>
              <a:schemeClr val="tx2">
                <a:lumMod val="10000"/>
                <a:lumOff val="90000"/>
              </a:schemeClr>
            </a:solidFill>
            <a:prstDash val="solid"/>
          </a:ln>
        </p:spPr>
        <p:style>
          <a:lnRef idx="1">
            <a:schemeClr val="accent2"/>
          </a:lnRef>
          <a:fillRef idx="0">
            <a:schemeClr val="accent2"/>
          </a:fillRef>
          <a:effectRef idx="0">
            <a:schemeClr val="accent2"/>
          </a:effectRef>
          <a:fontRef idx="minor">
            <a:schemeClr val="tx1"/>
          </a:fontRef>
        </p:style>
      </p:cxnSp>
      <p:grpSp>
        <p:nvGrpSpPr>
          <p:cNvPr id="1066" name="Group 1065">
            <a:extLst>
              <a:ext uri="{FF2B5EF4-FFF2-40B4-BE49-F238E27FC236}">
                <a16:creationId xmlns:a16="http://schemas.microsoft.com/office/drawing/2014/main" id="{57331E6C-D1AB-4810-A9C0-5E273189A336}"/>
              </a:ext>
            </a:extLst>
          </p:cNvPr>
          <p:cNvGrpSpPr/>
          <p:nvPr/>
        </p:nvGrpSpPr>
        <p:grpSpPr>
          <a:xfrm>
            <a:off x="902532" y="3228533"/>
            <a:ext cx="1013350" cy="955901"/>
            <a:chOff x="902532" y="2876842"/>
            <a:chExt cx="936859" cy="883746"/>
          </a:xfrm>
        </p:grpSpPr>
        <p:sp>
          <p:nvSpPr>
            <p:cNvPr id="170" name="Freeform: Shape 169">
              <a:extLst>
                <a:ext uri="{FF2B5EF4-FFF2-40B4-BE49-F238E27FC236}">
                  <a16:creationId xmlns:a16="http://schemas.microsoft.com/office/drawing/2014/main" id="{F3701A85-9C49-49CA-9C3C-5DE8703FF690}"/>
                </a:ext>
              </a:extLst>
            </p:cNvPr>
            <p:cNvSpPr/>
            <p:nvPr/>
          </p:nvSpPr>
          <p:spPr>
            <a:xfrm>
              <a:off x="911085" y="2889058"/>
              <a:ext cx="871552" cy="871530"/>
            </a:xfrm>
            <a:custGeom>
              <a:avLst/>
              <a:gdLst>
                <a:gd name="connsiteX0" fmla="*/ 386786 w 390940"/>
                <a:gd name="connsiteY0" fmla="*/ 196442 h 390930"/>
                <a:gd name="connsiteX1" fmla="*/ 196448 w 390940"/>
                <a:gd name="connsiteY1" fmla="*/ 386777 h 390930"/>
                <a:gd name="connsiteX2" fmla="*/ 6109 w 390940"/>
                <a:gd name="connsiteY2" fmla="*/ 196442 h 390930"/>
                <a:gd name="connsiteX3" fmla="*/ 196448 w 390940"/>
                <a:gd name="connsiteY3" fmla="*/ 6108 h 390930"/>
                <a:gd name="connsiteX4" fmla="*/ 386786 w 390940"/>
                <a:gd name="connsiteY4" fmla="*/ 196442 h 390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940" h="390930">
                  <a:moveTo>
                    <a:pt x="386786" y="196442"/>
                  </a:moveTo>
                  <a:cubicBezTo>
                    <a:pt x="386786" y="301561"/>
                    <a:pt x="301569" y="386777"/>
                    <a:pt x="196448" y="386777"/>
                  </a:cubicBezTo>
                  <a:cubicBezTo>
                    <a:pt x="91326" y="386777"/>
                    <a:pt x="6109" y="301561"/>
                    <a:pt x="6109" y="196442"/>
                  </a:cubicBezTo>
                  <a:cubicBezTo>
                    <a:pt x="6109" y="91324"/>
                    <a:pt x="91326" y="6108"/>
                    <a:pt x="196448" y="6108"/>
                  </a:cubicBezTo>
                  <a:cubicBezTo>
                    <a:pt x="301569" y="6108"/>
                    <a:pt x="386786" y="91324"/>
                    <a:pt x="386786" y="196442"/>
                  </a:cubicBezTo>
                  <a:close/>
                </a:path>
              </a:pathLst>
            </a:custGeom>
            <a:solidFill>
              <a:schemeClr val="tx2">
                <a:lumMod val="10000"/>
                <a:lumOff val="90000"/>
              </a:schemeClr>
            </a:solidFill>
            <a:ln w="9525" cap="flat">
              <a:noFill/>
              <a:prstDash val="solid"/>
              <a:miter/>
            </a:ln>
          </p:spPr>
          <p:txBody>
            <a:bodyPr rtlCol="0" anchor="ctr"/>
            <a:lstStyle/>
            <a:p>
              <a:endParaRPr lang="en-IN"/>
            </a:p>
          </p:txBody>
        </p:sp>
        <p:sp>
          <p:nvSpPr>
            <p:cNvPr id="171" name="Freeform: Shape 170">
              <a:extLst>
                <a:ext uri="{FF2B5EF4-FFF2-40B4-BE49-F238E27FC236}">
                  <a16:creationId xmlns:a16="http://schemas.microsoft.com/office/drawing/2014/main" id="{F3BDA4CA-8C54-4B5C-B28F-3F8C56EBB79F}"/>
                </a:ext>
              </a:extLst>
            </p:cNvPr>
            <p:cNvSpPr/>
            <p:nvPr/>
          </p:nvSpPr>
          <p:spPr>
            <a:xfrm>
              <a:off x="902532" y="2876842"/>
              <a:ext cx="490249" cy="617335"/>
            </a:xfrm>
            <a:custGeom>
              <a:avLst/>
              <a:gdLst>
                <a:gd name="connsiteX0" fmla="*/ 204999 w 219903"/>
                <a:gd name="connsiteY0" fmla="*/ 18325 h 276908"/>
                <a:gd name="connsiteX1" fmla="*/ 204999 w 219903"/>
                <a:gd name="connsiteY1" fmla="*/ 208659 h 276908"/>
                <a:gd name="connsiteX2" fmla="*/ 18325 w 219903"/>
                <a:gd name="connsiteY2" fmla="*/ 265344 h 276908"/>
              </a:gdLst>
              <a:ahLst/>
              <a:cxnLst>
                <a:cxn ang="0">
                  <a:pos x="connsiteX0" y="connsiteY0"/>
                </a:cxn>
                <a:cxn ang="0">
                  <a:pos x="connsiteX1" y="connsiteY1"/>
                </a:cxn>
                <a:cxn ang="0">
                  <a:pos x="connsiteX2" y="connsiteY2"/>
                </a:cxn>
              </a:cxnLst>
              <a:rect l="l" t="t" r="r" b="b"/>
              <a:pathLst>
                <a:path w="219903" h="276908">
                  <a:moveTo>
                    <a:pt x="204999" y="18325"/>
                  </a:moveTo>
                  <a:lnTo>
                    <a:pt x="204999" y="208659"/>
                  </a:lnTo>
                  <a:lnTo>
                    <a:pt x="18325" y="265344"/>
                  </a:lnTo>
                </a:path>
              </a:pathLst>
            </a:custGeom>
            <a:noFill/>
            <a:ln w="28575" cap="flat">
              <a:solidFill>
                <a:srgbClr val="FFFFFF"/>
              </a:solidFill>
              <a:prstDash val="solid"/>
              <a:miter/>
            </a:ln>
          </p:spPr>
          <p:txBody>
            <a:bodyPr rtlCol="0" anchor="ctr"/>
            <a:lstStyle/>
            <a:p>
              <a:endParaRPr lang="en-IN"/>
            </a:p>
          </p:txBody>
        </p:sp>
        <p:sp>
          <p:nvSpPr>
            <p:cNvPr id="172" name="Freeform: Shape 171">
              <a:extLst>
                <a:ext uri="{FF2B5EF4-FFF2-40B4-BE49-F238E27FC236}">
                  <a16:creationId xmlns:a16="http://schemas.microsoft.com/office/drawing/2014/main" id="{A12F4155-E689-4A87-967F-69747558CEEF}"/>
                </a:ext>
              </a:extLst>
            </p:cNvPr>
            <p:cNvSpPr/>
            <p:nvPr/>
          </p:nvSpPr>
          <p:spPr>
            <a:xfrm>
              <a:off x="967839" y="2889058"/>
              <a:ext cx="871552" cy="871530"/>
            </a:xfrm>
            <a:custGeom>
              <a:avLst/>
              <a:gdLst>
                <a:gd name="connsiteX0" fmla="*/ 386786 w 390940"/>
                <a:gd name="connsiteY0" fmla="*/ 196442 h 390930"/>
                <a:gd name="connsiteX1" fmla="*/ 196447 w 390940"/>
                <a:gd name="connsiteY1" fmla="*/ 386777 h 390930"/>
                <a:gd name="connsiteX2" fmla="*/ 6109 w 390940"/>
                <a:gd name="connsiteY2" fmla="*/ 196442 h 390930"/>
                <a:gd name="connsiteX3" fmla="*/ 196447 w 390940"/>
                <a:gd name="connsiteY3" fmla="*/ 6108 h 390930"/>
                <a:gd name="connsiteX4" fmla="*/ 386786 w 390940"/>
                <a:gd name="connsiteY4" fmla="*/ 196442 h 390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940" h="390930">
                  <a:moveTo>
                    <a:pt x="386786" y="196442"/>
                  </a:moveTo>
                  <a:cubicBezTo>
                    <a:pt x="386786" y="301561"/>
                    <a:pt x="301569" y="386777"/>
                    <a:pt x="196447" y="386777"/>
                  </a:cubicBezTo>
                  <a:cubicBezTo>
                    <a:pt x="91326" y="386777"/>
                    <a:pt x="6109" y="301561"/>
                    <a:pt x="6109" y="196442"/>
                  </a:cubicBezTo>
                  <a:cubicBezTo>
                    <a:pt x="6109" y="91324"/>
                    <a:pt x="91326" y="6108"/>
                    <a:pt x="196447" y="6108"/>
                  </a:cubicBezTo>
                  <a:cubicBezTo>
                    <a:pt x="301569" y="6108"/>
                    <a:pt x="386786" y="91324"/>
                    <a:pt x="386786" y="196442"/>
                  </a:cubicBezTo>
                  <a:close/>
                </a:path>
              </a:pathLst>
            </a:custGeom>
            <a:noFill/>
            <a:ln w="19050" cap="flat">
              <a:solidFill>
                <a:schemeClr val="tx2">
                  <a:lumMod val="75000"/>
                  <a:lumOff val="25000"/>
                </a:schemeClr>
              </a:solidFill>
              <a:prstDash val="solid"/>
              <a:miter/>
            </a:ln>
          </p:spPr>
          <p:txBody>
            <a:bodyPr rtlCol="0" anchor="ctr"/>
            <a:lstStyle/>
            <a:p>
              <a:endParaRPr lang="en-IN"/>
            </a:p>
          </p:txBody>
        </p:sp>
      </p:grpSp>
      <p:grpSp>
        <p:nvGrpSpPr>
          <p:cNvPr id="1064" name="Group 1063">
            <a:extLst>
              <a:ext uri="{FF2B5EF4-FFF2-40B4-BE49-F238E27FC236}">
                <a16:creationId xmlns:a16="http://schemas.microsoft.com/office/drawing/2014/main" id="{A98468D0-D6F6-41BD-8751-AB5B73E057C0}"/>
              </a:ext>
            </a:extLst>
          </p:cNvPr>
          <p:cNvGrpSpPr/>
          <p:nvPr/>
        </p:nvGrpSpPr>
        <p:grpSpPr>
          <a:xfrm>
            <a:off x="6223585" y="2873545"/>
            <a:ext cx="941395" cy="1088842"/>
            <a:chOff x="6223588" y="2873545"/>
            <a:chExt cx="747342" cy="864395"/>
          </a:xfrm>
        </p:grpSpPr>
        <p:sp>
          <p:nvSpPr>
            <p:cNvPr id="173" name="Freeform: Shape 172">
              <a:extLst>
                <a:ext uri="{FF2B5EF4-FFF2-40B4-BE49-F238E27FC236}">
                  <a16:creationId xmlns:a16="http://schemas.microsoft.com/office/drawing/2014/main" id="{27DFC92C-D7BC-4577-AD22-CA4B28DF0E6C}"/>
                </a:ext>
              </a:extLst>
            </p:cNvPr>
            <p:cNvSpPr/>
            <p:nvPr/>
          </p:nvSpPr>
          <p:spPr>
            <a:xfrm>
              <a:off x="6223588" y="2873545"/>
              <a:ext cx="695464" cy="848106"/>
            </a:xfrm>
            <a:custGeom>
              <a:avLst/>
              <a:gdLst>
                <a:gd name="connsiteX0" fmla="*/ 308145 w 333927"/>
                <a:gd name="connsiteY0" fmla="*/ 221018 h 407219"/>
                <a:gd name="connsiteX1" fmla="*/ 304398 w 333927"/>
                <a:gd name="connsiteY1" fmla="*/ 228429 h 407219"/>
                <a:gd name="connsiteX2" fmla="*/ 287539 w 333927"/>
                <a:gd name="connsiteY2" fmla="*/ 251641 h 407219"/>
                <a:gd name="connsiteX3" fmla="*/ 255124 w 333927"/>
                <a:gd name="connsiteY3" fmla="*/ 247243 h 407219"/>
                <a:gd name="connsiteX4" fmla="*/ 234844 w 333927"/>
                <a:gd name="connsiteY4" fmla="*/ 254247 h 407219"/>
                <a:gd name="connsiteX5" fmla="*/ 214401 w 333927"/>
                <a:gd name="connsiteY5" fmla="*/ 293421 h 407219"/>
                <a:gd name="connsiteX6" fmla="*/ 216844 w 333927"/>
                <a:gd name="connsiteY6" fmla="*/ 304335 h 407219"/>
                <a:gd name="connsiteX7" fmla="*/ 268074 w 333927"/>
                <a:gd name="connsiteY7" fmla="*/ 389199 h 407219"/>
                <a:gd name="connsiteX8" fmla="*/ 274182 w 333927"/>
                <a:gd name="connsiteY8" fmla="*/ 408501 h 407219"/>
                <a:gd name="connsiteX9" fmla="*/ 11845 w 333927"/>
                <a:gd name="connsiteY9" fmla="*/ 408501 h 407219"/>
                <a:gd name="connsiteX10" fmla="*/ 13962 w 333927"/>
                <a:gd name="connsiteY10" fmla="*/ 402963 h 407219"/>
                <a:gd name="connsiteX11" fmla="*/ 38559 w 333927"/>
                <a:gd name="connsiteY11" fmla="*/ 356866 h 407219"/>
                <a:gd name="connsiteX12" fmla="*/ 38885 w 333927"/>
                <a:gd name="connsiteY12" fmla="*/ 350025 h 407219"/>
                <a:gd name="connsiteX13" fmla="*/ 22514 w 333927"/>
                <a:gd name="connsiteY13" fmla="*/ 320542 h 407219"/>
                <a:gd name="connsiteX14" fmla="*/ 9972 w 333927"/>
                <a:gd name="connsiteY14" fmla="*/ 295620 h 407219"/>
                <a:gd name="connsiteX15" fmla="*/ 12578 w 333927"/>
                <a:gd name="connsiteY15" fmla="*/ 204485 h 407219"/>
                <a:gd name="connsiteX16" fmla="*/ 23654 w 333927"/>
                <a:gd name="connsiteY16" fmla="*/ 141447 h 407219"/>
                <a:gd name="connsiteX17" fmla="*/ 23654 w 333927"/>
                <a:gd name="connsiteY17" fmla="*/ 111394 h 407219"/>
                <a:gd name="connsiteX18" fmla="*/ 62748 w 333927"/>
                <a:gd name="connsiteY18" fmla="*/ 66030 h 407219"/>
                <a:gd name="connsiteX19" fmla="*/ 73336 w 333927"/>
                <a:gd name="connsiteY19" fmla="*/ 60655 h 407219"/>
                <a:gd name="connsiteX20" fmla="*/ 81318 w 333927"/>
                <a:gd name="connsiteY20" fmla="*/ 56257 h 407219"/>
                <a:gd name="connsiteX21" fmla="*/ 95327 w 333927"/>
                <a:gd name="connsiteY21" fmla="*/ 54465 h 407219"/>
                <a:gd name="connsiteX22" fmla="*/ 104286 w 333927"/>
                <a:gd name="connsiteY22" fmla="*/ 49579 h 407219"/>
                <a:gd name="connsiteX23" fmla="*/ 155108 w 333927"/>
                <a:gd name="connsiteY23" fmla="*/ 7879 h 407219"/>
                <a:gd name="connsiteX24" fmla="*/ 230853 w 333927"/>
                <a:gd name="connsiteY24" fmla="*/ 3726 h 407219"/>
                <a:gd name="connsiteX25" fmla="*/ 317430 w 333927"/>
                <a:gd name="connsiteY25" fmla="*/ 104472 h 407219"/>
                <a:gd name="connsiteX26" fmla="*/ 312950 w 333927"/>
                <a:gd name="connsiteY26" fmla="*/ 121656 h 407219"/>
                <a:gd name="connsiteX27" fmla="*/ 313602 w 333927"/>
                <a:gd name="connsiteY27" fmla="*/ 144135 h 407219"/>
                <a:gd name="connsiteX28" fmla="*/ 328262 w 333927"/>
                <a:gd name="connsiteY28" fmla="*/ 162541 h 407219"/>
                <a:gd name="connsiteX29" fmla="*/ 322235 w 333927"/>
                <a:gd name="connsiteY29" fmla="*/ 182576 h 407219"/>
                <a:gd name="connsiteX30" fmla="*/ 316127 w 333927"/>
                <a:gd name="connsiteY30" fmla="*/ 194874 h 407219"/>
                <a:gd name="connsiteX31" fmla="*/ 312706 w 333927"/>
                <a:gd name="connsiteY31" fmla="*/ 205055 h 407219"/>
                <a:gd name="connsiteX32" fmla="*/ 309937 w 333927"/>
                <a:gd name="connsiteY32" fmla="*/ 207091 h 407219"/>
                <a:gd name="connsiteX33" fmla="*/ 307982 w 333927"/>
                <a:gd name="connsiteY33" fmla="*/ 220773 h 407219"/>
                <a:gd name="connsiteX34" fmla="*/ 124077 w 333927"/>
                <a:gd name="connsiteY34" fmla="*/ 249930 h 407219"/>
                <a:gd name="connsiteX35" fmla="*/ 129860 w 333927"/>
                <a:gd name="connsiteY35" fmla="*/ 217190 h 407219"/>
                <a:gd name="connsiteX36" fmla="*/ 124973 w 333927"/>
                <a:gd name="connsiteY36" fmla="*/ 200168 h 407219"/>
                <a:gd name="connsiteX37" fmla="*/ 100621 w 333927"/>
                <a:gd name="connsiteY37" fmla="*/ 153908 h 407219"/>
                <a:gd name="connsiteX38" fmla="*/ 89463 w 333927"/>
                <a:gd name="connsiteY38" fmla="*/ 93721 h 407219"/>
                <a:gd name="connsiteX39" fmla="*/ 81155 w 333927"/>
                <a:gd name="connsiteY39" fmla="*/ 86961 h 407219"/>
                <a:gd name="connsiteX40" fmla="*/ 71219 w 333927"/>
                <a:gd name="connsiteY40" fmla="*/ 101458 h 407219"/>
                <a:gd name="connsiteX41" fmla="*/ 74721 w 333927"/>
                <a:gd name="connsiteY41" fmla="*/ 123774 h 407219"/>
                <a:gd name="connsiteX42" fmla="*/ 88567 w 333927"/>
                <a:gd name="connsiteY42" fmla="*/ 188766 h 407219"/>
                <a:gd name="connsiteX43" fmla="*/ 86775 w 333927"/>
                <a:gd name="connsiteY43" fmla="*/ 307104 h 407219"/>
                <a:gd name="connsiteX44" fmla="*/ 86531 w 333927"/>
                <a:gd name="connsiteY44" fmla="*/ 310199 h 407219"/>
                <a:gd name="connsiteX45" fmla="*/ 124077 w 333927"/>
                <a:gd name="connsiteY45" fmla="*/ 249849 h 40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33927" h="407219">
                  <a:moveTo>
                    <a:pt x="308145" y="221018"/>
                  </a:moveTo>
                  <a:cubicBezTo>
                    <a:pt x="304453" y="222267"/>
                    <a:pt x="303204" y="224737"/>
                    <a:pt x="304398" y="228429"/>
                  </a:cubicBezTo>
                  <a:cubicBezTo>
                    <a:pt x="308959" y="243089"/>
                    <a:pt x="302932" y="252048"/>
                    <a:pt x="287539" y="251641"/>
                  </a:cubicBezTo>
                  <a:cubicBezTo>
                    <a:pt x="276707" y="251315"/>
                    <a:pt x="265793" y="249442"/>
                    <a:pt x="255124" y="247243"/>
                  </a:cubicBezTo>
                  <a:cubicBezTo>
                    <a:pt x="246490" y="245451"/>
                    <a:pt x="240138" y="247243"/>
                    <a:pt x="234844" y="254247"/>
                  </a:cubicBezTo>
                  <a:cubicBezTo>
                    <a:pt x="225803" y="266219"/>
                    <a:pt x="219287" y="279332"/>
                    <a:pt x="214401" y="293421"/>
                  </a:cubicBezTo>
                  <a:cubicBezTo>
                    <a:pt x="212935" y="297656"/>
                    <a:pt x="213749" y="301158"/>
                    <a:pt x="216844" y="304335"/>
                  </a:cubicBezTo>
                  <a:cubicBezTo>
                    <a:pt x="240300" y="328768"/>
                    <a:pt x="256345" y="357681"/>
                    <a:pt x="268074" y="389199"/>
                  </a:cubicBezTo>
                  <a:cubicBezTo>
                    <a:pt x="270354" y="395389"/>
                    <a:pt x="272064" y="401742"/>
                    <a:pt x="274182" y="408501"/>
                  </a:cubicBezTo>
                  <a:cubicBezTo>
                    <a:pt x="186302" y="408501"/>
                    <a:pt x="99318" y="408501"/>
                    <a:pt x="11845" y="408501"/>
                  </a:cubicBezTo>
                  <a:cubicBezTo>
                    <a:pt x="12659" y="406465"/>
                    <a:pt x="13148" y="404592"/>
                    <a:pt x="13962" y="402963"/>
                  </a:cubicBezTo>
                  <a:cubicBezTo>
                    <a:pt x="22107" y="387570"/>
                    <a:pt x="30170" y="372096"/>
                    <a:pt x="38559" y="356866"/>
                  </a:cubicBezTo>
                  <a:cubicBezTo>
                    <a:pt x="39944" y="354341"/>
                    <a:pt x="40351" y="352550"/>
                    <a:pt x="38885" y="350025"/>
                  </a:cubicBezTo>
                  <a:cubicBezTo>
                    <a:pt x="33346" y="340252"/>
                    <a:pt x="27808" y="330478"/>
                    <a:pt x="22514" y="320542"/>
                  </a:cubicBezTo>
                  <a:cubicBezTo>
                    <a:pt x="18116" y="312316"/>
                    <a:pt x="13392" y="304253"/>
                    <a:pt x="9972" y="295620"/>
                  </a:cubicBezTo>
                  <a:cubicBezTo>
                    <a:pt x="-2082" y="264997"/>
                    <a:pt x="-4200" y="234293"/>
                    <a:pt x="12578" y="204485"/>
                  </a:cubicBezTo>
                  <a:cubicBezTo>
                    <a:pt x="23736" y="184694"/>
                    <a:pt x="26016" y="163681"/>
                    <a:pt x="23654" y="141447"/>
                  </a:cubicBezTo>
                  <a:cubicBezTo>
                    <a:pt x="22596" y="131511"/>
                    <a:pt x="22596" y="121331"/>
                    <a:pt x="23654" y="111394"/>
                  </a:cubicBezTo>
                  <a:cubicBezTo>
                    <a:pt x="26179" y="87043"/>
                    <a:pt x="40025" y="71405"/>
                    <a:pt x="62748" y="66030"/>
                  </a:cubicBezTo>
                  <a:cubicBezTo>
                    <a:pt x="66739" y="65053"/>
                    <a:pt x="70486" y="64483"/>
                    <a:pt x="73336" y="60655"/>
                  </a:cubicBezTo>
                  <a:cubicBezTo>
                    <a:pt x="75047" y="58456"/>
                    <a:pt x="78386" y="56990"/>
                    <a:pt x="81318" y="56257"/>
                  </a:cubicBezTo>
                  <a:cubicBezTo>
                    <a:pt x="85879" y="55198"/>
                    <a:pt x="90603" y="54791"/>
                    <a:pt x="95327" y="54465"/>
                  </a:cubicBezTo>
                  <a:cubicBezTo>
                    <a:pt x="99236" y="54221"/>
                    <a:pt x="101924" y="53406"/>
                    <a:pt x="104286" y="49579"/>
                  </a:cubicBezTo>
                  <a:cubicBezTo>
                    <a:pt x="116503" y="30032"/>
                    <a:pt x="133281" y="15861"/>
                    <a:pt x="155108" y="7879"/>
                  </a:cubicBezTo>
                  <a:cubicBezTo>
                    <a:pt x="179949" y="-1161"/>
                    <a:pt x="205279" y="-1161"/>
                    <a:pt x="230853" y="3726"/>
                  </a:cubicBezTo>
                  <a:cubicBezTo>
                    <a:pt x="285992" y="14232"/>
                    <a:pt x="314253" y="54465"/>
                    <a:pt x="317430" y="104472"/>
                  </a:cubicBezTo>
                  <a:cubicBezTo>
                    <a:pt x="317837" y="110743"/>
                    <a:pt x="316534" y="116362"/>
                    <a:pt x="312950" y="121656"/>
                  </a:cubicBezTo>
                  <a:cubicBezTo>
                    <a:pt x="306842" y="130778"/>
                    <a:pt x="307005" y="135339"/>
                    <a:pt x="313602" y="144135"/>
                  </a:cubicBezTo>
                  <a:cubicBezTo>
                    <a:pt x="318326" y="150406"/>
                    <a:pt x="323457" y="156351"/>
                    <a:pt x="328262" y="162541"/>
                  </a:cubicBezTo>
                  <a:cubicBezTo>
                    <a:pt x="336895" y="173699"/>
                    <a:pt x="335592" y="178178"/>
                    <a:pt x="322235" y="182576"/>
                  </a:cubicBezTo>
                  <a:cubicBezTo>
                    <a:pt x="314172" y="185264"/>
                    <a:pt x="313113" y="186893"/>
                    <a:pt x="316127" y="194874"/>
                  </a:cubicBezTo>
                  <a:cubicBezTo>
                    <a:pt x="317918" y="199598"/>
                    <a:pt x="316452" y="202530"/>
                    <a:pt x="312706" y="205055"/>
                  </a:cubicBezTo>
                  <a:cubicBezTo>
                    <a:pt x="311728" y="205706"/>
                    <a:pt x="310833" y="206439"/>
                    <a:pt x="309937" y="207091"/>
                  </a:cubicBezTo>
                  <a:cubicBezTo>
                    <a:pt x="315638" y="214747"/>
                    <a:pt x="315149" y="218330"/>
                    <a:pt x="307982" y="220773"/>
                  </a:cubicBezTo>
                  <a:close/>
                  <a:moveTo>
                    <a:pt x="124077" y="249930"/>
                  </a:moveTo>
                  <a:cubicBezTo>
                    <a:pt x="125706" y="238935"/>
                    <a:pt x="128068" y="228103"/>
                    <a:pt x="129860" y="217190"/>
                  </a:cubicBezTo>
                  <a:cubicBezTo>
                    <a:pt x="130919" y="210837"/>
                    <a:pt x="128475" y="205299"/>
                    <a:pt x="124973" y="200168"/>
                  </a:cubicBezTo>
                  <a:cubicBezTo>
                    <a:pt x="115200" y="185590"/>
                    <a:pt x="106974" y="170278"/>
                    <a:pt x="100621" y="153908"/>
                  </a:cubicBezTo>
                  <a:cubicBezTo>
                    <a:pt x="93128" y="134524"/>
                    <a:pt x="88811" y="114571"/>
                    <a:pt x="89463" y="93721"/>
                  </a:cubicBezTo>
                  <a:cubicBezTo>
                    <a:pt x="89544" y="90219"/>
                    <a:pt x="84576" y="86228"/>
                    <a:pt x="81155" y="86961"/>
                  </a:cubicBezTo>
                  <a:cubicBezTo>
                    <a:pt x="74232" y="88427"/>
                    <a:pt x="70404" y="93640"/>
                    <a:pt x="71219" y="101458"/>
                  </a:cubicBezTo>
                  <a:cubicBezTo>
                    <a:pt x="72033" y="108951"/>
                    <a:pt x="73174" y="116444"/>
                    <a:pt x="74721" y="123774"/>
                  </a:cubicBezTo>
                  <a:cubicBezTo>
                    <a:pt x="79282" y="145438"/>
                    <a:pt x="84983" y="166939"/>
                    <a:pt x="88567" y="188766"/>
                  </a:cubicBezTo>
                  <a:cubicBezTo>
                    <a:pt x="95001" y="228185"/>
                    <a:pt x="94757" y="267767"/>
                    <a:pt x="86775" y="307104"/>
                  </a:cubicBezTo>
                  <a:cubicBezTo>
                    <a:pt x="86694" y="307674"/>
                    <a:pt x="86694" y="308244"/>
                    <a:pt x="86531" y="310199"/>
                  </a:cubicBezTo>
                  <a:cubicBezTo>
                    <a:pt x="104449" y="292525"/>
                    <a:pt x="120331" y="275015"/>
                    <a:pt x="124077" y="249849"/>
                  </a:cubicBezTo>
                  <a:close/>
                </a:path>
              </a:pathLst>
            </a:custGeom>
            <a:solidFill>
              <a:schemeClr val="tx2">
                <a:lumMod val="10000"/>
                <a:lumOff val="90000"/>
              </a:schemeClr>
            </a:solidFill>
            <a:ln w="720" cap="flat">
              <a:noFill/>
              <a:prstDash val="solid"/>
              <a:miter/>
            </a:ln>
          </p:spPr>
          <p:txBody>
            <a:bodyPr rtlCol="0" anchor="ctr"/>
            <a:lstStyle/>
            <a:p>
              <a:endParaRPr lang="en-IN"/>
            </a:p>
          </p:txBody>
        </p:sp>
        <p:sp>
          <p:nvSpPr>
            <p:cNvPr id="174" name="Freeform: Shape 173">
              <a:extLst>
                <a:ext uri="{FF2B5EF4-FFF2-40B4-BE49-F238E27FC236}">
                  <a16:creationId xmlns:a16="http://schemas.microsoft.com/office/drawing/2014/main" id="{1A6DAFC7-592E-4080-81FF-ED1D88A8C376}"/>
                </a:ext>
              </a:extLst>
            </p:cNvPr>
            <p:cNvSpPr/>
            <p:nvPr/>
          </p:nvSpPr>
          <p:spPr>
            <a:xfrm>
              <a:off x="6275466" y="2889834"/>
              <a:ext cx="695464" cy="848106"/>
            </a:xfrm>
            <a:custGeom>
              <a:avLst/>
              <a:gdLst>
                <a:gd name="connsiteX0" fmla="*/ 308145 w 333927"/>
                <a:gd name="connsiteY0" fmla="*/ 221018 h 407219"/>
                <a:gd name="connsiteX1" fmla="*/ 304398 w 333927"/>
                <a:gd name="connsiteY1" fmla="*/ 228429 h 407219"/>
                <a:gd name="connsiteX2" fmla="*/ 287539 w 333927"/>
                <a:gd name="connsiteY2" fmla="*/ 251641 h 407219"/>
                <a:gd name="connsiteX3" fmla="*/ 255124 w 333927"/>
                <a:gd name="connsiteY3" fmla="*/ 247243 h 407219"/>
                <a:gd name="connsiteX4" fmla="*/ 234844 w 333927"/>
                <a:gd name="connsiteY4" fmla="*/ 254247 h 407219"/>
                <a:gd name="connsiteX5" fmla="*/ 214401 w 333927"/>
                <a:gd name="connsiteY5" fmla="*/ 293421 h 407219"/>
                <a:gd name="connsiteX6" fmla="*/ 216844 w 333927"/>
                <a:gd name="connsiteY6" fmla="*/ 304335 h 407219"/>
                <a:gd name="connsiteX7" fmla="*/ 268074 w 333927"/>
                <a:gd name="connsiteY7" fmla="*/ 389199 h 407219"/>
                <a:gd name="connsiteX8" fmla="*/ 274182 w 333927"/>
                <a:gd name="connsiteY8" fmla="*/ 408501 h 407219"/>
                <a:gd name="connsiteX9" fmla="*/ 11845 w 333927"/>
                <a:gd name="connsiteY9" fmla="*/ 408501 h 407219"/>
                <a:gd name="connsiteX10" fmla="*/ 13962 w 333927"/>
                <a:gd name="connsiteY10" fmla="*/ 402963 h 407219"/>
                <a:gd name="connsiteX11" fmla="*/ 38559 w 333927"/>
                <a:gd name="connsiteY11" fmla="*/ 356866 h 407219"/>
                <a:gd name="connsiteX12" fmla="*/ 38885 w 333927"/>
                <a:gd name="connsiteY12" fmla="*/ 350025 h 407219"/>
                <a:gd name="connsiteX13" fmla="*/ 22514 w 333927"/>
                <a:gd name="connsiteY13" fmla="*/ 320542 h 407219"/>
                <a:gd name="connsiteX14" fmla="*/ 9972 w 333927"/>
                <a:gd name="connsiteY14" fmla="*/ 295620 h 407219"/>
                <a:gd name="connsiteX15" fmla="*/ 12578 w 333927"/>
                <a:gd name="connsiteY15" fmla="*/ 204485 h 407219"/>
                <a:gd name="connsiteX16" fmla="*/ 23654 w 333927"/>
                <a:gd name="connsiteY16" fmla="*/ 141447 h 407219"/>
                <a:gd name="connsiteX17" fmla="*/ 23654 w 333927"/>
                <a:gd name="connsiteY17" fmla="*/ 111394 h 407219"/>
                <a:gd name="connsiteX18" fmla="*/ 62748 w 333927"/>
                <a:gd name="connsiteY18" fmla="*/ 66030 h 407219"/>
                <a:gd name="connsiteX19" fmla="*/ 73336 w 333927"/>
                <a:gd name="connsiteY19" fmla="*/ 60655 h 407219"/>
                <a:gd name="connsiteX20" fmla="*/ 81318 w 333927"/>
                <a:gd name="connsiteY20" fmla="*/ 56257 h 407219"/>
                <a:gd name="connsiteX21" fmla="*/ 95327 w 333927"/>
                <a:gd name="connsiteY21" fmla="*/ 54465 h 407219"/>
                <a:gd name="connsiteX22" fmla="*/ 104286 w 333927"/>
                <a:gd name="connsiteY22" fmla="*/ 49579 h 407219"/>
                <a:gd name="connsiteX23" fmla="*/ 155108 w 333927"/>
                <a:gd name="connsiteY23" fmla="*/ 7879 h 407219"/>
                <a:gd name="connsiteX24" fmla="*/ 230853 w 333927"/>
                <a:gd name="connsiteY24" fmla="*/ 3726 h 407219"/>
                <a:gd name="connsiteX25" fmla="*/ 317430 w 333927"/>
                <a:gd name="connsiteY25" fmla="*/ 104472 h 407219"/>
                <a:gd name="connsiteX26" fmla="*/ 312950 w 333927"/>
                <a:gd name="connsiteY26" fmla="*/ 121656 h 407219"/>
                <a:gd name="connsiteX27" fmla="*/ 313602 w 333927"/>
                <a:gd name="connsiteY27" fmla="*/ 144135 h 407219"/>
                <a:gd name="connsiteX28" fmla="*/ 328262 w 333927"/>
                <a:gd name="connsiteY28" fmla="*/ 162541 h 407219"/>
                <a:gd name="connsiteX29" fmla="*/ 322235 w 333927"/>
                <a:gd name="connsiteY29" fmla="*/ 182576 h 407219"/>
                <a:gd name="connsiteX30" fmla="*/ 316127 w 333927"/>
                <a:gd name="connsiteY30" fmla="*/ 194874 h 407219"/>
                <a:gd name="connsiteX31" fmla="*/ 312706 w 333927"/>
                <a:gd name="connsiteY31" fmla="*/ 205055 h 407219"/>
                <a:gd name="connsiteX32" fmla="*/ 309937 w 333927"/>
                <a:gd name="connsiteY32" fmla="*/ 207091 h 407219"/>
                <a:gd name="connsiteX33" fmla="*/ 307982 w 333927"/>
                <a:gd name="connsiteY33" fmla="*/ 220773 h 407219"/>
                <a:gd name="connsiteX34" fmla="*/ 124077 w 333927"/>
                <a:gd name="connsiteY34" fmla="*/ 249930 h 407219"/>
                <a:gd name="connsiteX35" fmla="*/ 129860 w 333927"/>
                <a:gd name="connsiteY35" fmla="*/ 217190 h 407219"/>
                <a:gd name="connsiteX36" fmla="*/ 124973 w 333927"/>
                <a:gd name="connsiteY36" fmla="*/ 200168 h 407219"/>
                <a:gd name="connsiteX37" fmla="*/ 100621 w 333927"/>
                <a:gd name="connsiteY37" fmla="*/ 153908 h 407219"/>
                <a:gd name="connsiteX38" fmla="*/ 89463 w 333927"/>
                <a:gd name="connsiteY38" fmla="*/ 93721 h 407219"/>
                <a:gd name="connsiteX39" fmla="*/ 81155 w 333927"/>
                <a:gd name="connsiteY39" fmla="*/ 86961 h 407219"/>
                <a:gd name="connsiteX40" fmla="*/ 71219 w 333927"/>
                <a:gd name="connsiteY40" fmla="*/ 101458 h 407219"/>
                <a:gd name="connsiteX41" fmla="*/ 74721 w 333927"/>
                <a:gd name="connsiteY41" fmla="*/ 123774 h 407219"/>
                <a:gd name="connsiteX42" fmla="*/ 88567 w 333927"/>
                <a:gd name="connsiteY42" fmla="*/ 188766 h 407219"/>
                <a:gd name="connsiteX43" fmla="*/ 86775 w 333927"/>
                <a:gd name="connsiteY43" fmla="*/ 307104 h 407219"/>
                <a:gd name="connsiteX44" fmla="*/ 86531 w 333927"/>
                <a:gd name="connsiteY44" fmla="*/ 310199 h 407219"/>
                <a:gd name="connsiteX45" fmla="*/ 124077 w 333927"/>
                <a:gd name="connsiteY45" fmla="*/ 249849 h 40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33927" h="407219">
                  <a:moveTo>
                    <a:pt x="308145" y="221018"/>
                  </a:moveTo>
                  <a:cubicBezTo>
                    <a:pt x="304453" y="222267"/>
                    <a:pt x="303204" y="224737"/>
                    <a:pt x="304398" y="228429"/>
                  </a:cubicBezTo>
                  <a:cubicBezTo>
                    <a:pt x="308959" y="243089"/>
                    <a:pt x="302932" y="252048"/>
                    <a:pt x="287539" y="251641"/>
                  </a:cubicBezTo>
                  <a:cubicBezTo>
                    <a:pt x="276707" y="251315"/>
                    <a:pt x="265793" y="249442"/>
                    <a:pt x="255124" y="247243"/>
                  </a:cubicBezTo>
                  <a:cubicBezTo>
                    <a:pt x="246490" y="245451"/>
                    <a:pt x="240138" y="247243"/>
                    <a:pt x="234844" y="254247"/>
                  </a:cubicBezTo>
                  <a:cubicBezTo>
                    <a:pt x="225803" y="266219"/>
                    <a:pt x="219287" y="279332"/>
                    <a:pt x="214401" y="293421"/>
                  </a:cubicBezTo>
                  <a:cubicBezTo>
                    <a:pt x="212935" y="297656"/>
                    <a:pt x="213749" y="301158"/>
                    <a:pt x="216844" y="304335"/>
                  </a:cubicBezTo>
                  <a:cubicBezTo>
                    <a:pt x="240300" y="328768"/>
                    <a:pt x="256345" y="357681"/>
                    <a:pt x="268074" y="389199"/>
                  </a:cubicBezTo>
                  <a:cubicBezTo>
                    <a:pt x="270354" y="395389"/>
                    <a:pt x="272064" y="401742"/>
                    <a:pt x="274182" y="408501"/>
                  </a:cubicBezTo>
                  <a:cubicBezTo>
                    <a:pt x="186302" y="408501"/>
                    <a:pt x="99318" y="408501"/>
                    <a:pt x="11845" y="408501"/>
                  </a:cubicBezTo>
                  <a:cubicBezTo>
                    <a:pt x="12659" y="406465"/>
                    <a:pt x="13148" y="404592"/>
                    <a:pt x="13962" y="402963"/>
                  </a:cubicBezTo>
                  <a:cubicBezTo>
                    <a:pt x="22107" y="387570"/>
                    <a:pt x="30170" y="372096"/>
                    <a:pt x="38559" y="356866"/>
                  </a:cubicBezTo>
                  <a:cubicBezTo>
                    <a:pt x="39944" y="354341"/>
                    <a:pt x="40351" y="352550"/>
                    <a:pt x="38885" y="350025"/>
                  </a:cubicBezTo>
                  <a:cubicBezTo>
                    <a:pt x="33346" y="340252"/>
                    <a:pt x="27808" y="330478"/>
                    <a:pt x="22514" y="320542"/>
                  </a:cubicBezTo>
                  <a:cubicBezTo>
                    <a:pt x="18116" y="312316"/>
                    <a:pt x="13392" y="304253"/>
                    <a:pt x="9972" y="295620"/>
                  </a:cubicBezTo>
                  <a:cubicBezTo>
                    <a:pt x="-2082" y="264997"/>
                    <a:pt x="-4200" y="234293"/>
                    <a:pt x="12578" y="204485"/>
                  </a:cubicBezTo>
                  <a:cubicBezTo>
                    <a:pt x="23736" y="184694"/>
                    <a:pt x="26016" y="163681"/>
                    <a:pt x="23654" y="141447"/>
                  </a:cubicBezTo>
                  <a:cubicBezTo>
                    <a:pt x="22596" y="131511"/>
                    <a:pt x="22596" y="121331"/>
                    <a:pt x="23654" y="111394"/>
                  </a:cubicBezTo>
                  <a:cubicBezTo>
                    <a:pt x="26179" y="87043"/>
                    <a:pt x="40025" y="71405"/>
                    <a:pt x="62748" y="66030"/>
                  </a:cubicBezTo>
                  <a:cubicBezTo>
                    <a:pt x="66739" y="65053"/>
                    <a:pt x="70486" y="64483"/>
                    <a:pt x="73336" y="60655"/>
                  </a:cubicBezTo>
                  <a:cubicBezTo>
                    <a:pt x="75047" y="58456"/>
                    <a:pt x="78386" y="56990"/>
                    <a:pt x="81318" y="56257"/>
                  </a:cubicBezTo>
                  <a:cubicBezTo>
                    <a:pt x="85879" y="55198"/>
                    <a:pt x="90603" y="54791"/>
                    <a:pt x="95327" y="54465"/>
                  </a:cubicBezTo>
                  <a:cubicBezTo>
                    <a:pt x="99236" y="54221"/>
                    <a:pt x="101924" y="53406"/>
                    <a:pt x="104286" y="49579"/>
                  </a:cubicBezTo>
                  <a:cubicBezTo>
                    <a:pt x="116503" y="30032"/>
                    <a:pt x="133281" y="15861"/>
                    <a:pt x="155108" y="7879"/>
                  </a:cubicBezTo>
                  <a:cubicBezTo>
                    <a:pt x="179949" y="-1161"/>
                    <a:pt x="205279" y="-1161"/>
                    <a:pt x="230853" y="3726"/>
                  </a:cubicBezTo>
                  <a:cubicBezTo>
                    <a:pt x="285992" y="14232"/>
                    <a:pt x="314253" y="54465"/>
                    <a:pt x="317430" y="104472"/>
                  </a:cubicBezTo>
                  <a:cubicBezTo>
                    <a:pt x="317837" y="110743"/>
                    <a:pt x="316534" y="116362"/>
                    <a:pt x="312950" y="121656"/>
                  </a:cubicBezTo>
                  <a:cubicBezTo>
                    <a:pt x="306842" y="130778"/>
                    <a:pt x="307005" y="135339"/>
                    <a:pt x="313602" y="144135"/>
                  </a:cubicBezTo>
                  <a:cubicBezTo>
                    <a:pt x="318326" y="150406"/>
                    <a:pt x="323457" y="156351"/>
                    <a:pt x="328262" y="162541"/>
                  </a:cubicBezTo>
                  <a:cubicBezTo>
                    <a:pt x="336895" y="173699"/>
                    <a:pt x="335592" y="178178"/>
                    <a:pt x="322235" y="182576"/>
                  </a:cubicBezTo>
                  <a:cubicBezTo>
                    <a:pt x="314172" y="185264"/>
                    <a:pt x="313113" y="186893"/>
                    <a:pt x="316127" y="194874"/>
                  </a:cubicBezTo>
                  <a:cubicBezTo>
                    <a:pt x="317918" y="199598"/>
                    <a:pt x="316452" y="202530"/>
                    <a:pt x="312706" y="205055"/>
                  </a:cubicBezTo>
                  <a:cubicBezTo>
                    <a:pt x="311728" y="205706"/>
                    <a:pt x="310833" y="206439"/>
                    <a:pt x="309937" y="207091"/>
                  </a:cubicBezTo>
                  <a:cubicBezTo>
                    <a:pt x="315638" y="214747"/>
                    <a:pt x="315149" y="218330"/>
                    <a:pt x="307982" y="220773"/>
                  </a:cubicBezTo>
                  <a:close/>
                  <a:moveTo>
                    <a:pt x="124077" y="249930"/>
                  </a:moveTo>
                  <a:cubicBezTo>
                    <a:pt x="125706" y="238935"/>
                    <a:pt x="128068" y="228103"/>
                    <a:pt x="129860" y="217190"/>
                  </a:cubicBezTo>
                  <a:cubicBezTo>
                    <a:pt x="130919" y="210837"/>
                    <a:pt x="128475" y="205299"/>
                    <a:pt x="124973" y="200168"/>
                  </a:cubicBezTo>
                  <a:cubicBezTo>
                    <a:pt x="115200" y="185590"/>
                    <a:pt x="106974" y="170278"/>
                    <a:pt x="100621" y="153908"/>
                  </a:cubicBezTo>
                  <a:cubicBezTo>
                    <a:pt x="93128" y="134524"/>
                    <a:pt x="88811" y="114571"/>
                    <a:pt x="89463" y="93721"/>
                  </a:cubicBezTo>
                  <a:cubicBezTo>
                    <a:pt x="89544" y="90219"/>
                    <a:pt x="84576" y="86228"/>
                    <a:pt x="81155" y="86961"/>
                  </a:cubicBezTo>
                  <a:cubicBezTo>
                    <a:pt x="74232" y="88427"/>
                    <a:pt x="70404" y="93640"/>
                    <a:pt x="71219" y="101458"/>
                  </a:cubicBezTo>
                  <a:cubicBezTo>
                    <a:pt x="72033" y="108951"/>
                    <a:pt x="73174" y="116444"/>
                    <a:pt x="74721" y="123774"/>
                  </a:cubicBezTo>
                  <a:cubicBezTo>
                    <a:pt x="79282" y="145438"/>
                    <a:pt x="84983" y="166939"/>
                    <a:pt x="88567" y="188766"/>
                  </a:cubicBezTo>
                  <a:cubicBezTo>
                    <a:pt x="95001" y="228185"/>
                    <a:pt x="94757" y="267767"/>
                    <a:pt x="86775" y="307104"/>
                  </a:cubicBezTo>
                  <a:cubicBezTo>
                    <a:pt x="86694" y="307674"/>
                    <a:pt x="86694" y="308244"/>
                    <a:pt x="86531" y="310199"/>
                  </a:cubicBezTo>
                  <a:cubicBezTo>
                    <a:pt x="104449" y="292525"/>
                    <a:pt x="120331" y="275015"/>
                    <a:pt x="124077" y="249849"/>
                  </a:cubicBezTo>
                  <a:close/>
                </a:path>
              </a:pathLst>
            </a:custGeom>
            <a:noFill/>
            <a:ln w="19050" cap="flat">
              <a:solidFill>
                <a:schemeClr val="tx2">
                  <a:lumMod val="75000"/>
                  <a:lumOff val="25000"/>
                </a:schemeClr>
              </a:solidFill>
              <a:prstDash val="solid"/>
              <a:miter/>
            </a:ln>
          </p:spPr>
          <p:txBody>
            <a:bodyPr rtlCol="0" anchor="ctr"/>
            <a:lstStyle/>
            <a:p>
              <a:endParaRPr lang="en-IN"/>
            </a:p>
          </p:txBody>
        </p:sp>
      </p:grpSp>
      <p:sp>
        <p:nvSpPr>
          <p:cNvPr id="3" name="Title 1">
            <a:extLst>
              <a:ext uri="{FF2B5EF4-FFF2-40B4-BE49-F238E27FC236}">
                <a16:creationId xmlns:a16="http://schemas.microsoft.com/office/drawing/2014/main" id="{2EBD271C-C3B9-2F1C-DB74-8C45621513BF}"/>
              </a:ext>
            </a:extLst>
          </p:cNvPr>
          <p:cNvSpPr>
            <a:spLocks noGrp="1"/>
          </p:cNvSpPr>
          <p:nvPr>
            <p:ph type="title"/>
          </p:nvPr>
        </p:nvSpPr>
        <p:spPr>
          <a:xfrm>
            <a:off x="257175" y="455736"/>
            <a:ext cx="10515600" cy="768838"/>
          </a:xfrm>
        </p:spPr>
        <p:txBody>
          <a:bodyPr vert="horz" lIns="91440" tIns="45720" rIns="91440" bIns="45720" rtlCol="0" anchor="ctr">
            <a:noAutofit/>
          </a:bodyPr>
          <a:lstStyle/>
          <a:p>
            <a:r>
              <a:rPr lang="en-IN" sz="3200">
                <a:solidFill>
                  <a:srgbClr val="000000"/>
                </a:solidFill>
                <a:ea typeface="Segoe UI Black"/>
              </a:rPr>
              <a:t>Key takeaways</a:t>
            </a:r>
            <a:endParaRPr lang="en-US"/>
          </a:p>
          <a:p>
            <a:endParaRPr lang="en-IN">
              <a:ea typeface="Segoe UI Black"/>
            </a:endParaRPr>
          </a:p>
        </p:txBody>
      </p:sp>
    </p:spTree>
    <p:extLst>
      <p:ext uri="{BB962C8B-B14F-4D97-AF65-F5344CB8AC3E}">
        <p14:creationId xmlns:p14="http://schemas.microsoft.com/office/powerpoint/2010/main" val="3733127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52383-40B4-EBBC-38DB-889E1C8939E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484D9F0-D1C5-4412-B80D-4A297FB09A56}"/>
              </a:ext>
            </a:extLst>
          </p:cNvPr>
          <p:cNvSpPr txBox="1">
            <a:spLocks/>
          </p:cNvSpPr>
          <p:nvPr/>
        </p:nvSpPr>
        <p:spPr>
          <a:xfrm>
            <a:off x="835054" y="1187590"/>
            <a:ext cx="4765646" cy="192564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a:solidFill>
                  <a:schemeClr val="bg1">
                    <a:lumMod val="65000"/>
                  </a:schemeClr>
                </a:solidFill>
                <a:latin typeface="Segoe UI Black"/>
                <a:ea typeface="Segoe UI Black"/>
                <a:cs typeface="Segoe UI"/>
              </a:rPr>
              <a:t>Takeaway 2: </a:t>
            </a:r>
            <a:r>
              <a:rPr lang="en-US" sz="2400">
                <a:solidFill>
                  <a:schemeClr val="accent2"/>
                </a:solidFill>
                <a:latin typeface="Segoe UI Bold" panose="020B0802040204020203" pitchFamily="34" charset="0"/>
                <a:ea typeface="Segoe UI Black"/>
                <a:cs typeface="Segoe UI Bold" panose="020B0802040204020203" pitchFamily="34" charset="0"/>
              </a:rPr>
              <a:t>Good quality, gender-intentional walking infrastructure is crucial to women's workforce participation decisions.</a:t>
            </a:r>
          </a:p>
          <a:p>
            <a:pPr lvl="0">
              <a:lnSpc>
                <a:spcPct val="100000"/>
              </a:lnSpc>
              <a:spcBef>
                <a:spcPts val="0"/>
              </a:spcBef>
            </a:pPr>
            <a:endParaRPr lang="en-US" sz="2000">
              <a:solidFill>
                <a:schemeClr val="accent2"/>
              </a:solidFill>
              <a:latin typeface="Segoe UI Black" panose="020B0A02040204020203" pitchFamily="34" charset="0"/>
              <a:ea typeface="Segoe UI Black" panose="020B0A02040204020203" pitchFamily="34" charset="0"/>
              <a:cs typeface="Segoe UI" panose="020B0502040204020203" pitchFamily="34" charset="0"/>
            </a:endParaRPr>
          </a:p>
        </p:txBody>
      </p:sp>
      <p:sp>
        <p:nvSpPr>
          <p:cNvPr id="5" name="Title 1">
            <a:extLst>
              <a:ext uri="{FF2B5EF4-FFF2-40B4-BE49-F238E27FC236}">
                <a16:creationId xmlns:a16="http://schemas.microsoft.com/office/drawing/2014/main" id="{452075A8-0D20-4E05-92F0-C6A611A37CF3}"/>
              </a:ext>
            </a:extLst>
          </p:cNvPr>
          <p:cNvSpPr txBox="1">
            <a:spLocks/>
          </p:cNvSpPr>
          <p:nvPr/>
        </p:nvSpPr>
        <p:spPr>
          <a:xfrm>
            <a:off x="6094427" y="1187590"/>
            <a:ext cx="4765646" cy="567041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0"/>
              </a:spcBef>
            </a:pPr>
            <a:r>
              <a:rPr lang="en-US" sz="2400">
                <a:solidFill>
                  <a:schemeClr val="bg1">
                    <a:lumMod val="65000"/>
                  </a:schemeClr>
                </a:solidFill>
                <a:latin typeface="Segoe UI Black"/>
                <a:ea typeface="Segoe UI Black"/>
                <a:cs typeface="Segoe UI"/>
              </a:rPr>
              <a:t>Recommendation 2: </a:t>
            </a:r>
            <a:r>
              <a:rPr lang="en-US" sz="2400">
                <a:latin typeface="Segoe UI Bold" panose="020B0802040204020203" pitchFamily="34" charset="0"/>
                <a:ea typeface="Segoe UI Black"/>
                <a:cs typeface="Segoe UI Bold" panose="020B0802040204020203" pitchFamily="34" charset="0"/>
              </a:rPr>
              <a:t>Update national level guidelines on urban roads such as IRC guidelines to include gender-intentional design standards for footpaths, aimed at enabling women's workforce participation.</a:t>
            </a:r>
          </a:p>
          <a:p>
            <a:pPr lvl="0">
              <a:lnSpc>
                <a:spcPct val="100000"/>
              </a:lnSpc>
              <a:spcBef>
                <a:spcPts val="1200"/>
              </a:spcBef>
            </a:pPr>
            <a:r>
              <a:rPr lang="en-US" sz="2400">
                <a:solidFill>
                  <a:schemeClr val="bg1">
                    <a:lumMod val="65000"/>
                  </a:schemeClr>
                </a:solidFill>
                <a:latin typeface="Segoe UI Black" panose="020B0A02040204020203" pitchFamily="34" charset="0"/>
                <a:ea typeface="Segoe UI Black" panose="020B0A02040204020203" pitchFamily="34" charset="0"/>
                <a:cs typeface="Segoe UI Bold" panose="020B0802040204020203" pitchFamily="34" charset="0"/>
              </a:rPr>
              <a:t>Recommendation 3: </a:t>
            </a:r>
            <a:r>
              <a:rPr lang="en-US" sz="2400">
                <a:latin typeface="Segoe UI Bold" panose="020B0802040204020203" pitchFamily="34" charset="0"/>
                <a:ea typeface="Segoe UI Black"/>
                <a:cs typeface="Segoe UI Bold" panose="020B0802040204020203" pitchFamily="34" charset="0"/>
              </a:rPr>
              <a:t>Mandate design, implementation, and maintenance guidelines on gender-intentional urban roads across states and cities.</a:t>
            </a:r>
          </a:p>
          <a:p>
            <a:pPr lvl="0">
              <a:lnSpc>
                <a:spcPct val="100000"/>
              </a:lnSpc>
              <a:spcBef>
                <a:spcPts val="0"/>
              </a:spcBef>
            </a:pPr>
            <a:endParaRPr lang="en-US" sz="2000">
              <a:latin typeface="Segoe UI Black" panose="020B0A02040204020203" pitchFamily="34" charset="0"/>
              <a:ea typeface="Segoe UI Black" panose="020B0A02040204020203" pitchFamily="34" charset="0"/>
              <a:cs typeface="Segoe UI" panose="020B0502040204020203" pitchFamily="34" charset="0"/>
            </a:endParaRPr>
          </a:p>
        </p:txBody>
      </p:sp>
      <p:sp>
        <p:nvSpPr>
          <p:cNvPr id="71" name="Rectangle 70">
            <a:extLst>
              <a:ext uri="{FF2B5EF4-FFF2-40B4-BE49-F238E27FC236}">
                <a16:creationId xmlns:a16="http://schemas.microsoft.com/office/drawing/2014/main" id="{BEFB02C3-9B3F-4064-B796-A0003B900A93}"/>
              </a:ext>
            </a:extLst>
          </p:cNvPr>
          <p:cNvSpPr/>
          <p:nvPr/>
        </p:nvSpPr>
        <p:spPr>
          <a:xfrm>
            <a:off x="2128873" y="3159714"/>
            <a:ext cx="3173841" cy="2062103"/>
          </a:xfrm>
          <a:prstGeom prst="rect">
            <a:avLst/>
          </a:prstGeom>
        </p:spPr>
        <p:txBody>
          <a:bodyPr wrap="square">
            <a:spAutoFit/>
          </a:bodyPr>
          <a:lstStyle/>
          <a:p>
            <a:pPr>
              <a:lnSpc>
                <a:spcPct val="100000"/>
              </a:lnSpc>
              <a:spcBef>
                <a:spcPts val="1200"/>
              </a:spcBef>
            </a:pPr>
            <a:r>
              <a:rPr lang="en-US" sz="1600">
                <a:latin typeface="Segoe UI"/>
                <a:ea typeface="+mj-lt"/>
                <a:cs typeface="Segoe UI"/>
              </a:rPr>
              <a:t>While the lack of quality walking infrastructure does not directly inhibit women from workforce participation, it impacts safety and time constraints for working women, especially when accompanied by children and elderly.</a:t>
            </a:r>
            <a:endParaRPr lang="en-US" sz="2400">
              <a:solidFill>
                <a:schemeClr val="accent2"/>
              </a:solidFill>
              <a:latin typeface="Segoe UI Black"/>
              <a:ea typeface="Segoe UI Black"/>
              <a:cs typeface="Segoe UI"/>
            </a:endParaRPr>
          </a:p>
        </p:txBody>
      </p:sp>
      <p:cxnSp>
        <p:nvCxnSpPr>
          <p:cNvPr id="72" name="Straight Connector 71">
            <a:extLst>
              <a:ext uri="{FF2B5EF4-FFF2-40B4-BE49-F238E27FC236}">
                <a16:creationId xmlns:a16="http://schemas.microsoft.com/office/drawing/2014/main" id="{0705C407-9C13-4D47-BC56-11E3B122892F}"/>
              </a:ext>
            </a:extLst>
          </p:cNvPr>
          <p:cNvCxnSpPr>
            <a:cxnSpLocks/>
          </p:cNvCxnSpPr>
          <p:nvPr/>
        </p:nvCxnSpPr>
        <p:spPr>
          <a:xfrm>
            <a:off x="2084424" y="3253516"/>
            <a:ext cx="0" cy="1968301"/>
          </a:xfrm>
          <a:prstGeom prst="line">
            <a:avLst/>
          </a:prstGeom>
          <a:ln w="28575">
            <a:solidFill>
              <a:schemeClr val="tx2">
                <a:lumMod val="10000"/>
                <a:lumOff val="90000"/>
              </a:schemeClr>
            </a:solidFill>
            <a:prstDash val="solid"/>
          </a:ln>
        </p:spPr>
        <p:style>
          <a:lnRef idx="1">
            <a:schemeClr val="accent2"/>
          </a:lnRef>
          <a:fillRef idx="0">
            <a:schemeClr val="accent2"/>
          </a:fillRef>
          <a:effectRef idx="0">
            <a:schemeClr val="accent2"/>
          </a:effectRef>
          <a:fontRef idx="minor">
            <a:schemeClr val="tx1"/>
          </a:fontRef>
        </p:style>
      </p:cxnSp>
      <p:grpSp>
        <p:nvGrpSpPr>
          <p:cNvPr id="73" name="Group 72">
            <a:extLst>
              <a:ext uri="{FF2B5EF4-FFF2-40B4-BE49-F238E27FC236}">
                <a16:creationId xmlns:a16="http://schemas.microsoft.com/office/drawing/2014/main" id="{46285314-9810-4610-A884-BC901E3A1BF2}"/>
              </a:ext>
            </a:extLst>
          </p:cNvPr>
          <p:cNvGrpSpPr/>
          <p:nvPr/>
        </p:nvGrpSpPr>
        <p:grpSpPr>
          <a:xfrm>
            <a:off x="835054" y="3237802"/>
            <a:ext cx="1057246" cy="1066995"/>
            <a:chOff x="5548186" y="6353270"/>
            <a:chExt cx="528583" cy="533457"/>
          </a:xfrm>
          <a:solidFill>
            <a:schemeClr val="tx2">
              <a:lumMod val="10000"/>
              <a:lumOff val="90000"/>
            </a:schemeClr>
          </a:solidFill>
        </p:grpSpPr>
        <p:sp>
          <p:nvSpPr>
            <p:cNvPr id="74" name="Freeform: Shape 73">
              <a:extLst>
                <a:ext uri="{FF2B5EF4-FFF2-40B4-BE49-F238E27FC236}">
                  <a16:creationId xmlns:a16="http://schemas.microsoft.com/office/drawing/2014/main" id="{A30804A2-7127-496C-AC43-015E903C3353}"/>
                </a:ext>
              </a:extLst>
            </p:cNvPr>
            <p:cNvSpPr/>
            <p:nvPr/>
          </p:nvSpPr>
          <p:spPr>
            <a:xfrm>
              <a:off x="5552258" y="6846005"/>
              <a:ext cx="496820" cy="40722"/>
            </a:xfrm>
            <a:custGeom>
              <a:avLst/>
              <a:gdLst>
                <a:gd name="connsiteX0" fmla="*/ 480123 w 496819"/>
                <a:gd name="connsiteY0" fmla="*/ 6108 h 40721"/>
                <a:gd name="connsiteX1" fmla="*/ 412523 w 496819"/>
                <a:gd name="connsiteY1" fmla="*/ 6108 h 40721"/>
                <a:gd name="connsiteX2" fmla="*/ 380759 w 496819"/>
                <a:gd name="connsiteY2" fmla="*/ 32170 h 40721"/>
                <a:gd name="connsiteX3" fmla="*/ 348996 w 496819"/>
                <a:gd name="connsiteY3" fmla="*/ 6108 h 40721"/>
                <a:gd name="connsiteX4" fmla="*/ 340036 w 496819"/>
                <a:gd name="connsiteY4" fmla="*/ 6108 h 40721"/>
                <a:gd name="connsiteX5" fmla="*/ 308273 w 496819"/>
                <a:gd name="connsiteY5" fmla="*/ 32170 h 40721"/>
                <a:gd name="connsiteX6" fmla="*/ 276509 w 496819"/>
                <a:gd name="connsiteY6" fmla="*/ 6108 h 40721"/>
                <a:gd name="connsiteX7" fmla="*/ 209723 w 496819"/>
                <a:gd name="connsiteY7" fmla="*/ 6108 h 40721"/>
                <a:gd name="connsiteX8" fmla="*/ 176330 w 496819"/>
                <a:gd name="connsiteY8" fmla="*/ 32170 h 40721"/>
                <a:gd name="connsiteX9" fmla="*/ 146195 w 496819"/>
                <a:gd name="connsiteY9" fmla="*/ 6108 h 40721"/>
                <a:gd name="connsiteX10" fmla="*/ 131535 w 496819"/>
                <a:gd name="connsiteY10" fmla="*/ 6108 h 40721"/>
                <a:gd name="connsiteX11" fmla="*/ 99771 w 496819"/>
                <a:gd name="connsiteY11" fmla="*/ 32170 h 40721"/>
                <a:gd name="connsiteX12" fmla="*/ 68007 w 496819"/>
                <a:gd name="connsiteY12" fmla="*/ 6108 h 40721"/>
                <a:gd name="connsiteX13" fmla="*/ 18325 w 496819"/>
                <a:gd name="connsiteY13" fmla="*/ 6108 h 40721"/>
                <a:gd name="connsiteX14" fmla="*/ 6108 w 496819"/>
                <a:gd name="connsiteY14" fmla="*/ 37871 h 40721"/>
                <a:gd name="connsiteX15" fmla="*/ 493969 w 496819"/>
                <a:gd name="connsiteY15" fmla="*/ 37871 h 40721"/>
                <a:gd name="connsiteX16" fmla="*/ 480123 w 496819"/>
                <a:gd name="connsiteY16" fmla="*/ 6108 h 40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6819" h="40721">
                  <a:moveTo>
                    <a:pt x="480123" y="6108"/>
                  </a:moveTo>
                  <a:lnTo>
                    <a:pt x="412523" y="6108"/>
                  </a:lnTo>
                  <a:cubicBezTo>
                    <a:pt x="409265" y="20768"/>
                    <a:pt x="396234" y="32170"/>
                    <a:pt x="380759" y="32170"/>
                  </a:cubicBezTo>
                  <a:cubicBezTo>
                    <a:pt x="365285" y="32170"/>
                    <a:pt x="352253" y="20768"/>
                    <a:pt x="348996" y="6108"/>
                  </a:cubicBezTo>
                  <a:lnTo>
                    <a:pt x="340036" y="6108"/>
                  </a:lnTo>
                  <a:cubicBezTo>
                    <a:pt x="336779" y="20768"/>
                    <a:pt x="323747" y="32170"/>
                    <a:pt x="308273" y="32170"/>
                  </a:cubicBezTo>
                  <a:cubicBezTo>
                    <a:pt x="292798" y="32170"/>
                    <a:pt x="279767" y="20768"/>
                    <a:pt x="276509" y="6108"/>
                  </a:cubicBezTo>
                  <a:lnTo>
                    <a:pt x="209723" y="6108"/>
                  </a:lnTo>
                  <a:cubicBezTo>
                    <a:pt x="204836" y="31356"/>
                    <a:pt x="177145" y="31356"/>
                    <a:pt x="176330" y="32170"/>
                  </a:cubicBezTo>
                  <a:cubicBezTo>
                    <a:pt x="160856" y="31356"/>
                    <a:pt x="148639" y="20768"/>
                    <a:pt x="146195" y="6108"/>
                  </a:cubicBezTo>
                  <a:lnTo>
                    <a:pt x="131535" y="6108"/>
                  </a:lnTo>
                  <a:cubicBezTo>
                    <a:pt x="125834" y="32170"/>
                    <a:pt x="100586" y="31356"/>
                    <a:pt x="99771" y="32170"/>
                  </a:cubicBezTo>
                  <a:cubicBezTo>
                    <a:pt x="84296" y="32170"/>
                    <a:pt x="71265" y="21583"/>
                    <a:pt x="68007" y="6108"/>
                  </a:cubicBezTo>
                  <a:lnTo>
                    <a:pt x="18325" y="6108"/>
                  </a:lnTo>
                  <a:lnTo>
                    <a:pt x="6108" y="37871"/>
                  </a:lnTo>
                  <a:lnTo>
                    <a:pt x="493969" y="37871"/>
                  </a:lnTo>
                  <a:lnTo>
                    <a:pt x="480123" y="6108"/>
                  </a:lnTo>
                  <a:close/>
                </a:path>
              </a:pathLst>
            </a:custGeom>
            <a:grpFill/>
            <a:ln w="9525" cap="flat">
              <a:noFill/>
              <a:prstDash val="solid"/>
              <a:miter/>
            </a:ln>
          </p:spPr>
          <p:txBody>
            <a:bodyPr rtlCol="0" anchor="ctr"/>
            <a:lstStyle/>
            <a:p>
              <a:endParaRPr lang="en-IN"/>
            </a:p>
          </p:txBody>
        </p:sp>
        <p:sp>
          <p:nvSpPr>
            <p:cNvPr id="75" name="Freeform: Shape 74">
              <a:extLst>
                <a:ext uri="{FF2B5EF4-FFF2-40B4-BE49-F238E27FC236}">
                  <a16:creationId xmlns:a16="http://schemas.microsoft.com/office/drawing/2014/main" id="{6280399B-ABB8-4E9F-9773-8C76F30E349E}"/>
                </a:ext>
              </a:extLst>
            </p:cNvPr>
            <p:cNvSpPr/>
            <p:nvPr/>
          </p:nvSpPr>
          <p:spPr>
            <a:xfrm>
              <a:off x="5572619" y="6797138"/>
              <a:ext cx="48868" cy="32578"/>
            </a:xfrm>
            <a:custGeom>
              <a:avLst/>
              <a:gdLst>
                <a:gd name="connsiteX0" fmla="*/ 45202 w 48867"/>
                <a:gd name="connsiteY0" fmla="*/ 6108 h 32577"/>
                <a:gd name="connsiteX1" fmla="*/ 16696 w 48867"/>
                <a:gd name="connsiteY1" fmla="*/ 6108 h 32577"/>
                <a:gd name="connsiteX2" fmla="*/ 6108 w 48867"/>
                <a:gd name="connsiteY2" fmla="*/ 32985 h 32577"/>
                <a:gd name="connsiteX3" fmla="*/ 46017 w 48867"/>
                <a:gd name="connsiteY3" fmla="*/ 32985 h 32577"/>
                <a:gd name="connsiteX4" fmla="*/ 45202 w 48867"/>
                <a:gd name="connsiteY4" fmla="*/ 6108 h 3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67" h="32577">
                  <a:moveTo>
                    <a:pt x="45202" y="6108"/>
                  </a:moveTo>
                  <a:lnTo>
                    <a:pt x="16696" y="6108"/>
                  </a:lnTo>
                  <a:lnTo>
                    <a:pt x="6108" y="32985"/>
                  </a:lnTo>
                  <a:lnTo>
                    <a:pt x="46017" y="32985"/>
                  </a:lnTo>
                  <a:lnTo>
                    <a:pt x="45202" y="6108"/>
                  </a:lnTo>
                  <a:close/>
                </a:path>
              </a:pathLst>
            </a:custGeom>
            <a:grpFill/>
            <a:ln w="9525" cap="flat">
              <a:noFill/>
              <a:prstDash val="solid"/>
              <a:miter/>
            </a:ln>
          </p:spPr>
          <p:txBody>
            <a:bodyPr rtlCol="0" anchor="ctr"/>
            <a:lstStyle/>
            <a:p>
              <a:endParaRPr lang="en-IN"/>
            </a:p>
          </p:txBody>
        </p:sp>
        <p:sp>
          <p:nvSpPr>
            <p:cNvPr id="76" name="Freeform: Shape 75">
              <a:extLst>
                <a:ext uri="{FF2B5EF4-FFF2-40B4-BE49-F238E27FC236}">
                  <a16:creationId xmlns:a16="http://schemas.microsoft.com/office/drawing/2014/main" id="{D0EE1D40-1FF9-4008-A4BB-D1C5ACD4C904}"/>
                </a:ext>
              </a:extLst>
            </p:cNvPr>
            <p:cNvSpPr/>
            <p:nvPr/>
          </p:nvSpPr>
          <p:spPr>
            <a:xfrm>
              <a:off x="5676870" y="6797138"/>
              <a:ext cx="24434" cy="32578"/>
            </a:xfrm>
            <a:custGeom>
              <a:avLst/>
              <a:gdLst>
                <a:gd name="connsiteX0" fmla="*/ 21583 w 24433"/>
                <a:gd name="connsiteY0" fmla="*/ 32985 h 32577"/>
                <a:gd name="connsiteX1" fmla="*/ 22398 w 24433"/>
                <a:gd name="connsiteY1" fmla="*/ 6108 h 32577"/>
                <a:gd name="connsiteX2" fmla="*/ 6108 w 24433"/>
                <a:gd name="connsiteY2" fmla="*/ 6108 h 32577"/>
                <a:gd name="connsiteX3" fmla="*/ 6923 w 24433"/>
                <a:gd name="connsiteY3" fmla="*/ 32985 h 32577"/>
                <a:gd name="connsiteX4" fmla="*/ 21583 w 24433"/>
                <a:gd name="connsiteY4" fmla="*/ 32985 h 3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3" h="32577">
                  <a:moveTo>
                    <a:pt x="21583" y="32985"/>
                  </a:moveTo>
                  <a:lnTo>
                    <a:pt x="22398" y="6108"/>
                  </a:lnTo>
                  <a:lnTo>
                    <a:pt x="6108" y="6108"/>
                  </a:lnTo>
                  <a:lnTo>
                    <a:pt x="6923" y="32985"/>
                  </a:lnTo>
                  <a:lnTo>
                    <a:pt x="21583" y="32985"/>
                  </a:lnTo>
                  <a:close/>
                </a:path>
              </a:pathLst>
            </a:custGeom>
            <a:grpFill/>
            <a:ln w="9525" cap="flat">
              <a:noFill/>
              <a:prstDash val="solid"/>
              <a:miter/>
            </a:ln>
          </p:spPr>
          <p:txBody>
            <a:bodyPr rtlCol="0" anchor="ctr"/>
            <a:lstStyle/>
            <a:p>
              <a:endParaRPr lang="en-IN"/>
            </a:p>
          </p:txBody>
        </p:sp>
        <p:sp>
          <p:nvSpPr>
            <p:cNvPr id="77" name="Freeform: Shape 76">
              <a:extLst>
                <a:ext uri="{FF2B5EF4-FFF2-40B4-BE49-F238E27FC236}">
                  <a16:creationId xmlns:a16="http://schemas.microsoft.com/office/drawing/2014/main" id="{26AF6FAB-B786-43C7-B465-982334352516}"/>
                </a:ext>
              </a:extLst>
            </p:cNvPr>
            <p:cNvSpPr/>
            <p:nvPr/>
          </p:nvSpPr>
          <p:spPr>
            <a:xfrm>
              <a:off x="5757501" y="6797138"/>
              <a:ext cx="73301" cy="32578"/>
            </a:xfrm>
            <a:custGeom>
              <a:avLst/>
              <a:gdLst>
                <a:gd name="connsiteX0" fmla="*/ 6108 w 73301"/>
                <a:gd name="connsiteY0" fmla="*/ 32985 h 32577"/>
                <a:gd name="connsiteX1" fmla="*/ 70451 w 73301"/>
                <a:gd name="connsiteY1" fmla="*/ 32985 h 32577"/>
                <a:gd name="connsiteX2" fmla="*/ 70451 w 73301"/>
                <a:gd name="connsiteY2" fmla="*/ 6108 h 32577"/>
                <a:gd name="connsiteX3" fmla="*/ 6923 w 73301"/>
                <a:gd name="connsiteY3" fmla="*/ 6108 h 32577"/>
                <a:gd name="connsiteX4" fmla="*/ 6108 w 73301"/>
                <a:gd name="connsiteY4" fmla="*/ 32985 h 3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01" h="32577">
                  <a:moveTo>
                    <a:pt x="6108" y="32985"/>
                  </a:moveTo>
                  <a:lnTo>
                    <a:pt x="70451" y="32985"/>
                  </a:lnTo>
                  <a:lnTo>
                    <a:pt x="70451" y="6108"/>
                  </a:lnTo>
                  <a:lnTo>
                    <a:pt x="6923" y="6108"/>
                  </a:lnTo>
                  <a:lnTo>
                    <a:pt x="6108" y="32985"/>
                  </a:lnTo>
                  <a:close/>
                </a:path>
              </a:pathLst>
            </a:custGeom>
            <a:grpFill/>
            <a:ln w="9525" cap="flat">
              <a:noFill/>
              <a:prstDash val="solid"/>
              <a:miter/>
            </a:ln>
          </p:spPr>
          <p:txBody>
            <a:bodyPr rtlCol="0" anchor="ctr"/>
            <a:lstStyle/>
            <a:p>
              <a:endParaRPr lang="en-IN"/>
            </a:p>
          </p:txBody>
        </p:sp>
        <p:sp>
          <p:nvSpPr>
            <p:cNvPr id="78" name="Freeform: Shape 77">
              <a:extLst>
                <a:ext uri="{FF2B5EF4-FFF2-40B4-BE49-F238E27FC236}">
                  <a16:creationId xmlns:a16="http://schemas.microsoft.com/office/drawing/2014/main" id="{D7B7D049-C85B-4EE0-88E6-08773C42CC21}"/>
                </a:ext>
              </a:extLst>
            </p:cNvPr>
            <p:cNvSpPr/>
            <p:nvPr/>
          </p:nvSpPr>
          <p:spPr>
            <a:xfrm>
              <a:off x="5887000" y="6797138"/>
              <a:ext cx="16289" cy="32578"/>
            </a:xfrm>
            <a:custGeom>
              <a:avLst/>
              <a:gdLst>
                <a:gd name="connsiteX0" fmla="*/ 6108 w 16289"/>
                <a:gd name="connsiteY0" fmla="*/ 6108 h 32577"/>
                <a:gd name="connsiteX1" fmla="*/ 13439 w 16289"/>
                <a:gd name="connsiteY1" fmla="*/ 6108 h 32577"/>
                <a:gd name="connsiteX2" fmla="*/ 13439 w 16289"/>
                <a:gd name="connsiteY2" fmla="*/ 32985 h 32577"/>
                <a:gd name="connsiteX3" fmla="*/ 6108 w 16289"/>
                <a:gd name="connsiteY3" fmla="*/ 32985 h 32577"/>
              </a:gdLst>
              <a:ahLst/>
              <a:cxnLst>
                <a:cxn ang="0">
                  <a:pos x="connsiteX0" y="connsiteY0"/>
                </a:cxn>
                <a:cxn ang="0">
                  <a:pos x="connsiteX1" y="connsiteY1"/>
                </a:cxn>
                <a:cxn ang="0">
                  <a:pos x="connsiteX2" y="connsiteY2"/>
                </a:cxn>
                <a:cxn ang="0">
                  <a:pos x="connsiteX3" y="connsiteY3"/>
                </a:cxn>
              </a:cxnLst>
              <a:rect l="l" t="t" r="r" b="b"/>
              <a:pathLst>
                <a:path w="16289" h="32577">
                  <a:moveTo>
                    <a:pt x="6108" y="6108"/>
                  </a:moveTo>
                  <a:lnTo>
                    <a:pt x="13439" y="6108"/>
                  </a:lnTo>
                  <a:lnTo>
                    <a:pt x="13439" y="32985"/>
                  </a:lnTo>
                  <a:lnTo>
                    <a:pt x="6108" y="32985"/>
                  </a:lnTo>
                  <a:close/>
                </a:path>
              </a:pathLst>
            </a:custGeom>
            <a:grpFill/>
            <a:ln w="9525" cap="flat">
              <a:noFill/>
              <a:prstDash val="solid"/>
              <a:miter/>
            </a:ln>
          </p:spPr>
          <p:txBody>
            <a:bodyPr rtlCol="0" anchor="ctr"/>
            <a:lstStyle/>
            <a:p>
              <a:endParaRPr lang="en-IN"/>
            </a:p>
          </p:txBody>
        </p:sp>
        <p:sp>
          <p:nvSpPr>
            <p:cNvPr id="79" name="Freeform: Shape 78">
              <a:extLst>
                <a:ext uri="{FF2B5EF4-FFF2-40B4-BE49-F238E27FC236}">
                  <a16:creationId xmlns:a16="http://schemas.microsoft.com/office/drawing/2014/main" id="{8CFF5D93-1708-4E4F-B39A-117E71F9A55A}"/>
                </a:ext>
              </a:extLst>
            </p:cNvPr>
            <p:cNvSpPr/>
            <p:nvPr/>
          </p:nvSpPr>
          <p:spPr>
            <a:xfrm>
              <a:off x="5959487" y="6797138"/>
              <a:ext cx="65157" cy="32578"/>
            </a:xfrm>
            <a:custGeom>
              <a:avLst/>
              <a:gdLst>
                <a:gd name="connsiteX0" fmla="*/ 54162 w 65156"/>
                <a:gd name="connsiteY0" fmla="*/ 6108 h 32577"/>
                <a:gd name="connsiteX1" fmla="*/ 6108 w 65156"/>
                <a:gd name="connsiteY1" fmla="*/ 6108 h 32577"/>
                <a:gd name="connsiteX2" fmla="*/ 6108 w 65156"/>
                <a:gd name="connsiteY2" fmla="*/ 32985 h 32577"/>
                <a:gd name="connsiteX3" fmla="*/ 63935 w 65156"/>
                <a:gd name="connsiteY3" fmla="*/ 32985 h 32577"/>
                <a:gd name="connsiteX4" fmla="*/ 54162 w 65156"/>
                <a:gd name="connsiteY4" fmla="*/ 6108 h 3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56" h="32577">
                  <a:moveTo>
                    <a:pt x="54162" y="6108"/>
                  </a:moveTo>
                  <a:lnTo>
                    <a:pt x="6108" y="6108"/>
                  </a:lnTo>
                  <a:lnTo>
                    <a:pt x="6108" y="32985"/>
                  </a:lnTo>
                  <a:lnTo>
                    <a:pt x="63935" y="32985"/>
                  </a:lnTo>
                  <a:lnTo>
                    <a:pt x="54162" y="6108"/>
                  </a:lnTo>
                  <a:close/>
                </a:path>
              </a:pathLst>
            </a:custGeom>
            <a:grpFill/>
            <a:ln w="9525" cap="flat">
              <a:noFill/>
              <a:prstDash val="solid"/>
              <a:miter/>
            </a:ln>
          </p:spPr>
          <p:txBody>
            <a:bodyPr rtlCol="0" anchor="ctr"/>
            <a:lstStyle/>
            <a:p>
              <a:endParaRPr lang="en-IN"/>
            </a:p>
          </p:txBody>
        </p:sp>
        <p:sp>
          <p:nvSpPr>
            <p:cNvPr id="80" name="Freeform: Shape 79">
              <a:extLst>
                <a:ext uri="{FF2B5EF4-FFF2-40B4-BE49-F238E27FC236}">
                  <a16:creationId xmlns:a16="http://schemas.microsoft.com/office/drawing/2014/main" id="{CF56B6A5-B411-476E-84A1-974A0672BE30}"/>
                </a:ext>
              </a:extLst>
            </p:cNvPr>
            <p:cNvSpPr/>
            <p:nvPr/>
          </p:nvSpPr>
          <p:spPr>
            <a:xfrm>
              <a:off x="5590537" y="6755602"/>
              <a:ext cx="32578" cy="32578"/>
            </a:xfrm>
            <a:custGeom>
              <a:avLst/>
              <a:gdLst>
                <a:gd name="connsiteX0" fmla="*/ 26470 w 32578"/>
                <a:gd name="connsiteY0" fmla="*/ 28912 h 32577"/>
                <a:gd name="connsiteX1" fmla="*/ 24841 w 32578"/>
                <a:gd name="connsiteY1" fmla="*/ 6108 h 32577"/>
                <a:gd name="connsiteX2" fmla="*/ 15067 w 32578"/>
                <a:gd name="connsiteY2" fmla="*/ 6108 h 32577"/>
                <a:gd name="connsiteX3" fmla="*/ 6108 w 32578"/>
                <a:gd name="connsiteY3" fmla="*/ 28912 h 32577"/>
                <a:gd name="connsiteX4" fmla="*/ 26470 w 32578"/>
                <a:gd name="connsiteY4" fmla="*/ 28912 h 3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78" h="32577">
                  <a:moveTo>
                    <a:pt x="26470" y="28912"/>
                  </a:moveTo>
                  <a:lnTo>
                    <a:pt x="24841" y="6108"/>
                  </a:lnTo>
                  <a:lnTo>
                    <a:pt x="15067" y="6108"/>
                  </a:lnTo>
                  <a:lnTo>
                    <a:pt x="6108" y="28912"/>
                  </a:lnTo>
                  <a:lnTo>
                    <a:pt x="26470" y="28912"/>
                  </a:lnTo>
                  <a:close/>
                </a:path>
              </a:pathLst>
            </a:custGeom>
            <a:grpFill/>
            <a:ln w="9525" cap="flat">
              <a:noFill/>
              <a:prstDash val="solid"/>
              <a:miter/>
            </a:ln>
          </p:spPr>
          <p:txBody>
            <a:bodyPr rtlCol="0" anchor="ctr"/>
            <a:lstStyle/>
            <a:p>
              <a:endParaRPr lang="en-IN"/>
            </a:p>
          </p:txBody>
        </p:sp>
        <p:sp>
          <p:nvSpPr>
            <p:cNvPr id="81" name="Freeform: Shape 80">
              <a:extLst>
                <a:ext uri="{FF2B5EF4-FFF2-40B4-BE49-F238E27FC236}">
                  <a16:creationId xmlns:a16="http://schemas.microsoft.com/office/drawing/2014/main" id="{0AC210D8-6A19-4C35-BD06-99642937E321}"/>
                </a:ext>
              </a:extLst>
            </p:cNvPr>
            <p:cNvSpPr/>
            <p:nvPr/>
          </p:nvSpPr>
          <p:spPr>
            <a:xfrm>
              <a:off x="5674427" y="6755602"/>
              <a:ext cx="32578" cy="32578"/>
            </a:xfrm>
            <a:custGeom>
              <a:avLst/>
              <a:gdLst>
                <a:gd name="connsiteX0" fmla="*/ 27284 w 32578"/>
                <a:gd name="connsiteY0" fmla="*/ 6108 h 32577"/>
                <a:gd name="connsiteX1" fmla="*/ 6108 w 32578"/>
                <a:gd name="connsiteY1" fmla="*/ 6108 h 32577"/>
                <a:gd name="connsiteX2" fmla="*/ 7737 w 32578"/>
                <a:gd name="connsiteY2" fmla="*/ 28912 h 32577"/>
                <a:gd name="connsiteX3" fmla="*/ 25655 w 32578"/>
                <a:gd name="connsiteY3" fmla="*/ 28912 h 32577"/>
                <a:gd name="connsiteX4" fmla="*/ 27284 w 32578"/>
                <a:gd name="connsiteY4" fmla="*/ 6108 h 3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78" h="32577">
                  <a:moveTo>
                    <a:pt x="27284" y="6108"/>
                  </a:moveTo>
                  <a:lnTo>
                    <a:pt x="6108" y="6108"/>
                  </a:lnTo>
                  <a:lnTo>
                    <a:pt x="7737" y="28912"/>
                  </a:lnTo>
                  <a:lnTo>
                    <a:pt x="25655" y="28912"/>
                  </a:lnTo>
                  <a:lnTo>
                    <a:pt x="27284" y="6108"/>
                  </a:lnTo>
                  <a:close/>
                </a:path>
              </a:pathLst>
            </a:custGeom>
            <a:grpFill/>
            <a:ln w="9525" cap="flat">
              <a:noFill/>
              <a:prstDash val="solid"/>
              <a:miter/>
            </a:ln>
          </p:spPr>
          <p:txBody>
            <a:bodyPr rtlCol="0" anchor="ctr"/>
            <a:lstStyle/>
            <a:p>
              <a:endParaRPr lang="en-IN"/>
            </a:p>
          </p:txBody>
        </p:sp>
        <p:sp>
          <p:nvSpPr>
            <p:cNvPr id="82" name="Freeform: Shape 81">
              <a:extLst>
                <a:ext uri="{FF2B5EF4-FFF2-40B4-BE49-F238E27FC236}">
                  <a16:creationId xmlns:a16="http://schemas.microsoft.com/office/drawing/2014/main" id="{D5227DE5-969E-4FEF-8012-FD2E402F2904}"/>
                </a:ext>
              </a:extLst>
            </p:cNvPr>
            <p:cNvSpPr/>
            <p:nvPr/>
          </p:nvSpPr>
          <p:spPr>
            <a:xfrm>
              <a:off x="5759130" y="6755602"/>
              <a:ext cx="73301" cy="32578"/>
            </a:xfrm>
            <a:custGeom>
              <a:avLst/>
              <a:gdLst>
                <a:gd name="connsiteX0" fmla="*/ 68822 w 73301"/>
                <a:gd name="connsiteY0" fmla="*/ 6108 h 32577"/>
                <a:gd name="connsiteX1" fmla="*/ 7737 w 73301"/>
                <a:gd name="connsiteY1" fmla="*/ 6108 h 32577"/>
                <a:gd name="connsiteX2" fmla="*/ 6108 w 73301"/>
                <a:gd name="connsiteY2" fmla="*/ 28912 h 32577"/>
                <a:gd name="connsiteX3" fmla="*/ 68822 w 73301"/>
                <a:gd name="connsiteY3" fmla="*/ 28912 h 32577"/>
                <a:gd name="connsiteX4" fmla="*/ 68822 w 73301"/>
                <a:gd name="connsiteY4" fmla="*/ 6108 h 3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01" h="32577">
                  <a:moveTo>
                    <a:pt x="68822" y="6108"/>
                  </a:moveTo>
                  <a:lnTo>
                    <a:pt x="7737" y="6108"/>
                  </a:lnTo>
                  <a:lnTo>
                    <a:pt x="6108" y="28912"/>
                  </a:lnTo>
                  <a:lnTo>
                    <a:pt x="68822" y="28912"/>
                  </a:lnTo>
                  <a:lnTo>
                    <a:pt x="68822" y="6108"/>
                  </a:lnTo>
                  <a:close/>
                </a:path>
              </a:pathLst>
            </a:custGeom>
            <a:grpFill/>
            <a:ln w="9525" cap="flat">
              <a:noFill/>
              <a:prstDash val="solid"/>
              <a:miter/>
            </a:ln>
          </p:spPr>
          <p:txBody>
            <a:bodyPr rtlCol="0" anchor="ctr"/>
            <a:lstStyle/>
            <a:p>
              <a:endParaRPr lang="en-IN"/>
            </a:p>
          </p:txBody>
        </p:sp>
        <p:sp>
          <p:nvSpPr>
            <p:cNvPr id="83" name="Freeform: Shape 82">
              <a:extLst>
                <a:ext uri="{FF2B5EF4-FFF2-40B4-BE49-F238E27FC236}">
                  <a16:creationId xmlns:a16="http://schemas.microsoft.com/office/drawing/2014/main" id="{E4307A2E-8DAC-4A60-BD80-B5E143B3B9A3}"/>
                </a:ext>
              </a:extLst>
            </p:cNvPr>
            <p:cNvSpPr/>
            <p:nvPr/>
          </p:nvSpPr>
          <p:spPr>
            <a:xfrm>
              <a:off x="5887000" y="6755602"/>
              <a:ext cx="16289" cy="32578"/>
            </a:xfrm>
            <a:custGeom>
              <a:avLst/>
              <a:gdLst>
                <a:gd name="connsiteX0" fmla="*/ 6108 w 16289"/>
                <a:gd name="connsiteY0" fmla="*/ 6108 h 32577"/>
                <a:gd name="connsiteX1" fmla="*/ 13439 w 16289"/>
                <a:gd name="connsiteY1" fmla="*/ 6108 h 32577"/>
                <a:gd name="connsiteX2" fmla="*/ 13439 w 16289"/>
                <a:gd name="connsiteY2" fmla="*/ 28912 h 32577"/>
                <a:gd name="connsiteX3" fmla="*/ 6108 w 16289"/>
                <a:gd name="connsiteY3" fmla="*/ 28912 h 32577"/>
              </a:gdLst>
              <a:ahLst/>
              <a:cxnLst>
                <a:cxn ang="0">
                  <a:pos x="connsiteX0" y="connsiteY0"/>
                </a:cxn>
                <a:cxn ang="0">
                  <a:pos x="connsiteX1" y="connsiteY1"/>
                </a:cxn>
                <a:cxn ang="0">
                  <a:pos x="connsiteX2" y="connsiteY2"/>
                </a:cxn>
                <a:cxn ang="0">
                  <a:pos x="connsiteX3" y="connsiteY3"/>
                </a:cxn>
              </a:cxnLst>
              <a:rect l="l" t="t" r="r" b="b"/>
              <a:pathLst>
                <a:path w="16289" h="32577">
                  <a:moveTo>
                    <a:pt x="6108" y="6108"/>
                  </a:moveTo>
                  <a:lnTo>
                    <a:pt x="13439" y="6108"/>
                  </a:lnTo>
                  <a:lnTo>
                    <a:pt x="13439" y="28912"/>
                  </a:lnTo>
                  <a:lnTo>
                    <a:pt x="6108" y="28912"/>
                  </a:lnTo>
                  <a:close/>
                </a:path>
              </a:pathLst>
            </a:custGeom>
            <a:grpFill/>
            <a:ln w="9525" cap="flat">
              <a:noFill/>
              <a:prstDash val="solid"/>
              <a:miter/>
            </a:ln>
          </p:spPr>
          <p:txBody>
            <a:bodyPr rtlCol="0" anchor="ctr"/>
            <a:lstStyle/>
            <a:p>
              <a:endParaRPr lang="en-IN"/>
            </a:p>
          </p:txBody>
        </p:sp>
        <p:sp>
          <p:nvSpPr>
            <p:cNvPr id="84" name="Freeform: Shape 83">
              <a:extLst>
                <a:ext uri="{FF2B5EF4-FFF2-40B4-BE49-F238E27FC236}">
                  <a16:creationId xmlns:a16="http://schemas.microsoft.com/office/drawing/2014/main" id="{AAFD1FFC-737E-463C-B319-6F616B7B9994}"/>
                </a:ext>
              </a:extLst>
            </p:cNvPr>
            <p:cNvSpPr/>
            <p:nvPr/>
          </p:nvSpPr>
          <p:spPr>
            <a:xfrm>
              <a:off x="5959487" y="6755602"/>
              <a:ext cx="48868" cy="32578"/>
            </a:xfrm>
            <a:custGeom>
              <a:avLst/>
              <a:gdLst>
                <a:gd name="connsiteX0" fmla="*/ 6108 w 48867"/>
                <a:gd name="connsiteY0" fmla="*/ 6108 h 32577"/>
                <a:gd name="connsiteX1" fmla="*/ 6108 w 48867"/>
                <a:gd name="connsiteY1" fmla="*/ 28912 h 32577"/>
                <a:gd name="connsiteX2" fmla="*/ 46017 w 48867"/>
                <a:gd name="connsiteY2" fmla="*/ 28912 h 32577"/>
                <a:gd name="connsiteX3" fmla="*/ 37872 w 48867"/>
                <a:gd name="connsiteY3" fmla="*/ 6108 h 32577"/>
                <a:gd name="connsiteX4" fmla="*/ 6108 w 48867"/>
                <a:gd name="connsiteY4" fmla="*/ 6108 h 3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67" h="32577">
                  <a:moveTo>
                    <a:pt x="6108" y="6108"/>
                  </a:moveTo>
                  <a:lnTo>
                    <a:pt x="6108" y="28912"/>
                  </a:lnTo>
                  <a:lnTo>
                    <a:pt x="46017" y="28912"/>
                  </a:lnTo>
                  <a:lnTo>
                    <a:pt x="37872" y="6108"/>
                  </a:lnTo>
                  <a:lnTo>
                    <a:pt x="6108" y="6108"/>
                  </a:lnTo>
                  <a:close/>
                </a:path>
              </a:pathLst>
            </a:custGeom>
            <a:grpFill/>
            <a:ln w="9525" cap="flat">
              <a:noFill/>
              <a:prstDash val="solid"/>
              <a:miter/>
            </a:ln>
          </p:spPr>
          <p:txBody>
            <a:bodyPr rtlCol="0" anchor="ctr"/>
            <a:lstStyle/>
            <a:p>
              <a:endParaRPr lang="en-IN"/>
            </a:p>
          </p:txBody>
        </p:sp>
        <p:sp>
          <p:nvSpPr>
            <p:cNvPr id="85" name="Freeform: Shape 84">
              <a:extLst>
                <a:ext uri="{FF2B5EF4-FFF2-40B4-BE49-F238E27FC236}">
                  <a16:creationId xmlns:a16="http://schemas.microsoft.com/office/drawing/2014/main" id="{D48949B6-E6CE-4891-B665-DB34B70B264A}"/>
                </a:ext>
              </a:extLst>
            </p:cNvPr>
            <p:cNvSpPr/>
            <p:nvPr/>
          </p:nvSpPr>
          <p:spPr>
            <a:xfrm>
              <a:off x="5548186" y="6605745"/>
              <a:ext cx="32578" cy="244331"/>
            </a:xfrm>
            <a:custGeom>
              <a:avLst/>
              <a:gdLst>
                <a:gd name="connsiteX0" fmla="*/ 6108 w 32578"/>
                <a:gd name="connsiteY0" fmla="*/ 28098 h 244331"/>
                <a:gd name="connsiteX1" fmla="*/ 6108 w 32578"/>
                <a:gd name="connsiteY1" fmla="*/ 239852 h 244331"/>
                <a:gd name="connsiteX2" fmla="*/ 10181 w 32578"/>
                <a:gd name="connsiteY2" fmla="*/ 243924 h 244331"/>
                <a:gd name="connsiteX3" fmla="*/ 14253 w 32578"/>
                <a:gd name="connsiteY3" fmla="*/ 239852 h 244331"/>
                <a:gd name="connsiteX4" fmla="*/ 14253 w 32578"/>
                <a:gd name="connsiteY4" fmla="*/ 28098 h 244331"/>
                <a:gd name="connsiteX5" fmla="*/ 29728 w 32578"/>
                <a:gd name="connsiteY5" fmla="*/ 10180 h 244331"/>
                <a:gd name="connsiteX6" fmla="*/ 18325 w 32578"/>
                <a:gd name="connsiteY6" fmla="*/ 6108 h 244331"/>
                <a:gd name="connsiteX7" fmla="*/ 6108 w 32578"/>
                <a:gd name="connsiteY7" fmla="*/ 28098 h 24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78" h="244331">
                  <a:moveTo>
                    <a:pt x="6108" y="28098"/>
                  </a:moveTo>
                  <a:lnTo>
                    <a:pt x="6108" y="239852"/>
                  </a:lnTo>
                  <a:cubicBezTo>
                    <a:pt x="6108" y="242295"/>
                    <a:pt x="7737" y="243924"/>
                    <a:pt x="10181" y="243924"/>
                  </a:cubicBezTo>
                  <a:cubicBezTo>
                    <a:pt x="12624" y="243924"/>
                    <a:pt x="14253" y="242295"/>
                    <a:pt x="14253" y="239852"/>
                  </a:cubicBezTo>
                  <a:lnTo>
                    <a:pt x="14253" y="28098"/>
                  </a:lnTo>
                  <a:cubicBezTo>
                    <a:pt x="14253" y="19139"/>
                    <a:pt x="20769" y="11809"/>
                    <a:pt x="29728" y="10180"/>
                  </a:cubicBezTo>
                  <a:cubicBezTo>
                    <a:pt x="25655" y="9366"/>
                    <a:pt x="21583" y="8552"/>
                    <a:pt x="18325" y="6108"/>
                  </a:cubicBezTo>
                  <a:cubicBezTo>
                    <a:pt x="10995" y="10995"/>
                    <a:pt x="6108" y="18325"/>
                    <a:pt x="6108" y="28098"/>
                  </a:cubicBezTo>
                  <a:close/>
                </a:path>
              </a:pathLst>
            </a:custGeom>
            <a:grpFill/>
            <a:ln w="9525" cap="flat">
              <a:noFill/>
              <a:prstDash val="solid"/>
              <a:miter/>
            </a:ln>
          </p:spPr>
          <p:txBody>
            <a:bodyPr rtlCol="0" anchor="ctr"/>
            <a:lstStyle/>
            <a:p>
              <a:endParaRPr lang="en-IN"/>
            </a:p>
          </p:txBody>
        </p:sp>
        <p:sp>
          <p:nvSpPr>
            <p:cNvPr id="86" name="Freeform: Shape 85">
              <a:extLst>
                <a:ext uri="{FF2B5EF4-FFF2-40B4-BE49-F238E27FC236}">
                  <a16:creationId xmlns:a16="http://schemas.microsoft.com/office/drawing/2014/main" id="{044AD260-9F18-4D27-8F30-431132054798}"/>
                </a:ext>
              </a:extLst>
            </p:cNvPr>
            <p:cNvSpPr/>
            <p:nvPr/>
          </p:nvSpPr>
          <p:spPr>
            <a:xfrm>
              <a:off x="5575877" y="6605745"/>
              <a:ext cx="32578" cy="48866"/>
            </a:xfrm>
            <a:custGeom>
              <a:avLst/>
              <a:gdLst>
                <a:gd name="connsiteX0" fmla="*/ 29728 w 32578"/>
                <a:gd name="connsiteY0" fmla="*/ 44387 h 48866"/>
                <a:gd name="connsiteX1" fmla="*/ 29728 w 32578"/>
                <a:gd name="connsiteY1" fmla="*/ 28098 h 48866"/>
                <a:gd name="connsiteX2" fmla="*/ 17511 w 32578"/>
                <a:gd name="connsiteY2" fmla="*/ 6108 h 48866"/>
                <a:gd name="connsiteX3" fmla="*/ 6108 w 32578"/>
                <a:gd name="connsiteY3" fmla="*/ 10180 h 48866"/>
                <a:gd name="connsiteX4" fmla="*/ 20769 w 32578"/>
                <a:gd name="connsiteY4" fmla="*/ 28098 h 48866"/>
                <a:gd name="connsiteX5" fmla="*/ 20769 w 32578"/>
                <a:gd name="connsiteY5" fmla="*/ 44387 h 48866"/>
                <a:gd name="connsiteX6" fmla="*/ 24841 w 32578"/>
                <a:gd name="connsiteY6" fmla="*/ 48459 h 48866"/>
                <a:gd name="connsiteX7" fmla="*/ 29728 w 32578"/>
                <a:gd name="connsiteY7" fmla="*/ 44387 h 4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78" h="48866">
                  <a:moveTo>
                    <a:pt x="29728" y="44387"/>
                  </a:moveTo>
                  <a:lnTo>
                    <a:pt x="29728" y="28098"/>
                  </a:lnTo>
                  <a:cubicBezTo>
                    <a:pt x="29728" y="19139"/>
                    <a:pt x="24841" y="10995"/>
                    <a:pt x="17511" y="6108"/>
                  </a:cubicBezTo>
                  <a:cubicBezTo>
                    <a:pt x="14253" y="8552"/>
                    <a:pt x="10181" y="10180"/>
                    <a:pt x="6108" y="10180"/>
                  </a:cubicBezTo>
                  <a:cubicBezTo>
                    <a:pt x="14253" y="11809"/>
                    <a:pt x="20769" y="19139"/>
                    <a:pt x="20769" y="28098"/>
                  </a:cubicBezTo>
                  <a:lnTo>
                    <a:pt x="20769" y="44387"/>
                  </a:lnTo>
                  <a:cubicBezTo>
                    <a:pt x="20769" y="46830"/>
                    <a:pt x="22398" y="48459"/>
                    <a:pt x="24841" y="48459"/>
                  </a:cubicBezTo>
                  <a:cubicBezTo>
                    <a:pt x="28099" y="48459"/>
                    <a:pt x="29728" y="46016"/>
                    <a:pt x="29728" y="44387"/>
                  </a:cubicBezTo>
                  <a:close/>
                </a:path>
              </a:pathLst>
            </a:custGeom>
            <a:grpFill/>
            <a:ln w="9525" cap="flat">
              <a:noFill/>
              <a:prstDash val="solid"/>
              <a:miter/>
            </a:ln>
          </p:spPr>
          <p:txBody>
            <a:bodyPr rtlCol="0" anchor="ctr"/>
            <a:lstStyle/>
            <a:p>
              <a:endParaRPr lang="en-IN"/>
            </a:p>
          </p:txBody>
        </p:sp>
        <p:sp>
          <p:nvSpPr>
            <p:cNvPr id="87" name="Freeform: Shape 86">
              <a:extLst>
                <a:ext uri="{FF2B5EF4-FFF2-40B4-BE49-F238E27FC236}">
                  <a16:creationId xmlns:a16="http://schemas.microsoft.com/office/drawing/2014/main" id="{F4F74C80-CF47-496B-ACB5-B674B9ECCDE0}"/>
                </a:ext>
              </a:extLst>
            </p:cNvPr>
            <p:cNvSpPr/>
            <p:nvPr/>
          </p:nvSpPr>
          <p:spPr>
            <a:xfrm>
              <a:off x="5699631" y="6716143"/>
              <a:ext cx="65157" cy="154743"/>
            </a:xfrm>
            <a:custGeom>
              <a:avLst/>
              <a:gdLst>
                <a:gd name="connsiteX0" fmla="*/ 6152 w 65156"/>
                <a:gd name="connsiteY0" fmla="*/ 127826 h 154743"/>
                <a:gd name="connsiteX1" fmla="*/ 29772 w 65156"/>
                <a:gd name="connsiteY1" fmla="*/ 153074 h 154743"/>
                <a:gd name="connsiteX2" fmla="*/ 55020 w 65156"/>
                <a:gd name="connsiteY2" fmla="*/ 129455 h 154743"/>
                <a:gd name="connsiteX3" fmla="*/ 60721 w 65156"/>
                <a:gd name="connsiteY3" fmla="*/ 6475 h 154743"/>
                <a:gd name="connsiteX4" fmla="*/ 11039 w 65156"/>
                <a:gd name="connsiteY4" fmla="*/ 20320 h 154743"/>
                <a:gd name="connsiteX5" fmla="*/ 6152 w 65156"/>
                <a:gd name="connsiteY5" fmla="*/ 127826 h 15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56" h="154743">
                  <a:moveTo>
                    <a:pt x="6152" y="127826"/>
                  </a:moveTo>
                  <a:cubicBezTo>
                    <a:pt x="5338" y="140857"/>
                    <a:pt x="15926" y="153074"/>
                    <a:pt x="29772" y="153074"/>
                  </a:cubicBezTo>
                  <a:cubicBezTo>
                    <a:pt x="30586" y="153074"/>
                    <a:pt x="54205" y="153074"/>
                    <a:pt x="55020" y="129455"/>
                  </a:cubicBezTo>
                  <a:cubicBezTo>
                    <a:pt x="55020" y="128640"/>
                    <a:pt x="60721" y="-1670"/>
                    <a:pt x="60721" y="6475"/>
                  </a:cubicBezTo>
                  <a:cubicBezTo>
                    <a:pt x="44432" y="13805"/>
                    <a:pt x="28143" y="17877"/>
                    <a:pt x="11039" y="20320"/>
                  </a:cubicBezTo>
                  <a:cubicBezTo>
                    <a:pt x="11039" y="21949"/>
                    <a:pt x="6152" y="128640"/>
                    <a:pt x="6152" y="127826"/>
                  </a:cubicBezTo>
                  <a:close/>
                </a:path>
              </a:pathLst>
            </a:custGeom>
            <a:grpFill/>
            <a:ln w="9525" cap="flat">
              <a:noFill/>
              <a:prstDash val="solid"/>
              <a:miter/>
            </a:ln>
          </p:spPr>
          <p:txBody>
            <a:bodyPr rtlCol="0" anchor="ctr"/>
            <a:lstStyle/>
            <a:p>
              <a:endParaRPr lang="en-IN"/>
            </a:p>
          </p:txBody>
        </p:sp>
        <p:sp>
          <p:nvSpPr>
            <p:cNvPr id="88" name="Freeform: Shape 87">
              <a:extLst>
                <a:ext uri="{FF2B5EF4-FFF2-40B4-BE49-F238E27FC236}">
                  <a16:creationId xmlns:a16="http://schemas.microsoft.com/office/drawing/2014/main" id="{1F66E708-5CB5-4A0E-94A3-158F2BE53304}"/>
                </a:ext>
              </a:extLst>
            </p:cNvPr>
            <p:cNvSpPr/>
            <p:nvPr/>
          </p:nvSpPr>
          <p:spPr>
            <a:xfrm>
              <a:off x="5615786" y="6717323"/>
              <a:ext cx="65157" cy="154743"/>
            </a:xfrm>
            <a:custGeom>
              <a:avLst/>
              <a:gdLst>
                <a:gd name="connsiteX0" fmla="*/ 55790 w 65156"/>
                <a:gd name="connsiteY0" fmla="*/ 19954 h 154743"/>
                <a:gd name="connsiteX1" fmla="*/ 6108 w 65156"/>
                <a:gd name="connsiteY1" fmla="*/ 6108 h 154743"/>
                <a:gd name="connsiteX2" fmla="*/ 11810 w 65156"/>
                <a:gd name="connsiteY2" fmla="*/ 129089 h 154743"/>
                <a:gd name="connsiteX3" fmla="*/ 36243 w 65156"/>
                <a:gd name="connsiteY3" fmla="*/ 152707 h 154743"/>
                <a:gd name="connsiteX4" fmla="*/ 60677 w 65156"/>
                <a:gd name="connsiteY4" fmla="*/ 127460 h 154743"/>
                <a:gd name="connsiteX5" fmla="*/ 55790 w 65156"/>
                <a:gd name="connsiteY5" fmla="*/ 19954 h 15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56" h="154743">
                  <a:moveTo>
                    <a:pt x="55790" y="19954"/>
                  </a:moveTo>
                  <a:cubicBezTo>
                    <a:pt x="38687" y="18325"/>
                    <a:pt x="22398" y="13438"/>
                    <a:pt x="6108" y="6108"/>
                  </a:cubicBezTo>
                  <a:cubicBezTo>
                    <a:pt x="10181" y="101398"/>
                    <a:pt x="8552" y="58233"/>
                    <a:pt x="11810" y="129089"/>
                  </a:cubicBezTo>
                  <a:cubicBezTo>
                    <a:pt x="12624" y="142120"/>
                    <a:pt x="23212" y="152707"/>
                    <a:pt x="36243" y="152707"/>
                  </a:cubicBezTo>
                  <a:cubicBezTo>
                    <a:pt x="37058" y="151893"/>
                    <a:pt x="62306" y="151078"/>
                    <a:pt x="60677" y="127460"/>
                  </a:cubicBezTo>
                  <a:cubicBezTo>
                    <a:pt x="58234" y="77779"/>
                    <a:pt x="59863" y="100583"/>
                    <a:pt x="55790" y="19954"/>
                  </a:cubicBezTo>
                  <a:close/>
                </a:path>
              </a:pathLst>
            </a:custGeom>
            <a:grpFill/>
            <a:ln w="9525" cap="flat">
              <a:noFill/>
              <a:prstDash val="solid"/>
              <a:miter/>
            </a:ln>
          </p:spPr>
          <p:txBody>
            <a:bodyPr rtlCol="0" anchor="ctr"/>
            <a:lstStyle/>
            <a:p>
              <a:endParaRPr lang="en-IN"/>
            </a:p>
          </p:txBody>
        </p:sp>
        <p:sp>
          <p:nvSpPr>
            <p:cNvPr id="89" name="Freeform: Shape 88">
              <a:extLst>
                <a:ext uri="{FF2B5EF4-FFF2-40B4-BE49-F238E27FC236}">
                  <a16:creationId xmlns:a16="http://schemas.microsoft.com/office/drawing/2014/main" id="{20934F85-B6F3-4CE9-A21D-731461CE8A30}"/>
                </a:ext>
              </a:extLst>
            </p:cNvPr>
            <p:cNvSpPr/>
            <p:nvPr/>
          </p:nvSpPr>
          <p:spPr>
            <a:xfrm>
              <a:off x="5571805" y="6609818"/>
              <a:ext cx="16289" cy="8144"/>
            </a:xfrm>
            <a:custGeom>
              <a:avLst/>
              <a:gdLst>
                <a:gd name="connsiteX0" fmla="*/ 6108 w 16289"/>
                <a:gd name="connsiteY0" fmla="*/ 6108 h 8144"/>
                <a:gd name="connsiteX1" fmla="*/ 10995 w 16289"/>
                <a:gd name="connsiteY1" fmla="*/ 6108 h 8144"/>
                <a:gd name="connsiteX2" fmla="*/ 6108 w 16289"/>
                <a:gd name="connsiteY2" fmla="*/ 6108 h 8144"/>
              </a:gdLst>
              <a:ahLst/>
              <a:cxnLst>
                <a:cxn ang="0">
                  <a:pos x="connsiteX0" y="connsiteY0"/>
                </a:cxn>
                <a:cxn ang="0">
                  <a:pos x="connsiteX1" y="connsiteY1"/>
                </a:cxn>
                <a:cxn ang="0">
                  <a:pos x="connsiteX2" y="connsiteY2"/>
                </a:cxn>
              </a:cxnLst>
              <a:rect l="l" t="t" r="r" b="b"/>
              <a:pathLst>
                <a:path w="16289" h="8144">
                  <a:moveTo>
                    <a:pt x="6108" y="6108"/>
                  </a:moveTo>
                  <a:lnTo>
                    <a:pt x="10995" y="6108"/>
                  </a:lnTo>
                  <a:lnTo>
                    <a:pt x="6108" y="6108"/>
                  </a:lnTo>
                  <a:close/>
                </a:path>
              </a:pathLst>
            </a:custGeom>
            <a:grpFill/>
            <a:ln w="9525" cap="flat">
              <a:noFill/>
              <a:prstDash val="solid"/>
              <a:miter/>
            </a:ln>
          </p:spPr>
          <p:txBody>
            <a:bodyPr rtlCol="0" anchor="ctr"/>
            <a:lstStyle/>
            <a:p>
              <a:endParaRPr lang="en-IN"/>
            </a:p>
          </p:txBody>
        </p:sp>
        <p:sp>
          <p:nvSpPr>
            <p:cNvPr id="90" name="Freeform: Shape 89">
              <a:extLst>
                <a:ext uri="{FF2B5EF4-FFF2-40B4-BE49-F238E27FC236}">
                  <a16:creationId xmlns:a16="http://schemas.microsoft.com/office/drawing/2014/main" id="{47BC2891-5897-4F39-969F-AFF7164F74BB}"/>
                </a:ext>
              </a:extLst>
            </p:cNvPr>
            <p:cNvSpPr/>
            <p:nvPr/>
          </p:nvSpPr>
          <p:spPr>
            <a:xfrm>
              <a:off x="5558219" y="6449429"/>
              <a:ext cx="244338" cy="285053"/>
            </a:xfrm>
            <a:custGeom>
              <a:avLst/>
              <a:gdLst>
                <a:gd name="connsiteX0" fmla="*/ 11550 w 244337"/>
                <a:gd name="connsiteY0" fmla="*/ 129848 h 285053"/>
                <a:gd name="connsiteX1" fmla="*/ 9921 w 244337"/>
                <a:gd name="connsiteY1" fmla="*/ 152652 h 285053"/>
                <a:gd name="connsiteX2" fmla="*/ 32726 w 244337"/>
                <a:gd name="connsiteY2" fmla="*/ 154281 h 285053"/>
                <a:gd name="connsiteX3" fmla="*/ 54716 w 244337"/>
                <a:gd name="connsiteY3" fmla="*/ 126590 h 285053"/>
                <a:gd name="connsiteX4" fmla="*/ 75078 w 244337"/>
                <a:gd name="connsiteY4" fmla="*/ 90754 h 285053"/>
                <a:gd name="connsiteX5" fmla="*/ 75078 w 244337"/>
                <a:gd name="connsiteY5" fmla="*/ 111115 h 285053"/>
                <a:gd name="connsiteX6" fmla="*/ 46572 w 244337"/>
                <a:gd name="connsiteY6" fmla="*/ 256086 h 285053"/>
                <a:gd name="connsiteX7" fmla="*/ 219237 w 244337"/>
                <a:gd name="connsiteY7" fmla="*/ 256086 h 285053"/>
                <a:gd name="connsiteX8" fmla="*/ 190731 w 244337"/>
                <a:gd name="connsiteY8" fmla="*/ 111930 h 285053"/>
                <a:gd name="connsiteX9" fmla="*/ 190731 w 244337"/>
                <a:gd name="connsiteY9" fmla="*/ 87497 h 285053"/>
                <a:gd name="connsiteX10" fmla="*/ 211907 w 244337"/>
                <a:gd name="connsiteY10" fmla="*/ 156724 h 285053"/>
                <a:gd name="connsiteX11" fmla="*/ 229825 w 244337"/>
                <a:gd name="connsiteY11" fmla="*/ 171384 h 285053"/>
                <a:gd name="connsiteX12" fmla="*/ 244485 w 244337"/>
                <a:gd name="connsiteY12" fmla="*/ 153466 h 285053"/>
                <a:gd name="connsiteX13" fmla="*/ 198875 w 244337"/>
                <a:gd name="connsiteY13" fmla="*/ 32115 h 285053"/>
                <a:gd name="connsiteX14" fmla="*/ 186659 w 244337"/>
                <a:gd name="connsiteY14" fmla="*/ 19899 h 285053"/>
                <a:gd name="connsiteX15" fmla="*/ 186659 w 244337"/>
                <a:gd name="connsiteY15" fmla="*/ 19899 h 285053"/>
                <a:gd name="connsiteX16" fmla="*/ 84851 w 244337"/>
                <a:gd name="connsiteY16" fmla="*/ 17455 h 285053"/>
                <a:gd name="connsiteX17" fmla="*/ 66933 w 244337"/>
                <a:gd name="connsiteY17" fmla="*/ 34558 h 285053"/>
                <a:gd name="connsiteX18" fmla="*/ 11550 w 244337"/>
                <a:gd name="connsiteY18" fmla="*/ 129848 h 28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4337" h="285053">
                  <a:moveTo>
                    <a:pt x="11550" y="129848"/>
                  </a:moveTo>
                  <a:cubicBezTo>
                    <a:pt x="5034" y="135549"/>
                    <a:pt x="4220" y="146136"/>
                    <a:pt x="9921" y="152652"/>
                  </a:cubicBezTo>
                  <a:cubicBezTo>
                    <a:pt x="15622" y="159168"/>
                    <a:pt x="26210" y="159982"/>
                    <a:pt x="32726" y="154281"/>
                  </a:cubicBezTo>
                  <a:cubicBezTo>
                    <a:pt x="39242" y="148580"/>
                    <a:pt x="46572" y="138807"/>
                    <a:pt x="54716" y="126590"/>
                  </a:cubicBezTo>
                  <a:cubicBezTo>
                    <a:pt x="61232" y="116817"/>
                    <a:pt x="68562" y="103786"/>
                    <a:pt x="75078" y="90754"/>
                  </a:cubicBezTo>
                  <a:lnTo>
                    <a:pt x="75078" y="111115"/>
                  </a:lnTo>
                  <a:lnTo>
                    <a:pt x="46572" y="256086"/>
                  </a:lnTo>
                  <a:cubicBezTo>
                    <a:pt x="106027" y="291106"/>
                    <a:pt x="168740" y="287034"/>
                    <a:pt x="219237" y="256086"/>
                  </a:cubicBezTo>
                  <a:lnTo>
                    <a:pt x="190731" y="111930"/>
                  </a:lnTo>
                  <a:lnTo>
                    <a:pt x="190731" y="87497"/>
                  </a:lnTo>
                  <a:cubicBezTo>
                    <a:pt x="200504" y="107858"/>
                    <a:pt x="209463" y="133920"/>
                    <a:pt x="211907" y="156724"/>
                  </a:cubicBezTo>
                  <a:cubicBezTo>
                    <a:pt x="212721" y="164868"/>
                    <a:pt x="218422" y="171384"/>
                    <a:pt x="229825" y="171384"/>
                  </a:cubicBezTo>
                  <a:cubicBezTo>
                    <a:pt x="239598" y="170570"/>
                    <a:pt x="245300" y="161611"/>
                    <a:pt x="244485" y="153466"/>
                  </a:cubicBezTo>
                  <a:cubicBezTo>
                    <a:pt x="240413" y="113559"/>
                    <a:pt x="219237" y="66321"/>
                    <a:pt x="198875" y="32115"/>
                  </a:cubicBezTo>
                  <a:cubicBezTo>
                    <a:pt x="195618" y="26414"/>
                    <a:pt x="193174" y="22342"/>
                    <a:pt x="186659" y="19899"/>
                  </a:cubicBezTo>
                  <a:lnTo>
                    <a:pt x="186659" y="19899"/>
                  </a:lnTo>
                  <a:cubicBezTo>
                    <a:pt x="152451" y="2795"/>
                    <a:pt x="119058" y="1166"/>
                    <a:pt x="84851" y="17455"/>
                  </a:cubicBezTo>
                  <a:cubicBezTo>
                    <a:pt x="68562" y="23971"/>
                    <a:pt x="68562" y="30486"/>
                    <a:pt x="66933" y="34558"/>
                  </a:cubicBezTo>
                  <a:cubicBezTo>
                    <a:pt x="57974" y="54105"/>
                    <a:pt x="27025" y="116002"/>
                    <a:pt x="11550" y="129848"/>
                  </a:cubicBezTo>
                  <a:close/>
                </a:path>
              </a:pathLst>
            </a:custGeom>
            <a:grpFill/>
            <a:ln w="9525" cap="flat">
              <a:noFill/>
              <a:prstDash val="solid"/>
              <a:miter/>
            </a:ln>
          </p:spPr>
          <p:txBody>
            <a:bodyPr rtlCol="0" anchor="ctr"/>
            <a:lstStyle/>
            <a:p>
              <a:endParaRPr lang="en-IN"/>
            </a:p>
          </p:txBody>
        </p:sp>
        <p:sp>
          <p:nvSpPr>
            <p:cNvPr id="91" name="Freeform: Shape 90">
              <a:extLst>
                <a:ext uri="{FF2B5EF4-FFF2-40B4-BE49-F238E27FC236}">
                  <a16:creationId xmlns:a16="http://schemas.microsoft.com/office/drawing/2014/main" id="{BB94D068-EF82-4576-BAA5-4CB7AB1C3298}"/>
                </a:ext>
              </a:extLst>
            </p:cNvPr>
            <p:cNvSpPr/>
            <p:nvPr/>
          </p:nvSpPr>
          <p:spPr>
            <a:xfrm>
              <a:off x="5641034" y="6353270"/>
              <a:ext cx="97735" cy="97733"/>
            </a:xfrm>
            <a:custGeom>
              <a:avLst/>
              <a:gdLst>
                <a:gd name="connsiteX0" fmla="*/ 94070 w 97735"/>
                <a:gd name="connsiteY0" fmla="*/ 50088 h 97732"/>
                <a:gd name="connsiteX1" fmla="*/ 50089 w 97735"/>
                <a:gd name="connsiteY1" fmla="*/ 94068 h 97732"/>
                <a:gd name="connsiteX2" fmla="*/ 6108 w 97735"/>
                <a:gd name="connsiteY2" fmla="*/ 50088 h 97732"/>
                <a:gd name="connsiteX3" fmla="*/ 50089 w 97735"/>
                <a:gd name="connsiteY3" fmla="*/ 6108 h 97732"/>
                <a:gd name="connsiteX4" fmla="*/ 94070 w 97735"/>
                <a:gd name="connsiteY4" fmla="*/ 50088 h 97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35" h="97732">
                  <a:moveTo>
                    <a:pt x="94070" y="50088"/>
                  </a:moveTo>
                  <a:cubicBezTo>
                    <a:pt x="94070" y="74377"/>
                    <a:pt x="74379" y="94068"/>
                    <a:pt x="50089" y="94068"/>
                  </a:cubicBezTo>
                  <a:cubicBezTo>
                    <a:pt x="25799" y="94068"/>
                    <a:pt x="6108" y="74377"/>
                    <a:pt x="6108" y="50088"/>
                  </a:cubicBezTo>
                  <a:cubicBezTo>
                    <a:pt x="6108" y="25799"/>
                    <a:pt x="25799" y="6108"/>
                    <a:pt x="50089" y="6108"/>
                  </a:cubicBezTo>
                  <a:cubicBezTo>
                    <a:pt x="74379" y="6108"/>
                    <a:pt x="94070" y="25799"/>
                    <a:pt x="94070" y="50088"/>
                  </a:cubicBezTo>
                  <a:close/>
                </a:path>
              </a:pathLst>
            </a:custGeom>
            <a:grpFill/>
            <a:ln w="9525" cap="flat">
              <a:noFill/>
              <a:prstDash val="solid"/>
              <a:miter/>
            </a:ln>
          </p:spPr>
          <p:txBody>
            <a:bodyPr rtlCol="0" anchor="ctr"/>
            <a:lstStyle/>
            <a:p>
              <a:endParaRPr lang="en-IN"/>
            </a:p>
          </p:txBody>
        </p:sp>
        <p:sp>
          <p:nvSpPr>
            <p:cNvPr id="92" name="Freeform: Shape 91">
              <a:extLst>
                <a:ext uri="{FF2B5EF4-FFF2-40B4-BE49-F238E27FC236}">
                  <a16:creationId xmlns:a16="http://schemas.microsoft.com/office/drawing/2014/main" id="{DF7415B7-813A-4F0B-8B4D-39EFD0218820}"/>
                </a:ext>
              </a:extLst>
            </p:cNvPr>
            <p:cNvSpPr/>
            <p:nvPr/>
          </p:nvSpPr>
          <p:spPr>
            <a:xfrm>
              <a:off x="5829988" y="6736056"/>
              <a:ext cx="57012" cy="138454"/>
            </a:xfrm>
            <a:custGeom>
              <a:avLst/>
              <a:gdLst>
                <a:gd name="connsiteX0" fmla="*/ 6108 w 57012"/>
                <a:gd name="connsiteY0" fmla="*/ 109542 h 138454"/>
                <a:gd name="connsiteX1" fmla="*/ 30542 w 57012"/>
                <a:gd name="connsiteY1" fmla="*/ 133975 h 138454"/>
                <a:gd name="connsiteX2" fmla="*/ 54976 w 57012"/>
                <a:gd name="connsiteY2" fmla="*/ 109542 h 138454"/>
                <a:gd name="connsiteX3" fmla="*/ 54976 w 57012"/>
                <a:gd name="connsiteY3" fmla="*/ 19139 h 138454"/>
                <a:gd name="connsiteX4" fmla="*/ 6108 w 57012"/>
                <a:gd name="connsiteY4" fmla="*/ 6108 h 138454"/>
                <a:gd name="connsiteX5" fmla="*/ 6108 w 57012"/>
                <a:gd name="connsiteY5" fmla="*/ 109542 h 138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12" h="138454">
                  <a:moveTo>
                    <a:pt x="6108" y="109542"/>
                  </a:moveTo>
                  <a:cubicBezTo>
                    <a:pt x="6108" y="123387"/>
                    <a:pt x="16696" y="133975"/>
                    <a:pt x="30542" y="133975"/>
                  </a:cubicBezTo>
                  <a:cubicBezTo>
                    <a:pt x="44388" y="133975"/>
                    <a:pt x="54976" y="122573"/>
                    <a:pt x="54976" y="109542"/>
                  </a:cubicBezTo>
                  <a:cubicBezTo>
                    <a:pt x="54976" y="107099"/>
                    <a:pt x="54976" y="15067"/>
                    <a:pt x="54976" y="19139"/>
                  </a:cubicBezTo>
                  <a:cubicBezTo>
                    <a:pt x="38687" y="17510"/>
                    <a:pt x="21583" y="13438"/>
                    <a:pt x="6108" y="6108"/>
                  </a:cubicBezTo>
                  <a:cubicBezTo>
                    <a:pt x="6108" y="8552"/>
                    <a:pt x="6108" y="116057"/>
                    <a:pt x="6108" y="109542"/>
                  </a:cubicBezTo>
                  <a:close/>
                </a:path>
              </a:pathLst>
            </a:custGeom>
            <a:grpFill/>
            <a:ln w="9525" cap="flat">
              <a:noFill/>
              <a:prstDash val="solid"/>
              <a:miter/>
            </a:ln>
          </p:spPr>
          <p:txBody>
            <a:bodyPr rtlCol="0" anchor="ctr"/>
            <a:lstStyle/>
            <a:p>
              <a:endParaRPr lang="en-IN"/>
            </a:p>
          </p:txBody>
        </p:sp>
        <p:sp>
          <p:nvSpPr>
            <p:cNvPr id="93" name="Freeform: Shape 92">
              <a:extLst>
                <a:ext uri="{FF2B5EF4-FFF2-40B4-BE49-F238E27FC236}">
                  <a16:creationId xmlns:a16="http://schemas.microsoft.com/office/drawing/2014/main" id="{2185143C-629B-4797-A1D9-83AD5042E52F}"/>
                </a:ext>
              </a:extLst>
            </p:cNvPr>
            <p:cNvSpPr/>
            <p:nvPr/>
          </p:nvSpPr>
          <p:spPr>
            <a:xfrm>
              <a:off x="5902475" y="6735241"/>
              <a:ext cx="57012" cy="138454"/>
            </a:xfrm>
            <a:custGeom>
              <a:avLst/>
              <a:gdLst>
                <a:gd name="connsiteX0" fmla="*/ 6108 w 57012"/>
                <a:gd name="connsiteY0" fmla="*/ 26469 h 138454"/>
                <a:gd name="connsiteX1" fmla="*/ 6108 w 57012"/>
                <a:gd name="connsiteY1" fmla="*/ 109542 h 138454"/>
                <a:gd name="connsiteX2" fmla="*/ 30542 w 57012"/>
                <a:gd name="connsiteY2" fmla="*/ 133975 h 138454"/>
                <a:gd name="connsiteX3" fmla="*/ 54976 w 57012"/>
                <a:gd name="connsiteY3" fmla="*/ 109542 h 138454"/>
                <a:gd name="connsiteX4" fmla="*/ 54976 w 57012"/>
                <a:gd name="connsiteY4" fmla="*/ 6108 h 138454"/>
                <a:gd name="connsiteX5" fmla="*/ 6108 w 57012"/>
                <a:gd name="connsiteY5" fmla="*/ 19139 h 138454"/>
                <a:gd name="connsiteX6" fmla="*/ 6108 w 57012"/>
                <a:gd name="connsiteY6" fmla="*/ 26469 h 138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12" h="138454">
                  <a:moveTo>
                    <a:pt x="6108" y="26469"/>
                  </a:moveTo>
                  <a:cubicBezTo>
                    <a:pt x="6108" y="28098"/>
                    <a:pt x="6108" y="110356"/>
                    <a:pt x="6108" y="109542"/>
                  </a:cubicBezTo>
                  <a:cubicBezTo>
                    <a:pt x="6108" y="123387"/>
                    <a:pt x="16696" y="133975"/>
                    <a:pt x="30542" y="133975"/>
                  </a:cubicBezTo>
                  <a:cubicBezTo>
                    <a:pt x="44388" y="133975"/>
                    <a:pt x="54976" y="122573"/>
                    <a:pt x="54976" y="109542"/>
                  </a:cubicBezTo>
                  <a:lnTo>
                    <a:pt x="54976" y="6108"/>
                  </a:lnTo>
                  <a:cubicBezTo>
                    <a:pt x="39501" y="13438"/>
                    <a:pt x="22398" y="17510"/>
                    <a:pt x="6108" y="19139"/>
                  </a:cubicBezTo>
                  <a:lnTo>
                    <a:pt x="6108" y="26469"/>
                  </a:lnTo>
                  <a:close/>
                </a:path>
              </a:pathLst>
            </a:custGeom>
            <a:grpFill/>
            <a:ln w="9525" cap="flat">
              <a:noFill/>
              <a:prstDash val="solid"/>
              <a:miter/>
            </a:ln>
          </p:spPr>
          <p:txBody>
            <a:bodyPr rtlCol="0" anchor="ctr"/>
            <a:lstStyle/>
            <a:p>
              <a:endParaRPr lang="en-IN"/>
            </a:p>
          </p:txBody>
        </p:sp>
        <p:sp>
          <p:nvSpPr>
            <p:cNvPr id="94" name="Freeform: Shape 93">
              <a:extLst>
                <a:ext uri="{FF2B5EF4-FFF2-40B4-BE49-F238E27FC236}">
                  <a16:creationId xmlns:a16="http://schemas.microsoft.com/office/drawing/2014/main" id="{9505E7D4-B64C-4D41-9033-D52691721F4D}"/>
                </a:ext>
              </a:extLst>
            </p:cNvPr>
            <p:cNvSpPr/>
            <p:nvPr/>
          </p:nvSpPr>
          <p:spPr>
            <a:xfrm>
              <a:off x="5772550" y="6509973"/>
              <a:ext cx="228048" cy="236187"/>
            </a:xfrm>
            <a:custGeom>
              <a:avLst/>
              <a:gdLst>
                <a:gd name="connsiteX0" fmla="*/ 197118 w 228048"/>
                <a:gd name="connsiteY0" fmla="*/ 216717 h 236187"/>
                <a:gd name="connsiteX1" fmla="*/ 172684 w 228048"/>
                <a:gd name="connsiteY1" fmla="*/ 94551 h 236187"/>
                <a:gd name="connsiteX2" fmla="*/ 172684 w 228048"/>
                <a:gd name="connsiteY2" fmla="*/ 78262 h 236187"/>
                <a:gd name="connsiteX3" fmla="*/ 191417 w 228048"/>
                <a:gd name="connsiteY3" fmla="*/ 140160 h 236187"/>
                <a:gd name="connsiteX4" fmla="*/ 209335 w 228048"/>
                <a:gd name="connsiteY4" fmla="*/ 154820 h 236187"/>
                <a:gd name="connsiteX5" fmla="*/ 223995 w 228048"/>
                <a:gd name="connsiteY5" fmla="*/ 136902 h 236187"/>
                <a:gd name="connsiteX6" fmla="*/ 171055 w 228048"/>
                <a:gd name="connsiteY6" fmla="*/ 18808 h 236187"/>
                <a:gd name="connsiteX7" fmla="*/ 171055 w 228048"/>
                <a:gd name="connsiteY7" fmla="*/ 18808 h 236187"/>
                <a:gd name="connsiteX8" fmla="*/ 83094 w 228048"/>
                <a:gd name="connsiteY8" fmla="*/ 15551 h 236187"/>
                <a:gd name="connsiteX9" fmla="*/ 70062 w 228048"/>
                <a:gd name="connsiteY9" fmla="*/ 26138 h 236187"/>
                <a:gd name="connsiteX10" fmla="*/ 37484 w 228048"/>
                <a:gd name="connsiteY10" fmla="*/ 88850 h 236187"/>
                <a:gd name="connsiteX11" fmla="*/ 37484 w 228048"/>
                <a:gd name="connsiteY11" fmla="*/ 92922 h 236187"/>
                <a:gd name="connsiteX12" fmla="*/ 11421 w 228048"/>
                <a:gd name="connsiteY12" fmla="*/ 119799 h 236187"/>
                <a:gd name="connsiteX13" fmla="*/ 10607 w 228048"/>
                <a:gd name="connsiteY13" fmla="*/ 142603 h 236187"/>
                <a:gd name="connsiteX14" fmla="*/ 33412 w 228048"/>
                <a:gd name="connsiteY14" fmla="*/ 143418 h 236187"/>
                <a:gd name="connsiteX15" fmla="*/ 74135 w 228048"/>
                <a:gd name="connsiteY15" fmla="*/ 91293 h 236187"/>
                <a:gd name="connsiteX16" fmla="*/ 49701 w 228048"/>
                <a:gd name="connsiteY16" fmla="*/ 218346 h 236187"/>
                <a:gd name="connsiteX17" fmla="*/ 197118 w 228048"/>
                <a:gd name="connsiteY17" fmla="*/ 216717 h 23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048" h="236187">
                  <a:moveTo>
                    <a:pt x="197118" y="216717"/>
                  </a:moveTo>
                  <a:lnTo>
                    <a:pt x="172684" y="94551"/>
                  </a:lnTo>
                  <a:lnTo>
                    <a:pt x="172684" y="78262"/>
                  </a:lnTo>
                  <a:cubicBezTo>
                    <a:pt x="181643" y="97809"/>
                    <a:pt x="188973" y="118170"/>
                    <a:pt x="191417" y="140160"/>
                  </a:cubicBezTo>
                  <a:cubicBezTo>
                    <a:pt x="192231" y="149118"/>
                    <a:pt x="201190" y="155634"/>
                    <a:pt x="209335" y="154820"/>
                  </a:cubicBezTo>
                  <a:cubicBezTo>
                    <a:pt x="218294" y="154005"/>
                    <a:pt x="224810" y="145861"/>
                    <a:pt x="223995" y="136902"/>
                  </a:cubicBezTo>
                  <a:cubicBezTo>
                    <a:pt x="220737" y="104324"/>
                    <a:pt x="191417" y="25324"/>
                    <a:pt x="171055" y="18808"/>
                  </a:cubicBezTo>
                  <a:lnTo>
                    <a:pt x="171055" y="18808"/>
                  </a:lnTo>
                  <a:cubicBezTo>
                    <a:pt x="141735" y="3334"/>
                    <a:pt x="112414" y="1705"/>
                    <a:pt x="83094" y="15551"/>
                  </a:cubicBezTo>
                  <a:cubicBezTo>
                    <a:pt x="77393" y="16365"/>
                    <a:pt x="72506" y="20437"/>
                    <a:pt x="70062" y="26138"/>
                  </a:cubicBezTo>
                  <a:cubicBezTo>
                    <a:pt x="70062" y="26953"/>
                    <a:pt x="57031" y="60345"/>
                    <a:pt x="37484" y="88850"/>
                  </a:cubicBezTo>
                  <a:lnTo>
                    <a:pt x="37484" y="92922"/>
                  </a:lnTo>
                  <a:cubicBezTo>
                    <a:pt x="39113" y="108397"/>
                    <a:pt x="25267" y="121428"/>
                    <a:pt x="11421" y="119799"/>
                  </a:cubicBezTo>
                  <a:cubicBezTo>
                    <a:pt x="4906" y="125500"/>
                    <a:pt x="4091" y="136087"/>
                    <a:pt x="10607" y="142603"/>
                  </a:cubicBezTo>
                  <a:cubicBezTo>
                    <a:pt x="17123" y="149118"/>
                    <a:pt x="26896" y="149933"/>
                    <a:pt x="33412" y="143418"/>
                  </a:cubicBezTo>
                  <a:cubicBezTo>
                    <a:pt x="49701" y="128757"/>
                    <a:pt x="62732" y="110025"/>
                    <a:pt x="74135" y="91293"/>
                  </a:cubicBezTo>
                  <a:cubicBezTo>
                    <a:pt x="40742" y="265583"/>
                    <a:pt x="52144" y="205315"/>
                    <a:pt x="49701" y="218346"/>
                  </a:cubicBezTo>
                  <a:cubicBezTo>
                    <a:pt x="93682" y="243593"/>
                    <a:pt x="148250" y="246037"/>
                    <a:pt x="197118" y="216717"/>
                  </a:cubicBezTo>
                  <a:close/>
                </a:path>
              </a:pathLst>
            </a:custGeom>
            <a:grpFill/>
            <a:ln w="9525" cap="flat">
              <a:noFill/>
              <a:prstDash val="solid"/>
              <a:miter/>
            </a:ln>
          </p:spPr>
          <p:txBody>
            <a:bodyPr rtlCol="0" anchor="ctr"/>
            <a:lstStyle/>
            <a:p>
              <a:endParaRPr lang="en-IN"/>
            </a:p>
          </p:txBody>
        </p:sp>
        <p:sp>
          <p:nvSpPr>
            <p:cNvPr id="95" name="Freeform: Shape 94">
              <a:extLst>
                <a:ext uri="{FF2B5EF4-FFF2-40B4-BE49-F238E27FC236}">
                  <a16:creationId xmlns:a16="http://schemas.microsoft.com/office/drawing/2014/main" id="{28B013BE-1D6D-4877-BCB0-D4A39DF575B4}"/>
                </a:ext>
              </a:extLst>
            </p:cNvPr>
            <p:cNvSpPr/>
            <p:nvPr/>
          </p:nvSpPr>
          <p:spPr>
            <a:xfrm>
              <a:off x="5852793" y="6427384"/>
              <a:ext cx="81446" cy="81444"/>
            </a:xfrm>
            <a:custGeom>
              <a:avLst/>
              <a:gdLst>
                <a:gd name="connsiteX0" fmla="*/ 43574 w 81445"/>
                <a:gd name="connsiteY0" fmla="*/ 6108 h 81443"/>
                <a:gd name="connsiteX1" fmla="*/ 6108 w 81445"/>
                <a:gd name="connsiteY1" fmla="*/ 43572 h 81443"/>
                <a:gd name="connsiteX2" fmla="*/ 43574 w 81445"/>
                <a:gd name="connsiteY2" fmla="*/ 81036 h 81443"/>
                <a:gd name="connsiteX3" fmla="*/ 81039 w 81445"/>
                <a:gd name="connsiteY3" fmla="*/ 43572 h 81443"/>
                <a:gd name="connsiteX4" fmla="*/ 43574 w 81445"/>
                <a:gd name="connsiteY4" fmla="*/ 6108 h 8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45" h="81443">
                  <a:moveTo>
                    <a:pt x="43574" y="6108"/>
                  </a:moveTo>
                  <a:cubicBezTo>
                    <a:pt x="23212" y="6108"/>
                    <a:pt x="6108" y="22397"/>
                    <a:pt x="6108" y="43572"/>
                  </a:cubicBezTo>
                  <a:cubicBezTo>
                    <a:pt x="6108" y="64748"/>
                    <a:pt x="22398" y="81036"/>
                    <a:pt x="43574" y="81036"/>
                  </a:cubicBezTo>
                  <a:cubicBezTo>
                    <a:pt x="64749" y="81036"/>
                    <a:pt x="81039" y="64748"/>
                    <a:pt x="81039" y="43572"/>
                  </a:cubicBezTo>
                  <a:cubicBezTo>
                    <a:pt x="81039" y="22397"/>
                    <a:pt x="63935" y="6108"/>
                    <a:pt x="43574" y="6108"/>
                  </a:cubicBezTo>
                  <a:close/>
                </a:path>
              </a:pathLst>
            </a:custGeom>
            <a:grpFill/>
            <a:ln w="9525" cap="flat">
              <a:noFill/>
              <a:prstDash val="solid"/>
              <a:miter/>
            </a:ln>
          </p:spPr>
          <p:txBody>
            <a:bodyPr rtlCol="0" anchor="ctr"/>
            <a:lstStyle/>
            <a:p>
              <a:endParaRPr lang="en-IN"/>
            </a:p>
          </p:txBody>
        </p:sp>
        <p:sp>
          <p:nvSpPr>
            <p:cNvPr id="96" name="Freeform: Shape 95">
              <a:extLst>
                <a:ext uri="{FF2B5EF4-FFF2-40B4-BE49-F238E27FC236}">
                  <a16:creationId xmlns:a16="http://schemas.microsoft.com/office/drawing/2014/main" id="{F57E1EA8-4E3B-4887-A9A8-35571E762ED4}"/>
                </a:ext>
              </a:extLst>
            </p:cNvPr>
            <p:cNvSpPr/>
            <p:nvPr/>
          </p:nvSpPr>
          <p:spPr>
            <a:xfrm>
              <a:off x="6003468" y="6354898"/>
              <a:ext cx="73301" cy="358353"/>
            </a:xfrm>
            <a:custGeom>
              <a:avLst/>
              <a:gdLst>
                <a:gd name="connsiteX0" fmla="*/ 73709 w 73301"/>
                <a:gd name="connsiteY0" fmla="*/ 134790 h 358352"/>
                <a:gd name="connsiteX1" fmla="*/ 73709 w 73301"/>
                <a:gd name="connsiteY1" fmla="*/ 6108 h 358352"/>
                <a:gd name="connsiteX2" fmla="*/ 6108 w 73301"/>
                <a:gd name="connsiteY2" fmla="*/ 6108 h 358352"/>
                <a:gd name="connsiteX3" fmla="*/ 6108 w 73301"/>
                <a:gd name="connsiteY3" fmla="*/ 134790 h 358352"/>
                <a:gd name="connsiteX4" fmla="*/ 32986 w 73301"/>
                <a:gd name="connsiteY4" fmla="*/ 134790 h 358352"/>
                <a:gd name="connsiteX5" fmla="*/ 32986 w 73301"/>
                <a:gd name="connsiteY5" fmla="*/ 319667 h 358352"/>
                <a:gd name="connsiteX6" fmla="*/ 28099 w 73301"/>
                <a:gd name="connsiteY6" fmla="*/ 319667 h 358352"/>
                <a:gd name="connsiteX7" fmla="*/ 23212 w 73301"/>
                <a:gd name="connsiteY7" fmla="*/ 359575 h 358352"/>
                <a:gd name="connsiteX8" fmla="*/ 56605 w 73301"/>
                <a:gd name="connsiteY8" fmla="*/ 359575 h 358352"/>
                <a:gd name="connsiteX9" fmla="*/ 51718 w 73301"/>
                <a:gd name="connsiteY9" fmla="*/ 319667 h 358352"/>
                <a:gd name="connsiteX10" fmla="*/ 46831 w 73301"/>
                <a:gd name="connsiteY10" fmla="*/ 319667 h 358352"/>
                <a:gd name="connsiteX11" fmla="*/ 46831 w 73301"/>
                <a:gd name="connsiteY11" fmla="*/ 134790 h 358352"/>
                <a:gd name="connsiteX12" fmla="*/ 73709 w 73301"/>
                <a:gd name="connsiteY12" fmla="*/ 134790 h 358352"/>
                <a:gd name="connsiteX13" fmla="*/ 40316 w 73301"/>
                <a:gd name="connsiteY13" fmla="*/ 18325 h 358352"/>
                <a:gd name="connsiteX14" fmla="*/ 63121 w 73301"/>
                <a:gd name="connsiteY14" fmla="*/ 41129 h 358352"/>
                <a:gd name="connsiteX15" fmla="*/ 40316 w 73301"/>
                <a:gd name="connsiteY15" fmla="*/ 63933 h 358352"/>
                <a:gd name="connsiteX16" fmla="*/ 17511 w 73301"/>
                <a:gd name="connsiteY16" fmla="*/ 41129 h 358352"/>
                <a:gd name="connsiteX17" fmla="*/ 40316 w 73301"/>
                <a:gd name="connsiteY17" fmla="*/ 18325 h 358352"/>
                <a:gd name="connsiteX18" fmla="*/ 17511 w 73301"/>
                <a:gd name="connsiteY18" fmla="*/ 98954 h 358352"/>
                <a:gd name="connsiteX19" fmla="*/ 40316 w 73301"/>
                <a:gd name="connsiteY19" fmla="*/ 76150 h 358352"/>
                <a:gd name="connsiteX20" fmla="*/ 63121 w 73301"/>
                <a:gd name="connsiteY20" fmla="*/ 98954 h 358352"/>
                <a:gd name="connsiteX21" fmla="*/ 40316 w 73301"/>
                <a:gd name="connsiteY21" fmla="*/ 121759 h 358352"/>
                <a:gd name="connsiteX22" fmla="*/ 17511 w 73301"/>
                <a:gd name="connsiteY22" fmla="*/ 98954 h 35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3301" h="358352">
                  <a:moveTo>
                    <a:pt x="73709" y="134790"/>
                  </a:moveTo>
                  <a:lnTo>
                    <a:pt x="73709" y="6108"/>
                  </a:lnTo>
                  <a:lnTo>
                    <a:pt x="6108" y="6108"/>
                  </a:lnTo>
                  <a:lnTo>
                    <a:pt x="6108" y="134790"/>
                  </a:lnTo>
                  <a:lnTo>
                    <a:pt x="32986" y="134790"/>
                  </a:lnTo>
                  <a:lnTo>
                    <a:pt x="32986" y="319667"/>
                  </a:lnTo>
                  <a:lnTo>
                    <a:pt x="28099" y="319667"/>
                  </a:lnTo>
                  <a:lnTo>
                    <a:pt x="23212" y="359575"/>
                  </a:lnTo>
                  <a:lnTo>
                    <a:pt x="56605" y="359575"/>
                  </a:lnTo>
                  <a:lnTo>
                    <a:pt x="51718" y="319667"/>
                  </a:lnTo>
                  <a:lnTo>
                    <a:pt x="46831" y="319667"/>
                  </a:lnTo>
                  <a:lnTo>
                    <a:pt x="46831" y="134790"/>
                  </a:lnTo>
                  <a:lnTo>
                    <a:pt x="73709" y="134790"/>
                  </a:lnTo>
                  <a:close/>
                  <a:moveTo>
                    <a:pt x="40316" y="18325"/>
                  </a:moveTo>
                  <a:cubicBezTo>
                    <a:pt x="52533" y="18325"/>
                    <a:pt x="63121" y="28913"/>
                    <a:pt x="63121" y="41129"/>
                  </a:cubicBezTo>
                  <a:cubicBezTo>
                    <a:pt x="63121" y="53346"/>
                    <a:pt x="52533" y="63933"/>
                    <a:pt x="40316" y="63933"/>
                  </a:cubicBezTo>
                  <a:cubicBezTo>
                    <a:pt x="28099" y="63933"/>
                    <a:pt x="17511" y="53346"/>
                    <a:pt x="17511" y="41129"/>
                  </a:cubicBezTo>
                  <a:cubicBezTo>
                    <a:pt x="17511" y="28913"/>
                    <a:pt x="27284" y="18325"/>
                    <a:pt x="40316" y="18325"/>
                  </a:cubicBezTo>
                  <a:close/>
                  <a:moveTo>
                    <a:pt x="17511" y="98954"/>
                  </a:moveTo>
                  <a:cubicBezTo>
                    <a:pt x="17511" y="86738"/>
                    <a:pt x="27284" y="76150"/>
                    <a:pt x="40316" y="76150"/>
                  </a:cubicBezTo>
                  <a:cubicBezTo>
                    <a:pt x="53347" y="76150"/>
                    <a:pt x="63121" y="86738"/>
                    <a:pt x="63121" y="98954"/>
                  </a:cubicBezTo>
                  <a:cubicBezTo>
                    <a:pt x="63121" y="111171"/>
                    <a:pt x="52533" y="121759"/>
                    <a:pt x="40316" y="121759"/>
                  </a:cubicBezTo>
                  <a:cubicBezTo>
                    <a:pt x="28099" y="121759"/>
                    <a:pt x="17511" y="111985"/>
                    <a:pt x="17511" y="98954"/>
                  </a:cubicBezTo>
                  <a:close/>
                </a:path>
              </a:pathLst>
            </a:custGeom>
            <a:grpFill/>
            <a:ln w="9525" cap="flat">
              <a:noFill/>
              <a:prstDash val="solid"/>
              <a:miter/>
            </a:ln>
          </p:spPr>
          <p:txBody>
            <a:bodyPr rtlCol="0" anchor="ctr"/>
            <a:lstStyle/>
            <a:p>
              <a:endParaRPr lang="en-IN"/>
            </a:p>
          </p:txBody>
        </p:sp>
      </p:grpSp>
      <p:grpSp>
        <p:nvGrpSpPr>
          <p:cNvPr id="120" name="Group 119">
            <a:extLst>
              <a:ext uri="{FF2B5EF4-FFF2-40B4-BE49-F238E27FC236}">
                <a16:creationId xmlns:a16="http://schemas.microsoft.com/office/drawing/2014/main" id="{BBE42D61-2593-467C-9486-C5F64C012D88}"/>
              </a:ext>
            </a:extLst>
          </p:cNvPr>
          <p:cNvGrpSpPr/>
          <p:nvPr/>
        </p:nvGrpSpPr>
        <p:grpSpPr>
          <a:xfrm>
            <a:off x="874965" y="3277136"/>
            <a:ext cx="904893" cy="1042559"/>
            <a:chOff x="874965" y="3261422"/>
            <a:chExt cx="904893" cy="1042559"/>
          </a:xfrm>
        </p:grpSpPr>
        <p:sp>
          <p:nvSpPr>
            <p:cNvPr id="109" name="Freeform: Shape 108">
              <a:extLst>
                <a:ext uri="{FF2B5EF4-FFF2-40B4-BE49-F238E27FC236}">
                  <a16:creationId xmlns:a16="http://schemas.microsoft.com/office/drawing/2014/main" id="{8BCAE857-6F9A-460F-BDC7-999AA45E272A}"/>
                </a:ext>
              </a:extLst>
            </p:cNvPr>
            <p:cNvSpPr/>
            <p:nvPr/>
          </p:nvSpPr>
          <p:spPr>
            <a:xfrm>
              <a:off x="874965" y="3766412"/>
              <a:ext cx="65161" cy="488699"/>
            </a:xfrm>
            <a:custGeom>
              <a:avLst/>
              <a:gdLst>
                <a:gd name="connsiteX0" fmla="*/ 6108 w 32578"/>
                <a:gd name="connsiteY0" fmla="*/ 28098 h 244331"/>
                <a:gd name="connsiteX1" fmla="*/ 6108 w 32578"/>
                <a:gd name="connsiteY1" fmla="*/ 239852 h 244331"/>
                <a:gd name="connsiteX2" fmla="*/ 10181 w 32578"/>
                <a:gd name="connsiteY2" fmla="*/ 243924 h 244331"/>
                <a:gd name="connsiteX3" fmla="*/ 14253 w 32578"/>
                <a:gd name="connsiteY3" fmla="*/ 239852 h 244331"/>
                <a:gd name="connsiteX4" fmla="*/ 14253 w 32578"/>
                <a:gd name="connsiteY4" fmla="*/ 28098 h 244331"/>
                <a:gd name="connsiteX5" fmla="*/ 29728 w 32578"/>
                <a:gd name="connsiteY5" fmla="*/ 10180 h 244331"/>
                <a:gd name="connsiteX6" fmla="*/ 18325 w 32578"/>
                <a:gd name="connsiteY6" fmla="*/ 6108 h 244331"/>
                <a:gd name="connsiteX7" fmla="*/ 6108 w 32578"/>
                <a:gd name="connsiteY7" fmla="*/ 28098 h 24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78" h="244331">
                  <a:moveTo>
                    <a:pt x="6108" y="28098"/>
                  </a:moveTo>
                  <a:lnTo>
                    <a:pt x="6108" y="239852"/>
                  </a:lnTo>
                  <a:cubicBezTo>
                    <a:pt x="6108" y="242295"/>
                    <a:pt x="7737" y="243924"/>
                    <a:pt x="10181" y="243924"/>
                  </a:cubicBezTo>
                  <a:cubicBezTo>
                    <a:pt x="12624" y="243924"/>
                    <a:pt x="14253" y="242295"/>
                    <a:pt x="14253" y="239852"/>
                  </a:cubicBezTo>
                  <a:lnTo>
                    <a:pt x="14253" y="28098"/>
                  </a:lnTo>
                  <a:cubicBezTo>
                    <a:pt x="14253" y="19139"/>
                    <a:pt x="20769" y="11809"/>
                    <a:pt x="29728" y="10180"/>
                  </a:cubicBezTo>
                  <a:cubicBezTo>
                    <a:pt x="25655" y="9366"/>
                    <a:pt x="21583" y="8552"/>
                    <a:pt x="18325" y="6108"/>
                  </a:cubicBezTo>
                  <a:cubicBezTo>
                    <a:pt x="10995" y="10995"/>
                    <a:pt x="6108" y="18325"/>
                    <a:pt x="6108" y="28098"/>
                  </a:cubicBezTo>
                  <a:close/>
                </a:path>
              </a:pathLst>
            </a:custGeom>
            <a:noFill/>
            <a:ln w="12700" cap="flat">
              <a:solidFill>
                <a:schemeClr val="tx2">
                  <a:lumMod val="75000"/>
                  <a:lumOff val="25000"/>
                </a:schemeClr>
              </a:solidFill>
              <a:prstDash val="solid"/>
              <a:miter/>
            </a:ln>
          </p:spPr>
          <p:txBody>
            <a:bodyPr rtlCol="0" anchor="ctr"/>
            <a:lstStyle/>
            <a:p>
              <a:endParaRPr lang="en-IN"/>
            </a:p>
          </p:txBody>
        </p:sp>
        <p:sp>
          <p:nvSpPr>
            <p:cNvPr id="110" name="Freeform: Shape 109">
              <a:extLst>
                <a:ext uri="{FF2B5EF4-FFF2-40B4-BE49-F238E27FC236}">
                  <a16:creationId xmlns:a16="http://schemas.microsoft.com/office/drawing/2014/main" id="{1FB153BB-0037-41C9-A244-D761E30ECCFB}"/>
                </a:ext>
              </a:extLst>
            </p:cNvPr>
            <p:cNvSpPr/>
            <p:nvPr/>
          </p:nvSpPr>
          <p:spPr>
            <a:xfrm>
              <a:off x="930351" y="3766412"/>
              <a:ext cx="65161" cy="97739"/>
            </a:xfrm>
            <a:custGeom>
              <a:avLst/>
              <a:gdLst>
                <a:gd name="connsiteX0" fmla="*/ 29728 w 32578"/>
                <a:gd name="connsiteY0" fmla="*/ 44387 h 48866"/>
                <a:gd name="connsiteX1" fmla="*/ 29728 w 32578"/>
                <a:gd name="connsiteY1" fmla="*/ 28098 h 48866"/>
                <a:gd name="connsiteX2" fmla="*/ 17511 w 32578"/>
                <a:gd name="connsiteY2" fmla="*/ 6108 h 48866"/>
                <a:gd name="connsiteX3" fmla="*/ 6108 w 32578"/>
                <a:gd name="connsiteY3" fmla="*/ 10180 h 48866"/>
                <a:gd name="connsiteX4" fmla="*/ 20769 w 32578"/>
                <a:gd name="connsiteY4" fmla="*/ 28098 h 48866"/>
                <a:gd name="connsiteX5" fmla="*/ 20769 w 32578"/>
                <a:gd name="connsiteY5" fmla="*/ 44387 h 48866"/>
                <a:gd name="connsiteX6" fmla="*/ 24841 w 32578"/>
                <a:gd name="connsiteY6" fmla="*/ 48459 h 48866"/>
                <a:gd name="connsiteX7" fmla="*/ 29728 w 32578"/>
                <a:gd name="connsiteY7" fmla="*/ 44387 h 4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78" h="48866">
                  <a:moveTo>
                    <a:pt x="29728" y="44387"/>
                  </a:moveTo>
                  <a:lnTo>
                    <a:pt x="29728" y="28098"/>
                  </a:lnTo>
                  <a:cubicBezTo>
                    <a:pt x="29728" y="19139"/>
                    <a:pt x="24841" y="10995"/>
                    <a:pt x="17511" y="6108"/>
                  </a:cubicBezTo>
                  <a:cubicBezTo>
                    <a:pt x="14253" y="8552"/>
                    <a:pt x="10181" y="10180"/>
                    <a:pt x="6108" y="10180"/>
                  </a:cubicBezTo>
                  <a:cubicBezTo>
                    <a:pt x="14253" y="11809"/>
                    <a:pt x="20769" y="19139"/>
                    <a:pt x="20769" y="28098"/>
                  </a:cubicBezTo>
                  <a:lnTo>
                    <a:pt x="20769" y="44387"/>
                  </a:lnTo>
                  <a:cubicBezTo>
                    <a:pt x="20769" y="46830"/>
                    <a:pt x="22398" y="48459"/>
                    <a:pt x="24841" y="48459"/>
                  </a:cubicBezTo>
                  <a:cubicBezTo>
                    <a:pt x="28099" y="48459"/>
                    <a:pt x="29728" y="46016"/>
                    <a:pt x="29728" y="44387"/>
                  </a:cubicBezTo>
                  <a:close/>
                </a:path>
              </a:pathLst>
            </a:custGeom>
            <a:noFill/>
            <a:ln w="12700" cap="flat">
              <a:solidFill>
                <a:schemeClr val="tx2">
                  <a:lumMod val="75000"/>
                  <a:lumOff val="25000"/>
                </a:schemeClr>
              </a:solidFill>
              <a:prstDash val="solid"/>
              <a:miter/>
            </a:ln>
          </p:spPr>
          <p:txBody>
            <a:bodyPr rtlCol="0" anchor="ctr"/>
            <a:lstStyle/>
            <a:p>
              <a:endParaRPr lang="en-IN"/>
            </a:p>
          </p:txBody>
        </p:sp>
        <p:sp>
          <p:nvSpPr>
            <p:cNvPr id="111" name="Freeform: Shape 110">
              <a:extLst>
                <a:ext uri="{FF2B5EF4-FFF2-40B4-BE49-F238E27FC236}">
                  <a16:creationId xmlns:a16="http://schemas.microsoft.com/office/drawing/2014/main" id="{1B4F28D0-2ED5-499D-9064-3E28967A28EF}"/>
                </a:ext>
              </a:extLst>
            </p:cNvPr>
            <p:cNvSpPr/>
            <p:nvPr/>
          </p:nvSpPr>
          <p:spPr>
            <a:xfrm>
              <a:off x="1177878" y="3987223"/>
              <a:ext cx="130324" cy="309509"/>
            </a:xfrm>
            <a:custGeom>
              <a:avLst/>
              <a:gdLst>
                <a:gd name="connsiteX0" fmla="*/ 6152 w 65156"/>
                <a:gd name="connsiteY0" fmla="*/ 127826 h 154743"/>
                <a:gd name="connsiteX1" fmla="*/ 29772 w 65156"/>
                <a:gd name="connsiteY1" fmla="*/ 153074 h 154743"/>
                <a:gd name="connsiteX2" fmla="*/ 55020 w 65156"/>
                <a:gd name="connsiteY2" fmla="*/ 129455 h 154743"/>
                <a:gd name="connsiteX3" fmla="*/ 60721 w 65156"/>
                <a:gd name="connsiteY3" fmla="*/ 6475 h 154743"/>
                <a:gd name="connsiteX4" fmla="*/ 11039 w 65156"/>
                <a:gd name="connsiteY4" fmla="*/ 20320 h 154743"/>
                <a:gd name="connsiteX5" fmla="*/ 6152 w 65156"/>
                <a:gd name="connsiteY5" fmla="*/ 127826 h 15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56" h="154743">
                  <a:moveTo>
                    <a:pt x="6152" y="127826"/>
                  </a:moveTo>
                  <a:cubicBezTo>
                    <a:pt x="5338" y="140857"/>
                    <a:pt x="15926" y="153074"/>
                    <a:pt x="29772" y="153074"/>
                  </a:cubicBezTo>
                  <a:cubicBezTo>
                    <a:pt x="30586" y="153074"/>
                    <a:pt x="54206" y="153074"/>
                    <a:pt x="55020" y="129455"/>
                  </a:cubicBezTo>
                  <a:cubicBezTo>
                    <a:pt x="55020" y="128640"/>
                    <a:pt x="60721" y="-1670"/>
                    <a:pt x="60721" y="6475"/>
                  </a:cubicBezTo>
                  <a:cubicBezTo>
                    <a:pt x="44432" y="13805"/>
                    <a:pt x="28143" y="17877"/>
                    <a:pt x="11039" y="20320"/>
                  </a:cubicBezTo>
                  <a:cubicBezTo>
                    <a:pt x="11039" y="21949"/>
                    <a:pt x="6152" y="128640"/>
                    <a:pt x="6152" y="127826"/>
                  </a:cubicBezTo>
                  <a:close/>
                </a:path>
              </a:pathLst>
            </a:custGeom>
            <a:noFill/>
            <a:ln w="12700" cap="flat">
              <a:solidFill>
                <a:schemeClr val="tx2">
                  <a:lumMod val="75000"/>
                  <a:lumOff val="25000"/>
                </a:schemeClr>
              </a:solidFill>
              <a:prstDash val="solid"/>
              <a:miter/>
            </a:ln>
          </p:spPr>
          <p:txBody>
            <a:bodyPr rtlCol="0" anchor="ctr"/>
            <a:lstStyle/>
            <a:p>
              <a:endParaRPr lang="en-IN"/>
            </a:p>
          </p:txBody>
        </p:sp>
        <p:sp>
          <p:nvSpPr>
            <p:cNvPr id="112" name="Freeform: Shape 111">
              <a:extLst>
                <a:ext uri="{FF2B5EF4-FFF2-40B4-BE49-F238E27FC236}">
                  <a16:creationId xmlns:a16="http://schemas.microsoft.com/office/drawing/2014/main" id="{368535F9-1D13-4D72-A76A-8C47BF4212A2}"/>
                </a:ext>
              </a:extLst>
            </p:cNvPr>
            <p:cNvSpPr/>
            <p:nvPr/>
          </p:nvSpPr>
          <p:spPr>
            <a:xfrm>
              <a:off x="1010175" y="3989585"/>
              <a:ext cx="130324" cy="309509"/>
            </a:xfrm>
            <a:custGeom>
              <a:avLst/>
              <a:gdLst>
                <a:gd name="connsiteX0" fmla="*/ 55790 w 65156"/>
                <a:gd name="connsiteY0" fmla="*/ 19954 h 154743"/>
                <a:gd name="connsiteX1" fmla="*/ 6108 w 65156"/>
                <a:gd name="connsiteY1" fmla="*/ 6108 h 154743"/>
                <a:gd name="connsiteX2" fmla="*/ 11810 w 65156"/>
                <a:gd name="connsiteY2" fmla="*/ 129089 h 154743"/>
                <a:gd name="connsiteX3" fmla="*/ 36243 w 65156"/>
                <a:gd name="connsiteY3" fmla="*/ 152707 h 154743"/>
                <a:gd name="connsiteX4" fmla="*/ 60677 w 65156"/>
                <a:gd name="connsiteY4" fmla="*/ 127460 h 154743"/>
                <a:gd name="connsiteX5" fmla="*/ 55790 w 65156"/>
                <a:gd name="connsiteY5" fmla="*/ 19954 h 15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56" h="154743">
                  <a:moveTo>
                    <a:pt x="55790" y="19954"/>
                  </a:moveTo>
                  <a:cubicBezTo>
                    <a:pt x="38687" y="18325"/>
                    <a:pt x="22398" y="13438"/>
                    <a:pt x="6108" y="6108"/>
                  </a:cubicBezTo>
                  <a:cubicBezTo>
                    <a:pt x="10181" y="101398"/>
                    <a:pt x="8552" y="58232"/>
                    <a:pt x="11810" y="129089"/>
                  </a:cubicBezTo>
                  <a:cubicBezTo>
                    <a:pt x="12624" y="142120"/>
                    <a:pt x="23212" y="152707"/>
                    <a:pt x="36243" y="152707"/>
                  </a:cubicBezTo>
                  <a:cubicBezTo>
                    <a:pt x="37058" y="151893"/>
                    <a:pt x="62306" y="151078"/>
                    <a:pt x="60677" y="127460"/>
                  </a:cubicBezTo>
                  <a:cubicBezTo>
                    <a:pt x="58234" y="77779"/>
                    <a:pt x="59863" y="100583"/>
                    <a:pt x="55790" y="19954"/>
                  </a:cubicBezTo>
                  <a:close/>
                </a:path>
              </a:pathLst>
            </a:custGeom>
            <a:noFill/>
            <a:ln w="12700" cap="flat">
              <a:solidFill>
                <a:schemeClr val="tx2">
                  <a:lumMod val="75000"/>
                  <a:lumOff val="25000"/>
                </a:schemeClr>
              </a:solidFill>
              <a:prstDash val="solid"/>
              <a:miter/>
            </a:ln>
          </p:spPr>
          <p:txBody>
            <a:bodyPr rtlCol="0" anchor="ctr"/>
            <a:lstStyle/>
            <a:p>
              <a:endParaRPr lang="en-IN"/>
            </a:p>
          </p:txBody>
        </p:sp>
        <p:sp>
          <p:nvSpPr>
            <p:cNvPr id="113" name="Freeform: Shape 112">
              <a:extLst>
                <a:ext uri="{FF2B5EF4-FFF2-40B4-BE49-F238E27FC236}">
                  <a16:creationId xmlns:a16="http://schemas.microsoft.com/office/drawing/2014/main" id="{81491E07-F3F9-4981-BBE6-8BAF863B55E0}"/>
                </a:ext>
              </a:extLst>
            </p:cNvPr>
            <p:cNvSpPr/>
            <p:nvPr/>
          </p:nvSpPr>
          <p:spPr>
            <a:xfrm>
              <a:off x="922207" y="3774557"/>
              <a:ext cx="32580" cy="16289"/>
            </a:xfrm>
            <a:custGeom>
              <a:avLst/>
              <a:gdLst>
                <a:gd name="connsiteX0" fmla="*/ 6108 w 16289"/>
                <a:gd name="connsiteY0" fmla="*/ 6108 h 8144"/>
                <a:gd name="connsiteX1" fmla="*/ 10995 w 16289"/>
                <a:gd name="connsiteY1" fmla="*/ 6108 h 8144"/>
                <a:gd name="connsiteX2" fmla="*/ 6108 w 16289"/>
                <a:gd name="connsiteY2" fmla="*/ 6108 h 8144"/>
              </a:gdLst>
              <a:ahLst/>
              <a:cxnLst>
                <a:cxn ang="0">
                  <a:pos x="connsiteX0" y="connsiteY0"/>
                </a:cxn>
                <a:cxn ang="0">
                  <a:pos x="connsiteX1" y="connsiteY1"/>
                </a:cxn>
                <a:cxn ang="0">
                  <a:pos x="connsiteX2" y="connsiteY2"/>
                </a:cxn>
              </a:cxnLst>
              <a:rect l="l" t="t" r="r" b="b"/>
              <a:pathLst>
                <a:path w="16289" h="8144">
                  <a:moveTo>
                    <a:pt x="6108" y="6108"/>
                  </a:moveTo>
                  <a:lnTo>
                    <a:pt x="10995" y="6108"/>
                  </a:lnTo>
                  <a:lnTo>
                    <a:pt x="6108" y="6108"/>
                  </a:lnTo>
                  <a:close/>
                </a:path>
              </a:pathLst>
            </a:custGeom>
            <a:noFill/>
            <a:ln w="12700" cap="flat">
              <a:solidFill>
                <a:schemeClr val="tx2">
                  <a:lumMod val="75000"/>
                  <a:lumOff val="25000"/>
                </a:schemeClr>
              </a:solidFill>
              <a:prstDash val="solid"/>
              <a:miter/>
            </a:ln>
          </p:spPr>
          <p:txBody>
            <a:bodyPr rtlCol="0" anchor="ctr"/>
            <a:lstStyle/>
            <a:p>
              <a:endParaRPr lang="en-IN"/>
            </a:p>
          </p:txBody>
        </p:sp>
        <p:sp>
          <p:nvSpPr>
            <p:cNvPr id="114" name="Freeform: Shape 113">
              <a:extLst>
                <a:ext uri="{FF2B5EF4-FFF2-40B4-BE49-F238E27FC236}">
                  <a16:creationId xmlns:a16="http://schemas.microsoft.com/office/drawing/2014/main" id="{92B40802-AB2F-4437-9499-6AD4560B3685}"/>
                </a:ext>
              </a:extLst>
            </p:cNvPr>
            <p:cNvSpPr/>
            <p:nvPr/>
          </p:nvSpPr>
          <p:spPr>
            <a:xfrm>
              <a:off x="895033" y="3453754"/>
              <a:ext cx="488713" cy="570149"/>
            </a:xfrm>
            <a:custGeom>
              <a:avLst/>
              <a:gdLst>
                <a:gd name="connsiteX0" fmla="*/ 11550 w 244337"/>
                <a:gd name="connsiteY0" fmla="*/ 129847 h 285053"/>
                <a:gd name="connsiteX1" fmla="*/ 9921 w 244337"/>
                <a:gd name="connsiteY1" fmla="*/ 152652 h 285053"/>
                <a:gd name="connsiteX2" fmla="*/ 32726 w 244337"/>
                <a:gd name="connsiteY2" fmla="*/ 154281 h 285053"/>
                <a:gd name="connsiteX3" fmla="*/ 54716 w 244337"/>
                <a:gd name="connsiteY3" fmla="*/ 126590 h 285053"/>
                <a:gd name="connsiteX4" fmla="*/ 75078 w 244337"/>
                <a:gd name="connsiteY4" fmla="*/ 90755 h 285053"/>
                <a:gd name="connsiteX5" fmla="*/ 75078 w 244337"/>
                <a:gd name="connsiteY5" fmla="*/ 111115 h 285053"/>
                <a:gd name="connsiteX6" fmla="*/ 46572 w 244337"/>
                <a:gd name="connsiteY6" fmla="*/ 256085 h 285053"/>
                <a:gd name="connsiteX7" fmla="*/ 219237 w 244337"/>
                <a:gd name="connsiteY7" fmla="*/ 256085 h 285053"/>
                <a:gd name="connsiteX8" fmla="*/ 190731 w 244337"/>
                <a:gd name="connsiteY8" fmla="*/ 111930 h 285053"/>
                <a:gd name="connsiteX9" fmla="*/ 190731 w 244337"/>
                <a:gd name="connsiteY9" fmla="*/ 87497 h 285053"/>
                <a:gd name="connsiteX10" fmla="*/ 211907 w 244337"/>
                <a:gd name="connsiteY10" fmla="*/ 156724 h 285053"/>
                <a:gd name="connsiteX11" fmla="*/ 229825 w 244337"/>
                <a:gd name="connsiteY11" fmla="*/ 171384 h 285053"/>
                <a:gd name="connsiteX12" fmla="*/ 244485 w 244337"/>
                <a:gd name="connsiteY12" fmla="*/ 153466 h 285053"/>
                <a:gd name="connsiteX13" fmla="*/ 198875 w 244337"/>
                <a:gd name="connsiteY13" fmla="*/ 32115 h 285053"/>
                <a:gd name="connsiteX14" fmla="*/ 186659 w 244337"/>
                <a:gd name="connsiteY14" fmla="*/ 19898 h 285053"/>
                <a:gd name="connsiteX15" fmla="*/ 186659 w 244337"/>
                <a:gd name="connsiteY15" fmla="*/ 19898 h 285053"/>
                <a:gd name="connsiteX16" fmla="*/ 84851 w 244337"/>
                <a:gd name="connsiteY16" fmla="*/ 17455 h 285053"/>
                <a:gd name="connsiteX17" fmla="*/ 66933 w 244337"/>
                <a:gd name="connsiteY17" fmla="*/ 34558 h 285053"/>
                <a:gd name="connsiteX18" fmla="*/ 11550 w 244337"/>
                <a:gd name="connsiteY18" fmla="*/ 129847 h 28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4337" h="285053">
                  <a:moveTo>
                    <a:pt x="11550" y="129847"/>
                  </a:moveTo>
                  <a:cubicBezTo>
                    <a:pt x="5034" y="135549"/>
                    <a:pt x="4220" y="146136"/>
                    <a:pt x="9921" y="152652"/>
                  </a:cubicBezTo>
                  <a:cubicBezTo>
                    <a:pt x="15622" y="159167"/>
                    <a:pt x="26210" y="159982"/>
                    <a:pt x="32726" y="154281"/>
                  </a:cubicBezTo>
                  <a:cubicBezTo>
                    <a:pt x="39242" y="148580"/>
                    <a:pt x="46572" y="138806"/>
                    <a:pt x="54716" y="126590"/>
                  </a:cubicBezTo>
                  <a:cubicBezTo>
                    <a:pt x="61232" y="116817"/>
                    <a:pt x="68562" y="103786"/>
                    <a:pt x="75078" y="90755"/>
                  </a:cubicBezTo>
                  <a:lnTo>
                    <a:pt x="75078" y="111115"/>
                  </a:lnTo>
                  <a:lnTo>
                    <a:pt x="46572" y="256085"/>
                  </a:lnTo>
                  <a:cubicBezTo>
                    <a:pt x="106027" y="291106"/>
                    <a:pt x="168740" y="287034"/>
                    <a:pt x="219237" y="256085"/>
                  </a:cubicBezTo>
                  <a:lnTo>
                    <a:pt x="190731" y="111930"/>
                  </a:lnTo>
                  <a:lnTo>
                    <a:pt x="190731" y="87497"/>
                  </a:lnTo>
                  <a:cubicBezTo>
                    <a:pt x="200504" y="107858"/>
                    <a:pt x="209463" y="133920"/>
                    <a:pt x="211907" y="156724"/>
                  </a:cubicBezTo>
                  <a:cubicBezTo>
                    <a:pt x="212721" y="164868"/>
                    <a:pt x="218422" y="171384"/>
                    <a:pt x="229825" y="171384"/>
                  </a:cubicBezTo>
                  <a:cubicBezTo>
                    <a:pt x="239598" y="170569"/>
                    <a:pt x="245300" y="161611"/>
                    <a:pt x="244485" y="153466"/>
                  </a:cubicBezTo>
                  <a:cubicBezTo>
                    <a:pt x="240413" y="113559"/>
                    <a:pt x="219237" y="66321"/>
                    <a:pt x="198875" y="32115"/>
                  </a:cubicBezTo>
                  <a:cubicBezTo>
                    <a:pt x="195618" y="26414"/>
                    <a:pt x="193174" y="22342"/>
                    <a:pt x="186659" y="19898"/>
                  </a:cubicBezTo>
                  <a:lnTo>
                    <a:pt x="186659" y="19898"/>
                  </a:lnTo>
                  <a:cubicBezTo>
                    <a:pt x="152451" y="2795"/>
                    <a:pt x="119058" y="1166"/>
                    <a:pt x="84851" y="17455"/>
                  </a:cubicBezTo>
                  <a:cubicBezTo>
                    <a:pt x="68562" y="23970"/>
                    <a:pt x="68562" y="30486"/>
                    <a:pt x="66933" y="34558"/>
                  </a:cubicBezTo>
                  <a:cubicBezTo>
                    <a:pt x="57974" y="54105"/>
                    <a:pt x="27025" y="116002"/>
                    <a:pt x="11550" y="129847"/>
                  </a:cubicBezTo>
                  <a:close/>
                </a:path>
              </a:pathLst>
            </a:custGeom>
            <a:noFill/>
            <a:ln w="12700" cap="flat">
              <a:solidFill>
                <a:schemeClr val="tx2">
                  <a:lumMod val="75000"/>
                  <a:lumOff val="25000"/>
                </a:schemeClr>
              </a:solidFill>
              <a:prstDash val="solid"/>
              <a:miter/>
            </a:ln>
          </p:spPr>
          <p:txBody>
            <a:bodyPr rtlCol="0" anchor="ctr"/>
            <a:lstStyle/>
            <a:p>
              <a:endParaRPr lang="en-IN"/>
            </a:p>
          </p:txBody>
        </p:sp>
        <p:sp>
          <p:nvSpPr>
            <p:cNvPr id="115" name="Freeform: Shape 114">
              <a:extLst>
                <a:ext uri="{FF2B5EF4-FFF2-40B4-BE49-F238E27FC236}">
                  <a16:creationId xmlns:a16="http://schemas.microsoft.com/office/drawing/2014/main" id="{AE8986AF-257F-4A38-BB11-73A26D088CE0}"/>
                </a:ext>
              </a:extLst>
            </p:cNvPr>
            <p:cNvSpPr/>
            <p:nvPr/>
          </p:nvSpPr>
          <p:spPr>
            <a:xfrm>
              <a:off x="1060675" y="3261422"/>
              <a:ext cx="195485" cy="195481"/>
            </a:xfrm>
            <a:custGeom>
              <a:avLst/>
              <a:gdLst>
                <a:gd name="connsiteX0" fmla="*/ 94070 w 97735"/>
                <a:gd name="connsiteY0" fmla="*/ 50088 h 97732"/>
                <a:gd name="connsiteX1" fmla="*/ 50089 w 97735"/>
                <a:gd name="connsiteY1" fmla="*/ 94068 h 97732"/>
                <a:gd name="connsiteX2" fmla="*/ 6108 w 97735"/>
                <a:gd name="connsiteY2" fmla="*/ 50088 h 97732"/>
                <a:gd name="connsiteX3" fmla="*/ 50089 w 97735"/>
                <a:gd name="connsiteY3" fmla="*/ 6108 h 97732"/>
                <a:gd name="connsiteX4" fmla="*/ 94070 w 97735"/>
                <a:gd name="connsiteY4" fmla="*/ 50088 h 97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35" h="97732">
                  <a:moveTo>
                    <a:pt x="94070" y="50088"/>
                  </a:moveTo>
                  <a:cubicBezTo>
                    <a:pt x="94070" y="74377"/>
                    <a:pt x="74379" y="94068"/>
                    <a:pt x="50089" y="94068"/>
                  </a:cubicBezTo>
                  <a:cubicBezTo>
                    <a:pt x="25799" y="94068"/>
                    <a:pt x="6108" y="74377"/>
                    <a:pt x="6108" y="50088"/>
                  </a:cubicBezTo>
                  <a:cubicBezTo>
                    <a:pt x="6108" y="25799"/>
                    <a:pt x="25799" y="6108"/>
                    <a:pt x="50089" y="6108"/>
                  </a:cubicBezTo>
                  <a:cubicBezTo>
                    <a:pt x="74379" y="6108"/>
                    <a:pt x="94070" y="25799"/>
                    <a:pt x="94070" y="50088"/>
                  </a:cubicBezTo>
                  <a:close/>
                </a:path>
              </a:pathLst>
            </a:custGeom>
            <a:noFill/>
            <a:ln w="12700" cap="flat">
              <a:solidFill>
                <a:schemeClr val="tx2">
                  <a:lumMod val="75000"/>
                  <a:lumOff val="25000"/>
                </a:schemeClr>
              </a:solidFill>
              <a:prstDash val="solid"/>
              <a:miter/>
            </a:ln>
          </p:spPr>
          <p:txBody>
            <a:bodyPr rtlCol="0" anchor="ctr"/>
            <a:lstStyle/>
            <a:p>
              <a:endParaRPr lang="en-IN"/>
            </a:p>
          </p:txBody>
        </p:sp>
        <p:sp>
          <p:nvSpPr>
            <p:cNvPr id="116" name="Freeform: Shape 115">
              <a:extLst>
                <a:ext uri="{FF2B5EF4-FFF2-40B4-BE49-F238E27FC236}">
                  <a16:creationId xmlns:a16="http://schemas.microsoft.com/office/drawing/2014/main" id="{CCA9ED59-0689-49C1-A4BE-927B5BB366D8}"/>
                </a:ext>
              </a:extLst>
            </p:cNvPr>
            <p:cNvSpPr/>
            <p:nvPr/>
          </p:nvSpPr>
          <p:spPr>
            <a:xfrm>
              <a:off x="1438612" y="4027052"/>
              <a:ext cx="114033" cy="276929"/>
            </a:xfrm>
            <a:custGeom>
              <a:avLst/>
              <a:gdLst>
                <a:gd name="connsiteX0" fmla="*/ 6108 w 57012"/>
                <a:gd name="connsiteY0" fmla="*/ 109542 h 138454"/>
                <a:gd name="connsiteX1" fmla="*/ 30542 w 57012"/>
                <a:gd name="connsiteY1" fmla="*/ 133975 h 138454"/>
                <a:gd name="connsiteX2" fmla="*/ 54976 w 57012"/>
                <a:gd name="connsiteY2" fmla="*/ 109542 h 138454"/>
                <a:gd name="connsiteX3" fmla="*/ 54976 w 57012"/>
                <a:gd name="connsiteY3" fmla="*/ 19139 h 138454"/>
                <a:gd name="connsiteX4" fmla="*/ 6108 w 57012"/>
                <a:gd name="connsiteY4" fmla="*/ 6108 h 138454"/>
                <a:gd name="connsiteX5" fmla="*/ 6108 w 57012"/>
                <a:gd name="connsiteY5" fmla="*/ 109542 h 138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12" h="138454">
                  <a:moveTo>
                    <a:pt x="6108" y="109542"/>
                  </a:moveTo>
                  <a:cubicBezTo>
                    <a:pt x="6108" y="123388"/>
                    <a:pt x="16696" y="133975"/>
                    <a:pt x="30542" y="133975"/>
                  </a:cubicBezTo>
                  <a:cubicBezTo>
                    <a:pt x="44388" y="133975"/>
                    <a:pt x="54976" y="122573"/>
                    <a:pt x="54976" y="109542"/>
                  </a:cubicBezTo>
                  <a:cubicBezTo>
                    <a:pt x="54976" y="107099"/>
                    <a:pt x="54976" y="15067"/>
                    <a:pt x="54976" y="19139"/>
                  </a:cubicBezTo>
                  <a:cubicBezTo>
                    <a:pt x="38687" y="17511"/>
                    <a:pt x="21583" y="13438"/>
                    <a:pt x="6108" y="6108"/>
                  </a:cubicBezTo>
                  <a:cubicBezTo>
                    <a:pt x="6108" y="8552"/>
                    <a:pt x="6108" y="116057"/>
                    <a:pt x="6108" y="109542"/>
                  </a:cubicBezTo>
                  <a:close/>
                </a:path>
              </a:pathLst>
            </a:custGeom>
            <a:noFill/>
            <a:ln w="12700" cap="flat">
              <a:solidFill>
                <a:schemeClr val="tx2">
                  <a:lumMod val="75000"/>
                  <a:lumOff val="25000"/>
                </a:schemeClr>
              </a:solidFill>
              <a:prstDash val="solid"/>
              <a:miter/>
            </a:ln>
          </p:spPr>
          <p:txBody>
            <a:bodyPr rtlCol="0" anchor="ctr"/>
            <a:lstStyle/>
            <a:p>
              <a:endParaRPr lang="en-IN"/>
            </a:p>
          </p:txBody>
        </p:sp>
        <p:sp>
          <p:nvSpPr>
            <p:cNvPr id="117" name="Freeform: Shape 116">
              <a:extLst>
                <a:ext uri="{FF2B5EF4-FFF2-40B4-BE49-F238E27FC236}">
                  <a16:creationId xmlns:a16="http://schemas.microsoft.com/office/drawing/2014/main" id="{E4D4F98D-25B2-480E-B0FB-E0894A9B9EAC}"/>
                </a:ext>
              </a:extLst>
            </p:cNvPr>
            <p:cNvSpPr/>
            <p:nvPr/>
          </p:nvSpPr>
          <p:spPr>
            <a:xfrm>
              <a:off x="1583597" y="4025424"/>
              <a:ext cx="114033" cy="276929"/>
            </a:xfrm>
            <a:custGeom>
              <a:avLst/>
              <a:gdLst>
                <a:gd name="connsiteX0" fmla="*/ 6108 w 57012"/>
                <a:gd name="connsiteY0" fmla="*/ 26469 h 138454"/>
                <a:gd name="connsiteX1" fmla="*/ 6108 w 57012"/>
                <a:gd name="connsiteY1" fmla="*/ 109542 h 138454"/>
                <a:gd name="connsiteX2" fmla="*/ 30542 w 57012"/>
                <a:gd name="connsiteY2" fmla="*/ 133975 h 138454"/>
                <a:gd name="connsiteX3" fmla="*/ 54976 w 57012"/>
                <a:gd name="connsiteY3" fmla="*/ 109542 h 138454"/>
                <a:gd name="connsiteX4" fmla="*/ 54976 w 57012"/>
                <a:gd name="connsiteY4" fmla="*/ 6108 h 138454"/>
                <a:gd name="connsiteX5" fmla="*/ 6108 w 57012"/>
                <a:gd name="connsiteY5" fmla="*/ 19139 h 138454"/>
                <a:gd name="connsiteX6" fmla="*/ 6108 w 57012"/>
                <a:gd name="connsiteY6" fmla="*/ 26469 h 138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12" h="138454">
                  <a:moveTo>
                    <a:pt x="6108" y="26469"/>
                  </a:moveTo>
                  <a:cubicBezTo>
                    <a:pt x="6108" y="28098"/>
                    <a:pt x="6108" y="110356"/>
                    <a:pt x="6108" y="109542"/>
                  </a:cubicBezTo>
                  <a:cubicBezTo>
                    <a:pt x="6108" y="123387"/>
                    <a:pt x="16696" y="133975"/>
                    <a:pt x="30542" y="133975"/>
                  </a:cubicBezTo>
                  <a:cubicBezTo>
                    <a:pt x="44388" y="133975"/>
                    <a:pt x="54976" y="122573"/>
                    <a:pt x="54976" y="109542"/>
                  </a:cubicBezTo>
                  <a:lnTo>
                    <a:pt x="54976" y="6108"/>
                  </a:lnTo>
                  <a:cubicBezTo>
                    <a:pt x="39501" y="13438"/>
                    <a:pt x="22398" y="17510"/>
                    <a:pt x="6108" y="19139"/>
                  </a:cubicBezTo>
                  <a:lnTo>
                    <a:pt x="6108" y="26469"/>
                  </a:lnTo>
                  <a:close/>
                </a:path>
              </a:pathLst>
            </a:custGeom>
            <a:noFill/>
            <a:ln w="12700" cap="flat">
              <a:solidFill>
                <a:schemeClr val="tx2">
                  <a:lumMod val="75000"/>
                  <a:lumOff val="25000"/>
                </a:schemeClr>
              </a:solidFill>
              <a:prstDash val="solid"/>
              <a:miter/>
            </a:ln>
          </p:spPr>
          <p:txBody>
            <a:bodyPr rtlCol="0" anchor="ctr"/>
            <a:lstStyle/>
            <a:p>
              <a:endParaRPr lang="en-IN"/>
            </a:p>
          </p:txBody>
        </p:sp>
        <p:sp>
          <p:nvSpPr>
            <p:cNvPr id="118" name="Freeform: Shape 117">
              <a:extLst>
                <a:ext uri="{FF2B5EF4-FFF2-40B4-BE49-F238E27FC236}">
                  <a16:creationId xmlns:a16="http://schemas.microsoft.com/office/drawing/2014/main" id="{0237AE9B-FD95-41B1-8E14-6C579B519D15}"/>
                </a:ext>
              </a:extLst>
            </p:cNvPr>
            <p:cNvSpPr/>
            <p:nvPr/>
          </p:nvSpPr>
          <p:spPr>
            <a:xfrm>
              <a:off x="1323727" y="3574852"/>
              <a:ext cx="456131" cy="472410"/>
            </a:xfrm>
            <a:custGeom>
              <a:avLst/>
              <a:gdLst>
                <a:gd name="connsiteX0" fmla="*/ 197118 w 228048"/>
                <a:gd name="connsiteY0" fmla="*/ 216717 h 236187"/>
                <a:gd name="connsiteX1" fmla="*/ 172684 w 228048"/>
                <a:gd name="connsiteY1" fmla="*/ 94551 h 236187"/>
                <a:gd name="connsiteX2" fmla="*/ 172684 w 228048"/>
                <a:gd name="connsiteY2" fmla="*/ 78262 h 236187"/>
                <a:gd name="connsiteX3" fmla="*/ 191417 w 228048"/>
                <a:gd name="connsiteY3" fmla="*/ 140160 h 236187"/>
                <a:gd name="connsiteX4" fmla="*/ 209335 w 228048"/>
                <a:gd name="connsiteY4" fmla="*/ 154819 h 236187"/>
                <a:gd name="connsiteX5" fmla="*/ 223995 w 228048"/>
                <a:gd name="connsiteY5" fmla="*/ 136902 h 236187"/>
                <a:gd name="connsiteX6" fmla="*/ 171055 w 228048"/>
                <a:gd name="connsiteY6" fmla="*/ 18808 h 236187"/>
                <a:gd name="connsiteX7" fmla="*/ 171055 w 228048"/>
                <a:gd name="connsiteY7" fmla="*/ 18808 h 236187"/>
                <a:gd name="connsiteX8" fmla="*/ 83094 w 228048"/>
                <a:gd name="connsiteY8" fmla="*/ 15551 h 236187"/>
                <a:gd name="connsiteX9" fmla="*/ 70063 w 228048"/>
                <a:gd name="connsiteY9" fmla="*/ 26138 h 236187"/>
                <a:gd name="connsiteX10" fmla="*/ 37484 w 228048"/>
                <a:gd name="connsiteY10" fmla="*/ 88850 h 236187"/>
                <a:gd name="connsiteX11" fmla="*/ 37484 w 228048"/>
                <a:gd name="connsiteY11" fmla="*/ 92922 h 236187"/>
                <a:gd name="connsiteX12" fmla="*/ 11421 w 228048"/>
                <a:gd name="connsiteY12" fmla="*/ 119799 h 236187"/>
                <a:gd name="connsiteX13" fmla="*/ 10607 w 228048"/>
                <a:gd name="connsiteY13" fmla="*/ 142603 h 236187"/>
                <a:gd name="connsiteX14" fmla="*/ 33412 w 228048"/>
                <a:gd name="connsiteY14" fmla="*/ 143417 h 236187"/>
                <a:gd name="connsiteX15" fmla="*/ 74135 w 228048"/>
                <a:gd name="connsiteY15" fmla="*/ 91293 h 236187"/>
                <a:gd name="connsiteX16" fmla="*/ 49701 w 228048"/>
                <a:gd name="connsiteY16" fmla="*/ 218346 h 236187"/>
                <a:gd name="connsiteX17" fmla="*/ 197118 w 228048"/>
                <a:gd name="connsiteY17" fmla="*/ 216717 h 23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048" h="236187">
                  <a:moveTo>
                    <a:pt x="197118" y="216717"/>
                  </a:moveTo>
                  <a:lnTo>
                    <a:pt x="172684" y="94551"/>
                  </a:lnTo>
                  <a:lnTo>
                    <a:pt x="172684" y="78262"/>
                  </a:lnTo>
                  <a:cubicBezTo>
                    <a:pt x="181643" y="97809"/>
                    <a:pt x="188973" y="118170"/>
                    <a:pt x="191417" y="140160"/>
                  </a:cubicBezTo>
                  <a:cubicBezTo>
                    <a:pt x="192231" y="149118"/>
                    <a:pt x="201190" y="155634"/>
                    <a:pt x="209335" y="154819"/>
                  </a:cubicBezTo>
                  <a:cubicBezTo>
                    <a:pt x="218294" y="154005"/>
                    <a:pt x="224810" y="145861"/>
                    <a:pt x="223995" y="136902"/>
                  </a:cubicBezTo>
                  <a:cubicBezTo>
                    <a:pt x="220737" y="104324"/>
                    <a:pt x="191417" y="25324"/>
                    <a:pt x="171055" y="18808"/>
                  </a:cubicBezTo>
                  <a:lnTo>
                    <a:pt x="171055" y="18808"/>
                  </a:lnTo>
                  <a:cubicBezTo>
                    <a:pt x="141735" y="3334"/>
                    <a:pt x="112414" y="1705"/>
                    <a:pt x="83094" y="15551"/>
                  </a:cubicBezTo>
                  <a:cubicBezTo>
                    <a:pt x="77393" y="16365"/>
                    <a:pt x="72506" y="20437"/>
                    <a:pt x="70063" y="26138"/>
                  </a:cubicBezTo>
                  <a:cubicBezTo>
                    <a:pt x="70063" y="26953"/>
                    <a:pt x="57031" y="60345"/>
                    <a:pt x="37484" y="88850"/>
                  </a:cubicBezTo>
                  <a:lnTo>
                    <a:pt x="37484" y="92922"/>
                  </a:lnTo>
                  <a:cubicBezTo>
                    <a:pt x="39113" y="108397"/>
                    <a:pt x="25267" y="121428"/>
                    <a:pt x="11421" y="119799"/>
                  </a:cubicBezTo>
                  <a:cubicBezTo>
                    <a:pt x="4906" y="125500"/>
                    <a:pt x="4091" y="136087"/>
                    <a:pt x="10607" y="142603"/>
                  </a:cubicBezTo>
                  <a:cubicBezTo>
                    <a:pt x="17123" y="149118"/>
                    <a:pt x="26896" y="149933"/>
                    <a:pt x="33412" y="143417"/>
                  </a:cubicBezTo>
                  <a:cubicBezTo>
                    <a:pt x="49701" y="128757"/>
                    <a:pt x="62732" y="110025"/>
                    <a:pt x="74135" y="91293"/>
                  </a:cubicBezTo>
                  <a:cubicBezTo>
                    <a:pt x="40742" y="265583"/>
                    <a:pt x="52144" y="205315"/>
                    <a:pt x="49701" y="218346"/>
                  </a:cubicBezTo>
                  <a:cubicBezTo>
                    <a:pt x="93682" y="243593"/>
                    <a:pt x="148251" y="246037"/>
                    <a:pt x="197118" y="216717"/>
                  </a:cubicBezTo>
                  <a:close/>
                </a:path>
              </a:pathLst>
            </a:custGeom>
            <a:noFill/>
            <a:ln w="12700" cap="flat">
              <a:solidFill>
                <a:schemeClr val="tx2">
                  <a:lumMod val="75000"/>
                  <a:lumOff val="25000"/>
                </a:schemeClr>
              </a:solidFill>
              <a:prstDash val="solid"/>
              <a:miter/>
            </a:ln>
          </p:spPr>
          <p:txBody>
            <a:bodyPr rtlCol="0" anchor="ctr"/>
            <a:lstStyle/>
            <a:p>
              <a:endParaRPr lang="en-IN"/>
            </a:p>
          </p:txBody>
        </p:sp>
        <p:sp>
          <p:nvSpPr>
            <p:cNvPr id="119" name="Freeform: Shape 118">
              <a:extLst>
                <a:ext uri="{FF2B5EF4-FFF2-40B4-BE49-F238E27FC236}">
                  <a16:creationId xmlns:a16="http://schemas.microsoft.com/office/drawing/2014/main" id="{D3770C88-267C-4F1C-98E9-E22451796AB0}"/>
                </a:ext>
              </a:extLst>
            </p:cNvPr>
            <p:cNvSpPr/>
            <p:nvPr/>
          </p:nvSpPr>
          <p:spPr>
            <a:xfrm>
              <a:off x="1484225" y="3409661"/>
              <a:ext cx="162904" cy="162900"/>
            </a:xfrm>
            <a:custGeom>
              <a:avLst/>
              <a:gdLst>
                <a:gd name="connsiteX0" fmla="*/ 43574 w 81445"/>
                <a:gd name="connsiteY0" fmla="*/ 6108 h 81443"/>
                <a:gd name="connsiteX1" fmla="*/ 6108 w 81445"/>
                <a:gd name="connsiteY1" fmla="*/ 43572 h 81443"/>
                <a:gd name="connsiteX2" fmla="*/ 43574 w 81445"/>
                <a:gd name="connsiteY2" fmla="*/ 81037 h 81443"/>
                <a:gd name="connsiteX3" fmla="*/ 81039 w 81445"/>
                <a:gd name="connsiteY3" fmla="*/ 43572 h 81443"/>
                <a:gd name="connsiteX4" fmla="*/ 43574 w 81445"/>
                <a:gd name="connsiteY4" fmla="*/ 6108 h 8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45" h="81443">
                  <a:moveTo>
                    <a:pt x="43574" y="6108"/>
                  </a:moveTo>
                  <a:cubicBezTo>
                    <a:pt x="23212" y="6108"/>
                    <a:pt x="6108" y="22397"/>
                    <a:pt x="6108" y="43572"/>
                  </a:cubicBezTo>
                  <a:cubicBezTo>
                    <a:pt x="6108" y="64748"/>
                    <a:pt x="22398" y="81037"/>
                    <a:pt x="43574" y="81037"/>
                  </a:cubicBezTo>
                  <a:cubicBezTo>
                    <a:pt x="64749" y="81037"/>
                    <a:pt x="81039" y="64748"/>
                    <a:pt x="81039" y="43572"/>
                  </a:cubicBezTo>
                  <a:cubicBezTo>
                    <a:pt x="81039" y="22397"/>
                    <a:pt x="63935" y="6108"/>
                    <a:pt x="43574" y="6108"/>
                  </a:cubicBezTo>
                  <a:close/>
                </a:path>
              </a:pathLst>
            </a:custGeom>
            <a:noFill/>
            <a:ln w="12700" cap="flat">
              <a:solidFill>
                <a:schemeClr val="tx2">
                  <a:lumMod val="75000"/>
                  <a:lumOff val="25000"/>
                </a:schemeClr>
              </a:solidFill>
              <a:prstDash val="solid"/>
              <a:miter/>
            </a:ln>
          </p:spPr>
          <p:txBody>
            <a:bodyPr rtlCol="0" anchor="ctr"/>
            <a:lstStyle/>
            <a:p>
              <a:endParaRPr lang="en-IN"/>
            </a:p>
          </p:txBody>
        </p:sp>
      </p:grpSp>
      <p:sp>
        <p:nvSpPr>
          <p:cNvPr id="3" name="Title 1">
            <a:extLst>
              <a:ext uri="{FF2B5EF4-FFF2-40B4-BE49-F238E27FC236}">
                <a16:creationId xmlns:a16="http://schemas.microsoft.com/office/drawing/2014/main" id="{5507D6A4-9E49-1174-CD8F-6EED72EE21D3}"/>
              </a:ext>
            </a:extLst>
          </p:cNvPr>
          <p:cNvSpPr>
            <a:spLocks noGrp="1"/>
          </p:cNvSpPr>
          <p:nvPr>
            <p:ph type="title"/>
          </p:nvPr>
        </p:nvSpPr>
        <p:spPr>
          <a:xfrm>
            <a:off x="257175" y="455736"/>
            <a:ext cx="10515600" cy="768838"/>
          </a:xfrm>
        </p:spPr>
        <p:txBody>
          <a:bodyPr vert="horz" lIns="91440" tIns="45720" rIns="91440" bIns="45720" rtlCol="0" anchor="ctr">
            <a:noAutofit/>
          </a:bodyPr>
          <a:lstStyle/>
          <a:p>
            <a:r>
              <a:rPr lang="en-IN" sz="3200">
                <a:solidFill>
                  <a:srgbClr val="000000"/>
                </a:solidFill>
                <a:ea typeface="Segoe UI Black"/>
              </a:rPr>
              <a:t>Key takeaways</a:t>
            </a:r>
            <a:endParaRPr lang="en-US"/>
          </a:p>
          <a:p>
            <a:endParaRPr lang="en-IN">
              <a:ea typeface="Segoe UI Black"/>
            </a:endParaRPr>
          </a:p>
        </p:txBody>
      </p:sp>
    </p:spTree>
    <p:extLst>
      <p:ext uri="{BB962C8B-B14F-4D97-AF65-F5344CB8AC3E}">
        <p14:creationId xmlns:p14="http://schemas.microsoft.com/office/powerpoint/2010/main" val="3451271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52383-40B4-EBBC-38DB-889E1C8939E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484D9F0-D1C5-4412-B80D-4A297FB09A56}"/>
              </a:ext>
            </a:extLst>
          </p:cNvPr>
          <p:cNvSpPr txBox="1">
            <a:spLocks/>
          </p:cNvSpPr>
          <p:nvPr/>
        </p:nvSpPr>
        <p:spPr>
          <a:xfrm>
            <a:off x="835054" y="1187590"/>
            <a:ext cx="4765646" cy="567041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a:solidFill>
                  <a:schemeClr val="bg1">
                    <a:lumMod val="65000"/>
                  </a:schemeClr>
                </a:solidFill>
                <a:latin typeface="Segoe UI Black"/>
                <a:ea typeface="Segoe UI Black"/>
                <a:cs typeface="Segoe UI"/>
              </a:rPr>
              <a:t>Takeaway 3: </a:t>
            </a:r>
            <a:r>
              <a:rPr lang="en-US" sz="2400">
                <a:solidFill>
                  <a:schemeClr val="accent2"/>
                </a:solidFill>
                <a:latin typeface="Segoe UI Bold" panose="020B0802040204020203" pitchFamily="34" charset="0"/>
                <a:ea typeface="Segoe UI Black"/>
                <a:cs typeface="Segoe UI Bold" panose="020B0802040204020203" pitchFamily="34" charset="0"/>
              </a:rPr>
              <a:t>Designing for accessibility and commuter comfort is imperative to ensure women participation and remain in the workforce.</a:t>
            </a:r>
          </a:p>
        </p:txBody>
      </p:sp>
      <p:sp>
        <p:nvSpPr>
          <p:cNvPr id="5" name="Title 1">
            <a:extLst>
              <a:ext uri="{FF2B5EF4-FFF2-40B4-BE49-F238E27FC236}">
                <a16:creationId xmlns:a16="http://schemas.microsoft.com/office/drawing/2014/main" id="{452075A8-0D20-4E05-92F0-C6A611A37CF3}"/>
              </a:ext>
            </a:extLst>
          </p:cNvPr>
          <p:cNvSpPr txBox="1">
            <a:spLocks/>
          </p:cNvSpPr>
          <p:nvPr/>
        </p:nvSpPr>
        <p:spPr>
          <a:xfrm>
            <a:off x="6094427" y="1187590"/>
            <a:ext cx="4765646" cy="567041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0"/>
              </a:spcBef>
            </a:pPr>
            <a:r>
              <a:rPr lang="en-US" sz="2400">
                <a:solidFill>
                  <a:schemeClr val="bg1">
                    <a:lumMod val="65000"/>
                  </a:schemeClr>
                </a:solidFill>
                <a:latin typeface="Segoe UI Black"/>
                <a:ea typeface="Segoe UI Black"/>
                <a:cs typeface="Segoe UI"/>
              </a:rPr>
              <a:t>Recommendation 4: </a:t>
            </a:r>
            <a:r>
              <a:rPr lang="en-US" sz="2400">
                <a:latin typeface="Segoe UI Bold" panose="020B0802040204020203" pitchFamily="34" charset="0"/>
                <a:ea typeface="Segoe UI Black"/>
                <a:cs typeface="Segoe UI Bold" panose="020B0802040204020203" pitchFamily="34" charset="0"/>
              </a:rPr>
              <a:t>Comprehensive surveys to capture the anthropomorphic and comfort needs for women across different demographic and socio-economic profiles. </a:t>
            </a:r>
          </a:p>
        </p:txBody>
      </p:sp>
      <p:sp>
        <p:nvSpPr>
          <p:cNvPr id="43" name="Rectangle 42">
            <a:extLst>
              <a:ext uri="{FF2B5EF4-FFF2-40B4-BE49-F238E27FC236}">
                <a16:creationId xmlns:a16="http://schemas.microsoft.com/office/drawing/2014/main" id="{AC2ECFB0-EB3D-4B5E-9E3E-B6EBBEC94496}"/>
              </a:ext>
            </a:extLst>
          </p:cNvPr>
          <p:cNvSpPr/>
          <p:nvPr/>
        </p:nvSpPr>
        <p:spPr>
          <a:xfrm>
            <a:off x="2128874" y="3144000"/>
            <a:ext cx="2864262" cy="2954655"/>
          </a:xfrm>
          <a:prstGeom prst="rect">
            <a:avLst/>
          </a:prstGeom>
        </p:spPr>
        <p:txBody>
          <a:bodyPr wrap="square">
            <a:spAutoFit/>
          </a:bodyPr>
          <a:lstStyle/>
          <a:p>
            <a:pPr>
              <a:lnSpc>
                <a:spcPct val="100000"/>
              </a:lnSpc>
              <a:spcBef>
                <a:spcPts val="1200"/>
              </a:spcBef>
            </a:pPr>
            <a:r>
              <a:rPr lang="en-US" sz="1600">
                <a:latin typeface="Segoe UI"/>
                <a:ea typeface="+mj-lt"/>
                <a:cs typeface="Segoe UI"/>
              </a:rPr>
              <a:t>Well designed wayfinding and signages have the potential to significantly reduce travel time. </a:t>
            </a:r>
          </a:p>
          <a:p>
            <a:pPr>
              <a:lnSpc>
                <a:spcPct val="100000"/>
              </a:lnSpc>
              <a:spcBef>
                <a:spcPts val="1200"/>
              </a:spcBef>
            </a:pPr>
            <a:r>
              <a:rPr lang="en-US" sz="1600">
                <a:latin typeface="Segoe UI"/>
                <a:ea typeface="+mj-lt"/>
                <a:cs typeface="Segoe UI"/>
              </a:rPr>
              <a:t>Similarly, designing for commuter comfort such as providing wider gangways in buses, lower handlebars, low-floor buses ensure women are able to travel comfortably for longer distances</a:t>
            </a:r>
            <a:endParaRPr lang="en-US" sz="2000">
              <a:solidFill>
                <a:schemeClr val="accent2"/>
              </a:solidFill>
              <a:latin typeface="Segoe UI Black" panose="020B0A02040204020203" pitchFamily="34" charset="0"/>
              <a:ea typeface="Segoe UI Black" panose="020B0A02040204020203" pitchFamily="34" charset="0"/>
              <a:cs typeface="Segoe UI" panose="020B0502040204020203" pitchFamily="34" charset="0"/>
            </a:endParaRPr>
          </a:p>
        </p:txBody>
      </p:sp>
      <p:cxnSp>
        <p:nvCxnSpPr>
          <p:cNvPr id="44" name="Straight Connector 43">
            <a:extLst>
              <a:ext uri="{FF2B5EF4-FFF2-40B4-BE49-F238E27FC236}">
                <a16:creationId xmlns:a16="http://schemas.microsoft.com/office/drawing/2014/main" id="{C7804AC4-5B2C-4635-8B27-BEA744F686D8}"/>
              </a:ext>
            </a:extLst>
          </p:cNvPr>
          <p:cNvCxnSpPr>
            <a:cxnSpLocks/>
          </p:cNvCxnSpPr>
          <p:nvPr/>
        </p:nvCxnSpPr>
        <p:spPr>
          <a:xfrm>
            <a:off x="2084424" y="3237802"/>
            <a:ext cx="0" cy="2616898"/>
          </a:xfrm>
          <a:prstGeom prst="line">
            <a:avLst/>
          </a:prstGeom>
          <a:ln w="28575">
            <a:solidFill>
              <a:schemeClr val="tx2">
                <a:lumMod val="10000"/>
                <a:lumOff val="90000"/>
              </a:schemeClr>
            </a:solidFill>
            <a:prstDash val="solid"/>
          </a:ln>
        </p:spPr>
        <p:style>
          <a:lnRef idx="1">
            <a:schemeClr val="accent2"/>
          </a:lnRef>
          <a:fillRef idx="0">
            <a:schemeClr val="accent2"/>
          </a:fillRef>
          <a:effectRef idx="0">
            <a:schemeClr val="accent2"/>
          </a:effectRef>
          <a:fontRef idx="minor">
            <a:schemeClr val="tx1"/>
          </a:fontRef>
        </p:style>
      </p:cxnSp>
      <p:grpSp>
        <p:nvGrpSpPr>
          <p:cNvPr id="46" name="Group 45">
            <a:extLst>
              <a:ext uri="{FF2B5EF4-FFF2-40B4-BE49-F238E27FC236}">
                <a16:creationId xmlns:a16="http://schemas.microsoft.com/office/drawing/2014/main" id="{16E5E3D9-DE60-4A3D-87B0-14B0A0CF888A}"/>
              </a:ext>
            </a:extLst>
          </p:cNvPr>
          <p:cNvGrpSpPr/>
          <p:nvPr/>
        </p:nvGrpSpPr>
        <p:grpSpPr>
          <a:xfrm>
            <a:off x="724415" y="3234103"/>
            <a:ext cx="1292769" cy="660563"/>
            <a:chOff x="5470594" y="5363646"/>
            <a:chExt cx="1216367" cy="621524"/>
          </a:xfrm>
          <a:solidFill>
            <a:schemeClr val="tx2">
              <a:lumMod val="10000"/>
              <a:lumOff val="90000"/>
            </a:schemeClr>
          </a:solidFill>
        </p:grpSpPr>
        <p:sp>
          <p:nvSpPr>
            <p:cNvPr id="47" name="Freeform: Shape 46">
              <a:extLst>
                <a:ext uri="{FF2B5EF4-FFF2-40B4-BE49-F238E27FC236}">
                  <a16:creationId xmlns:a16="http://schemas.microsoft.com/office/drawing/2014/main" id="{1A0A0623-9B21-4825-8B88-D06A2E7DAA4A}"/>
                </a:ext>
              </a:extLst>
            </p:cNvPr>
            <p:cNvSpPr/>
            <p:nvPr/>
          </p:nvSpPr>
          <p:spPr>
            <a:xfrm>
              <a:off x="5640490" y="5490155"/>
              <a:ext cx="382796" cy="464230"/>
            </a:xfrm>
            <a:custGeom>
              <a:avLst/>
              <a:gdLst>
                <a:gd name="connsiteX0" fmla="*/ 371611 w 382795"/>
                <a:gd name="connsiteY0" fmla="*/ 362154 h 464229"/>
                <a:gd name="connsiteX1" fmla="*/ 366235 w 382795"/>
                <a:gd name="connsiteY1" fmla="*/ 367937 h 464229"/>
                <a:gd name="connsiteX2" fmla="*/ 309142 w 382795"/>
                <a:gd name="connsiteY2" fmla="*/ 367937 h 464229"/>
                <a:gd name="connsiteX3" fmla="*/ 303766 w 382795"/>
                <a:gd name="connsiteY3" fmla="*/ 362154 h 464229"/>
                <a:gd name="connsiteX4" fmla="*/ 303766 w 382795"/>
                <a:gd name="connsiteY4" fmla="*/ 337965 h 464229"/>
                <a:gd name="connsiteX5" fmla="*/ 309142 w 382795"/>
                <a:gd name="connsiteY5" fmla="*/ 332183 h 464229"/>
                <a:gd name="connsiteX6" fmla="*/ 366235 w 382795"/>
                <a:gd name="connsiteY6" fmla="*/ 332183 h 464229"/>
                <a:gd name="connsiteX7" fmla="*/ 371611 w 382795"/>
                <a:gd name="connsiteY7" fmla="*/ 337965 h 464229"/>
                <a:gd name="connsiteX8" fmla="*/ 371611 w 382795"/>
                <a:gd name="connsiteY8" fmla="*/ 362154 h 464229"/>
                <a:gd name="connsiteX9" fmla="*/ 220610 w 382795"/>
                <a:gd name="connsiteY9" fmla="*/ 247481 h 464229"/>
                <a:gd name="connsiteX10" fmla="*/ 202366 w 382795"/>
                <a:gd name="connsiteY10" fmla="*/ 227772 h 464229"/>
                <a:gd name="connsiteX11" fmla="*/ 202366 w 382795"/>
                <a:gd name="connsiteY11" fmla="*/ 103814 h 464229"/>
                <a:gd name="connsiteX12" fmla="*/ 220610 w 382795"/>
                <a:gd name="connsiteY12" fmla="*/ 84105 h 464229"/>
                <a:gd name="connsiteX13" fmla="*/ 353123 w 382795"/>
                <a:gd name="connsiteY13" fmla="*/ 84105 h 464229"/>
                <a:gd name="connsiteX14" fmla="*/ 371366 w 382795"/>
                <a:gd name="connsiteY14" fmla="*/ 103814 h 464229"/>
                <a:gd name="connsiteX15" fmla="*/ 371366 w 382795"/>
                <a:gd name="connsiteY15" fmla="*/ 227772 h 464229"/>
                <a:gd name="connsiteX16" fmla="*/ 353123 w 382795"/>
                <a:gd name="connsiteY16" fmla="*/ 247481 h 464229"/>
                <a:gd name="connsiteX17" fmla="*/ 220610 w 382795"/>
                <a:gd name="connsiteY17" fmla="*/ 247481 h 464229"/>
                <a:gd name="connsiteX18" fmla="*/ 186321 w 382795"/>
                <a:gd name="connsiteY18" fmla="*/ 227772 h 464229"/>
                <a:gd name="connsiteX19" fmla="*/ 168078 w 382795"/>
                <a:gd name="connsiteY19" fmla="*/ 247481 h 464229"/>
                <a:gd name="connsiteX20" fmla="*/ 35565 w 382795"/>
                <a:gd name="connsiteY20" fmla="*/ 247481 h 464229"/>
                <a:gd name="connsiteX21" fmla="*/ 17321 w 382795"/>
                <a:gd name="connsiteY21" fmla="*/ 227772 h 464229"/>
                <a:gd name="connsiteX22" fmla="*/ 17321 w 382795"/>
                <a:gd name="connsiteY22" fmla="*/ 103814 h 464229"/>
                <a:gd name="connsiteX23" fmla="*/ 35565 w 382795"/>
                <a:gd name="connsiteY23" fmla="*/ 84105 h 464229"/>
                <a:gd name="connsiteX24" fmla="*/ 168078 w 382795"/>
                <a:gd name="connsiteY24" fmla="*/ 84105 h 464229"/>
                <a:gd name="connsiteX25" fmla="*/ 186321 w 382795"/>
                <a:gd name="connsiteY25" fmla="*/ 103814 h 464229"/>
                <a:gd name="connsiteX26" fmla="*/ 186321 w 382795"/>
                <a:gd name="connsiteY26" fmla="*/ 227772 h 464229"/>
                <a:gd name="connsiteX27" fmla="*/ 84840 w 382795"/>
                <a:gd name="connsiteY27" fmla="*/ 362154 h 464229"/>
                <a:gd name="connsiteX28" fmla="*/ 79464 w 382795"/>
                <a:gd name="connsiteY28" fmla="*/ 367937 h 464229"/>
                <a:gd name="connsiteX29" fmla="*/ 22289 w 382795"/>
                <a:gd name="connsiteY29" fmla="*/ 367937 h 464229"/>
                <a:gd name="connsiteX30" fmla="*/ 16914 w 382795"/>
                <a:gd name="connsiteY30" fmla="*/ 362154 h 464229"/>
                <a:gd name="connsiteX31" fmla="*/ 16914 w 382795"/>
                <a:gd name="connsiteY31" fmla="*/ 337965 h 464229"/>
                <a:gd name="connsiteX32" fmla="*/ 22289 w 382795"/>
                <a:gd name="connsiteY32" fmla="*/ 332183 h 464229"/>
                <a:gd name="connsiteX33" fmla="*/ 79464 w 382795"/>
                <a:gd name="connsiteY33" fmla="*/ 332183 h 464229"/>
                <a:gd name="connsiteX34" fmla="*/ 84840 w 382795"/>
                <a:gd name="connsiteY34" fmla="*/ 337965 h 464229"/>
                <a:gd name="connsiteX35" fmla="*/ 84840 w 382795"/>
                <a:gd name="connsiteY35" fmla="*/ 362154 h 464229"/>
                <a:gd name="connsiteX36" fmla="*/ 43384 w 382795"/>
                <a:gd name="connsiteY36" fmla="*/ 29782 h 464229"/>
                <a:gd name="connsiteX37" fmla="*/ 55845 w 382795"/>
                <a:gd name="connsiteY37" fmla="*/ 16344 h 464229"/>
                <a:gd name="connsiteX38" fmla="*/ 332843 w 382795"/>
                <a:gd name="connsiteY38" fmla="*/ 16344 h 464229"/>
                <a:gd name="connsiteX39" fmla="*/ 345304 w 382795"/>
                <a:gd name="connsiteY39" fmla="*/ 29782 h 464229"/>
                <a:gd name="connsiteX40" fmla="*/ 345304 w 382795"/>
                <a:gd name="connsiteY40" fmla="*/ 54459 h 464229"/>
                <a:gd name="connsiteX41" fmla="*/ 332843 w 382795"/>
                <a:gd name="connsiteY41" fmla="*/ 67897 h 464229"/>
                <a:gd name="connsiteX42" fmla="*/ 55845 w 382795"/>
                <a:gd name="connsiteY42" fmla="*/ 67897 h 464229"/>
                <a:gd name="connsiteX43" fmla="*/ 43384 w 382795"/>
                <a:gd name="connsiteY43" fmla="*/ 54459 h 464229"/>
                <a:gd name="connsiteX44" fmla="*/ 43384 w 382795"/>
                <a:gd name="connsiteY44" fmla="*/ 29782 h 464229"/>
                <a:gd name="connsiteX45" fmla="*/ 351819 w 382795"/>
                <a:gd name="connsiteY45" fmla="*/ 462 h 464229"/>
                <a:gd name="connsiteX46" fmla="*/ 36787 w 382795"/>
                <a:gd name="connsiteY46" fmla="*/ 462 h 464229"/>
                <a:gd name="connsiteX47" fmla="*/ 462 w 382795"/>
                <a:gd name="connsiteY47" fmla="*/ 39718 h 464229"/>
                <a:gd name="connsiteX48" fmla="*/ 462 w 382795"/>
                <a:gd name="connsiteY48" fmla="*/ 380153 h 464229"/>
                <a:gd name="connsiteX49" fmla="*/ 32226 w 382795"/>
                <a:gd name="connsiteY49" fmla="*/ 419083 h 464229"/>
                <a:gd name="connsiteX50" fmla="*/ 32226 w 382795"/>
                <a:gd name="connsiteY50" fmla="*/ 440340 h 464229"/>
                <a:gd name="connsiteX51" fmla="*/ 59266 w 382795"/>
                <a:gd name="connsiteY51" fmla="*/ 469578 h 464229"/>
                <a:gd name="connsiteX52" fmla="*/ 72786 w 382795"/>
                <a:gd name="connsiteY52" fmla="*/ 469578 h 464229"/>
                <a:gd name="connsiteX53" fmla="*/ 99826 w 382795"/>
                <a:gd name="connsiteY53" fmla="*/ 440340 h 464229"/>
                <a:gd name="connsiteX54" fmla="*/ 99826 w 382795"/>
                <a:gd name="connsiteY54" fmla="*/ 419491 h 464229"/>
                <a:gd name="connsiteX55" fmla="*/ 288862 w 382795"/>
                <a:gd name="connsiteY55" fmla="*/ 419491 h 464229"/>
                <a:gd name="connsiteX56" fmla="*/ 288862 w 382795"/>
                <a:gd name="connsiteY56" fmla="*/ 440340 h 464229"/>
                <a:gd name="connsiteX57" fmla="*/ 315902 w 382795"/>
                <a:gd name="connsiteY57" fmla="*/ 469578 h 464229"/>
                <a:gd name="connsiteX58" fmla="*/ 329422 w 382795"/>
                <a:gd name="connsiteY58" fmla="*/ 469578 h 464229"/>
                <a:gd name="connsiteX59" fmla="*/ 356462 w 382795"/>
                <a:gd name="connsiteY59" fmla="*/ 440340 h 464229"/>
                <a:gd name="connsiteX60" fmla="*/ 356462 w 382795"/>
                <a:gd name="connsiteY60" fmla="*/ 419083 h 464229"/>
                <a:gd name="connsiteX61" fmla="*/ 388226 w 382795"/>
                <a:gd name="connsiteY61" fmla="*/ 380153 h 464229"/>
                <a:gd name="connsiteX62" fmla="*/ 388226 w 382795"/>
                <a:gd name="connsiteY62" fmla="*/ 39718 h 464229"/>
                <a:gd name="connsiteX63" fmla="*/ 351901 w 382795"/>
                <a:gd name="connsiteY63" fmla="*/ 462 h 46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82795" h="464229">
                  <a:moveTo>
                    <a:pt x="371611" y="362154"/>
                  </a:moveTo>
                  <a:cubicBezTo>
                    <a:pt x="371611" y="365330"/>
                    <a:pt x="369167" y="367937"/>
                    <a:pt x="366235" y="367937"/>
                  </a:cubicBezTo>
                  <a:lnTo>
                    <a:pt x="309142" y="367937"/>
                  </a:lnTo>
                  <a:cubicBezTo>
                    <a:pt x="306210" y="367937"/>
                    <a:pt x="303766" y="365330"/>
                    <a:pt x="303766" y="362154"/>
                  </a:cubicBezTo>
                  <a:lnTo>
                    <a:pt x="303766" y="337965"/>
                  </a:lnTo>
                  <a:cubicBezTo>
                    <a:pt x="303766" y="334789"/>
                    <a:pt x="306210" y="332183"/>
                    <a:pt x="309142" y="332183"/>
                  </a:cubicBezTo>
                  <a:lnTo>
                    <a:pt x="366235" y="332183"/>
                  </a:lnTo>
                  <a:cubicBezTo>
                    <a:pt x="369167" y="332183"/>
                    <a:pt x="371611" y="334789"/>
                    <a:pt x="371611" y="337965"/>
                  </a:cubicBezTo>
                  <a:lnTo>
                    <a:pt x="371611" y="362154"/>
                  </a:lnTo>
                  <a:close/>
                  <a:moveTo>
                    <a:pt x="220610" y="247481"/>
                  </a:moveTo>
                  <a:cubicBezTo>
                    <a:pt x="210511" y="247481"/>
                    <a:pt x="202366" y="238685"/>
                    <a:pt x="202366" y="227772"/>
                  </a:cubicBezTo>
                  <a:lnTo>
                    <a:pt x="202366" y="103814"/>
                  </a:lnTo>
                  <a:cubicBezTo>
                    <a:pt x="202366" y="92901"/>
                    <a:pt x="210592" y="84105"/>
                    <a:pt x="220610" y="84105"/>
                  </a:cubicBezTo>
                  <a:lnTo>
                    <a:pt x="353123" y="84105"/>
                  </a:lnTo>
                  <a:cubicBezTo>
                    <a:pt x="363222" y="84105"/>
                    <a:pt x="371366" y="92982"/>
                    <a:pt x="371366" y="103814"/>
                  </a:cubicBezTo>
                  <a:lnTo>
                    <a:pt x="371366" y="227772"/>
                  </a:lnTo>
                  <a:cubicBezTo>
                    <a:pt x="371366" y="238685"/>
                    <a:pt x="363222" y="247481"/>
                    <a:pt x="353123" y="247481"/>
                  </a:cubicBezTo>
                  <a:lnTo>
                    <a:pt x="220610" y="247481"/>
                  </a:lnTo>
                  <a:close/>
                  <a:moveTo>
                    <a:pt x="186321" y="227772"/>
                  </a:moveTo>
                  <a:cubicBezTo>
                    <a:pt x="186321" y="238685"/>
                    <a:pt x="178177" y="247481"/>
                    <a:pt x="168078" y="247481"/>
                  </a:cubicBezTo>
                  <a:lnTo>
                    <a:pt x="35565" y="247481"/>
                  </a:lnTo>
                  <a:cubicBezTo>
                    <a:pt x="25466" y="247481"/>
                    <a:pt x="17321" y="238685"/>
                    <a:pt x="17321" y="227772"/>
                  </a:cubicBezTo>
                  <a:lnTo>
                    <a:pt x="17321" y="103814"/>
                  </a:lnTo>
                  <a:cubicBezTo>
                    <a:pt x="17321" y="92901"/>
                    <a:pt x="25547" y="84105"/>
                    <a:pt x="35565" y="84105"/>
                  </a:cubicBezTo>
                  <a:lnTo>
                    <a:pt x="168078" y="84105"/>
                  </a:lnTo>
                  <a:cubicBezTo>
                    <a:pt x="178177" y="84105"/>
                    <a:pt x="186321" y="92901"/>
                    <a:pt x="186321" y="103814"/>
                  </a:cubicBezTo>
                  <a:lnTo>
                    <a:pt x="186321" y="227772"/>
                  </a:lnTo>
                  <a:close/>
                  <a:moveTo>
                    <a:pt x="84840" y="362154"/>
                  </a:moveTo>
                  <a:cubicBezTo>
                    <a:pt x="84840" y="365330"/>
                    <a:pt x="82397" y="367937"/>
                    <a:pt x="79464" y="367937"/>
                  </a:cubicBezTo>
                  <a:lnTo>
                    <a:pt x="22289" y="367937"/>
                  </a:lnTo>
                  <a:cubicBezTo>
                    <a:pt x="19357" y="367937"/>
                    <a:pt x="16914" y="365330"/>
                    <a:pt x="16914" y="362154"/>
                  </a:cubicBezTo>
                  <a:lnTo>
                    <a:pt x="16914" y="337965"/>
                  </a:lnTo>
                  <a:cubicBezTo>
                    <a:pt x="16914" y="334789"/>
                    <a:pt x="19357" y="332183"/>
                    <a:pt x="22289" y="332183"/>
                  </a:cubicBezTo>
                  <a:lnTo>
                    <a:pt x="79464" y="332183"/>
                  </a:lnTo>
                  <a:cubicBezTo>
                    <a:pt x="82397" y="332183"/>
                    <a:pt x="84840" y="334789"/>
                    <a:pt x="84840" y="337965"/>
                  </a:cubicBezTo>
                  <a:lnTo>
                    <a:pt x="84840" y="362154"/>
                  </a:lnTo>
                  <a:close/>
                  <a:moveTo>
                    <a:pt x="43384" y="29782"/>
                  </a:moveTo>
                  <a:cubicBezTo>
                    <a:pt x="43384" y="22370"/>
                    <a:pt x="48922" y="16344"/>
                    <a:pt x="55845" y="16344"/>
                  </a:cubicBezTo>
                  <a:lnTo>
                    <a:pt x="332843" y="16344"/>
                  </a:lnTo>
                  <a:cubicBezTo>
                    <a:pt x="339684" y="16344"/>
                    <a:pt x="345304" y="22370"/>
                    <a:pt x="345304" y="29782"/>
                  </a:cubicBezTo>
                  <a:lnTo>
                    <a:pt x="345304" y="54459"/>
                  </a:lnTo>
                  <a:cubicBezTo>
                    <a:pt x="345304" y="61871"/>
                    <a:pt x="339765" y="67897"/>
                    <a:pt x="332843" y="67897"/>
                  </a:cubicBezTo>
                  <a:lnTo>
                    <a:pt x="55845" y="67897"/>
                  </a:lnTo>
                  <a:cubicBezTo>
                    <a:pt x="49004" y="67897"/>
                    <a:pt x="43384" y="61871"/>
                    <a:pt x="43384" y="54459"/>
                  </a:cubicBezTo>
                  <a:lnTo>
                    <a:pt x="43384" y="29782"/>
                  </a:lnTo>
                  <a:close/>
                  <a:moveTo>
                    <a:pt x="351819" y="462"/>
                  </a:moveTo>
                  <a:lnTo>
                    <a:pt x="36787" y="462"/>
                  </a:lnTo>
                  <a:cubicBezTo>
                    <a:pt x="16751" y="462"/>
                    <a:pt x="462" y="18054"/>
                    <a:pt x="462" y="39718"/>
                  </a:cubicBezTo>
                  <a:lnTo>
                    <a:pt x="462" y="380153"/>
                  </a:lnTo>
                  <a:cubicBezTo>
                    <a:pt x="462" y="400188"/>
                    <a:pt x="14308" y="416640"/>
                    <a:pt x="32226" y="419083"/>
                  </a:cubicBezTo>
                  <a:lnTo>
                    <a:pt x="32226" y="440340"/>
                  </a:lnTo>
                  <a:cubicBezTo>
                    <a:pt x="32226" y="456466"/>
                    <a:pt x="44361" y="469578"/>
                    <a:pt x="59266" y="469578"/>
                  </a:cubicBezTo>
                  <a:lnTo>
                    <a:pt x="72786" y="469578"/>
                  </a:lnTo>
                  <a:cubicBezTo>
                    <a:pt x="87691" y="469578"/>
                    <a:pt x="99826" y="456466"/>
                    <a:pt x="99826" y="440340"/>
                  </a:cubicBezTo>
                  <a:lnTo>
                    <a:pt x="99826" y="419491"/>
                  </a:lnTo>
                  <a:lnTo>
                    <a:pt x="288862" y="419491"/>
                  </a:lnTo>
                  <a:lnTo>
                    <a:pt x="288862" y="440340"/>
                  </a:lnTo>
                  <a:cubicBezTo>
                    <a:pt x="288862" y="456466"/>
                    <a:pt x="300997" y="469578"/>
                    <a:pt x="315902" y="469578"/>
                  </a:cubicBezTo>
                  <a:lnTo>
                    <a:pt x="329422" y="469578"/>
                  </a:lnTo>
                  <a:cubicBezTo>
                    <a:pt x="344326" y="469578"/>
                    <a:pt x="356462" y="456466"/>
                    <a:pt x="356462" y="440340"/>
                  </a:cubicBezTo>
                  <a:lnTo>
                    <a:pt x="356462" y="419083"/>
                  </a:lnTo>
                  <a:cubicBezTo>
                    <a:pt x="374380" y="416640"/>
                    <a:pt x="388226" y="400188"/>
                    <a:pt x="388226" y="380153"/>
                  </a:cubicBezTo>
                  <a:lnTo>
                    <a:pt x="388226" y="39718"/>
                  </a:lnTo>
                  <a:cubicBezTo>
                    <a:pt x="388226" y="18054"/>
                    <a:pt x="371937" y="462"/>
                    <a:pt x="351901" y="462"/>
                  </a:cubicBezTo>
                  <a:close/>
                </a:path>
              </a:pathLst>
            </a:custGeom>
            <a:grpFill/>
            <a:ln w="720" cap="flat">
              <a:noFill/>
              <a:prstDash val="solid"/>
              <a:miter/>
            </a:ln>
          </p:spPr>
          <p:txBody>
            <a:bodyPr rtlCol="0" anchor="ctr"/>
            <a:lstStyle/>
            <a:p>
              <a:endParaRPr lang="en-IN"/>
            </a:p>
          </p:txBody>
        </p:sp>
        <p:sp>
          <p:nvSpPr>
            <p:cNvPr id="48" name="Freeform: Shape 47">
              <a:extLst>
                <a:ext uri="{FF2B5EF4-FFF2-40B4-BE49-F238E27FC236}">
                  <a16:creationId xmlns:a16="http://schemas.microsoft.com/office/drawing/2014/main" id="{B074E700-2B38-41F9-800C-5D72CDAA1C04}"/>
                </a:ext>
              </a:extLst>
            </p:cNvPr>
            <p:cNvSpPr/>
            <p:nvPr/>
          </p:nvSpPr>
          <p:spPr>
            <a:xfrm>
              <a:off x="5470594" y="5964809"/>
              <a:ext cx="790025" cy="16289"/>
            </a:xfrm>
            <a:custGeom>
              <a:avLst/>
              <a:gdLst>
                <a:gd name="connsiteX0" fmla="*/ 462 w 790024"/>
                <a:gd name="connsiteY0" fmla="*/ 462 h 16288"/>
                <a:gd name="connsiteX1" fmla="*/ 796432 w 790024"/>
                <a:gd name="connsiteY1" fmla="*/ 462 h 16288"/>
                <a:gd name="connsiteX2" fmla="*/ 796432 w 790024"/>
                <a:gd name="connsiteY2" fmla="*/ 21882 h 16288"/>
                <a:gd name="connsiteX3" fmla="*/ 462 w 790024"/>
                <a:gd name="connsiteY3" fmla="*/ 21882 h 16288"/>
              </a:gdLst>
              <a:ahLst/>
              <a:cxnLst>
                <a:cxn ang="0">
                  <a:pos x="connsiteX0" y="connsiteY0"/>
                </a:cxn>
                <a:cxn ang="0">
                  <a:pos x="connsiteX1" y="connsiteY1"/>
                </a:cxn>
                <a:cxn ang="0">
                  <a:pos x="connsiteX2" y="connsiteY2"/>
                </a:cxn>
                <a:cxn ang="0">
                  <a:pos x="connsiteX3" y="connsiteY3"/>
                </a:cxn>
              </a:cxnLst>
              <a:rect l="l" t="t" r="r" b="b"/>
              <a:pathLst>
                <a:path w="790024" h="16288">
                  <a:moveTo>
                    <a:pt x="462" y="462"/>
                  </a:moveTo>
                  <a:lnTo>
                    <a:pt x="796432" y="462"/>
                  </a:lnTo>
                  <a:lnTo>
                    <a:pt x="796432" y="21882"/>
                  </a:lnTo>
                  <a:lnTo>
                    <a:pt x="462" y="21882"/>
                  </a:lnTo>
                  <a:close/>
                </a:path>
              </a:pathLst>
            </a:custGeom>
            <a:grpFill/>
            <a:ln w="720" cap="flat">
              <a:noFill/>
              <a:prstDash val="solid"/>
              <a:miter/>
            </a:ln>
          </p:spPr>
          <p:txBody>
            <a:bodyPr rtlCol="0" anchor="ctr"/>
            <a:lstStyle/>
            <a:p>
              <a:endParaRPr lang="en-IN"/>
            </a:p>
          </p:txBody>
        </p:sp>
        <p:sp>
          <p:nvSpPr>
            <p:cNvPr id="49" name="Freeform: Shape 48">
              <a:extLst>
                <a:ext uri="{FF2B5EF4-FFF2-40B4-BE49-F238E27FC236}">
                  <a16:creationId xmlns:a16="http://schemas.microsoft.com/office/drawing/2014/main" id="{62461642-037D-498C-854E-A5885344E68A}"/>
                </a:ext>
              </a:extLst>
            </p:cNvPr>
            <p:cNvSpPr/>
            <p:nvPr/>
          </p:nvSpPr>
          <p:spPr>
            <a:xfrm>
              <a:off x="6263443" y="5363646"/>
              <a:ext cx="423518" cy="561962"/>
            </a:xfrm>
            <a:custGeom>
              <a:avLst/>
              <a:gdLst>
                <a:gd name="connsiteX0" fmla="*/ 6108 w 423518"/>
                <a:gd name="connsiteY0" fmla="*/ 6108 h 561962"/>
                <a:gd name="connsiteX1" fmla="*/ 6108 w 423518"/>
                <a:gd name="connsiteY1" fmla="*/ 16370 h 561962"/>
                <a:gd name="connsiteX2" fmla="*/ 58478 w 423518"/>
                <a:gd name="connsiteY2" fmla="*/ 16370 h 561962"/>
                <a:gd name="connsiteX3" fmla="*/ 58478 w 423518"/>
                <a:gd name="connsiteY3" fmla="*/ 87226 h 561962"/>
                <a:gd name="connsiteX4" fmla="*/ 57826 w 423518"/>
                <a:gd name="connsiteY4" fmla="*/ 87226 h 561962"/>
                <a:gd name="connsiteX5" fmla="*/ 57826 w 423518"/>
                <a:gd name="connsiteY5" fmla="*/ 140165 h 561962"/>
                <a:gd name="connsiteX6" fmla="*/ 58478 w 423518"/>
                <a:gd name="connsiteY6" fmla="*/ 140165 h 561962"/>
                <a:gd name="connsiteX7" fmla="*/ 58478 w 423518"/>
                <a:gd name="connsiteY7" fmla="*/ 312174 h 561962"/>
                <a:gd name="connsiteX8" fmla="*/ 58641 w 423518"/>
                <a:gd name="connsiteY8" fmla="*/ 312174 h 561962"/>
                <a:gd name="connsiteX9" fmla="*/ 58641 w 423518"/>
                <a:gd name="connsiteY9" fmla="*/ 359575 h 561962"/>
                <a:gd name="connsiteX10" fmla="*/ 58967 w 423518"/>
                <a:gd name="connsiteY10" fmla="*/ 359575 h 561962"/>
                <a:gd name="connsiteX11" fmla="*/ 58967 w 423518"/>
                <a:gd name="connsiteY11" fmla="*/ 559763 h 561962"/>
                <a:gd name="connsiteX12" fmla="*/ 73953 w 423518"/>
                <a:gd name="connsiteY12" fmla="*/ 559763 h 561962"/>
                <a:gd name="connsiteX13" fmla="*/ 73953 w 423518"/>
                <a:gd name="connsiteY13" fmla="*/ 360308 h 561962"/>
                <a:gd name="connsiteX14" fmla="*/ 74686 w 423518"/>
                <a:gd name="connsiteY14" fmla="*/ 360308 h 561962"/>
                <a:gd name="connsiteX15" fmla="*/ 74686 w 423518"/>
                <a:gd name="connsiteY15" fmla="*/ 342797 h 561962"/>
                <a:gd name="connsiteX16" fmla="*/ 74116 w 423518"/>
                <a:gd name="connsiteY16" fmla="*/ 342797 h 561962"/>
                <a:gd name="connsiteX17" fmla="*/ 74116 w 423518"/>
                <a:gd name="connsiteY17" fmla="*/ 16289 h 561962"/>
                <a:gd name="connsiteX18" fmla="*/ 418550 w 423518"/>
                <a:gd name="connsiteY18" fmla="*/ 16289 h 561962"/>
                <a:gd name="connsiteX19" fmla="*/ 418550 w 423518"/>
                <a:gd name="connsiteY19" fmla="*/ 6108 h 561962"/>
                <a:gd name="connsiteX20" fmla="*/ 6108 w 423518"/>
                <a:gd name="connsiteY20" fmla="*/ 6108 h 561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518" h="561962">
                  <a:moveTo>
                    <a:pt x="6108" y="6108"/>
                  </a:moveTo>
                  <a:lnTo>
                    <a:pt x="6108" y="16370"/>
                  </a:lnTo>
                  <a:lnTo>
                    <a:pt x="58478" y="16370"/>
                  </a:lnTo>
                  <a:lnTo>
                    <a:pt x="58478" y="87226"/>
                  </a:lnTo>
                  <a:lnTo>
                    <a:pt x="57826" y="87226"/>
                  </a:lnTo>
                  <a:lnTo>
                    <a:pt x="57826" y="140165"/>
                  </a:lnTo>
                  <a:lnTo>
                    <a:pt x="58478" y="140165"/>
                  </a:lnTo>
                  <a:lnTo>
                    <a:pt x="58478" y="312174"/>
                  </a:lnTo>
                  <a:lnTo>
                    <a:pt x="58641" y="312174"/>
                  </a:lnTo>
                  <a:lnTo>
                    <a:pt x="58641" y="359575"/>
                  </a:lnTo>
                  <a:lnTo>
                    <a:pt x="58967" y="359575"/>
                  </a:lnTo>
                  <a:lnTo>
                    <a:pt x="58967" y="559763"/>
                  </a:lnTo>
                  <a:lnTo>
                    <a:pt x="73953" y="559763"/>
                  </a:lnTo>
                  <a:lnTo>
                    <a:pt x="73953" y="360308"/>
                  </a:lnTo>
                  <a:lnTo>
                    <a:pt x="74686" y="360308"/>
                  </a:lnTo>
                  <a:lnTo>
                    <a:pt x="74686" y="342797"/>
                  </a:lnTo>
                  <a:lnTo>
                    <a:pt x="74116" y="342797"/>
                  </a:lnTo>
                  <a:lnTo>
                    <a:pt x="74116" y="16289"/>
                  </a:lnTo>
                  <a:lnTo>
                    <a:pt x="418550" y="16289"/>
                  </a:lnTo>
                  <a:lnTo>
                    <a:pt x="418550" y="6108"/>
                  </a:lnTo>
                  <a:lnTo>
                    <a:pt x="6108" y="6108"/>
                  </a:lnTo>
                  <a:close/>
                </a:path>
              </a:pathLst>
            </a:custGeom>
            <a:grpFill/>
            <a:ln w="9525" cap="flat">
              <a:noFill/>
              <a:prstDash val="solid"/>
              <a:miter/>
            </a:ln>
          </p:spPr>
          <p:txBody>
            <a:bodyPr rtlCol="0" anchor="ctr"/>
            <a:lstStyle/>
            <a:p>
              <a:endParaRPr lang="en-IN"/>
            </a:p>
          </p:txBody>
        </p:sp>
        <p:sp>
          <p:nvSpPr>
            <p:cNvPr id="50" name="Freeform: Shape 49">
              <a:extLst>
                <a:ext uri="{FF2B5EF4-FFF2-40B4-BE49-F238E27FC236}">
                  <a16:creationId xmlns:a16="http://schemas.microsoft.com/office/drawing/2014/main" id="{6C7B1069-3500-4793-8DE4-BDF52650DDB3}"/>
                </a:ext>
              </a:extLst>
            </p:cNvPr>
            <p:cNvSpPr/>
            <p:nvPr/>
          </p:nvSpPr>
          <p:spPr>
            <a:xfrm>
              <a:off x="6175889" y="5363646"/>
              <a:ext cx="130313" cy="130310"/>
            </a:xfrm>
            <a:custGeom>
              <a:avLst/>
              <a:gdLst>
                <a:gd name="connsiteX0" fmla="*/ 125019 w 130313"/>
                <a:gd name="connsiteY0" fmla="*/ 92439 h 130310"/>
                <a:gd name="connsiteX1" fmla="*/ 125019 w 130313"/>
                <a:gd name="connsiteY1" fmla="*/ 86819 h 130310"/>
                <a:gd name="connsiteX2" fmla="*/ 130721 w 130313"/>
                <a:gd name="connsiteY2" fmla="*/ 86819 h 130310"/>
                <a:gd name="connsiteX3" fmla="*/ 130721 w 130313"/>
                <a:gd name="connsiteY3" fmla="*/ 78186 h 130310"/>
                <a:gd name="connsiteX4" fmla="*/ 124449 w 130313"/>
                <a:gd name="connsiteY4" fmla="*/ 78186 h 130310"/>
                <a:gd name="connsiteX5" fmla="*/ 124449 w 130313"/>
                <a:gd name="connsiteY5" fmla="*/ 52938 h 130310"/>
                <a:gd name="connsiteX6" fmla="*/ 130721 w 130313"/>
                <a:gd name="connsiteY6" fmla="*/ 52938 h 130310"/>
                <a:gd name="connsiteX7" fmla="*/ 130721 w 130313"/>
                <a:gd name="connsiteY7" fmla="*/ 44143 h 130310"/>
                <a:gd name="connsiteX8" fmla="*/ 125019 w 130313"/>
                <a:gd name="connsiteY8" fmla="*/ 44143 h 130310"/>
                <a:gd name="connsiteX9" fmla="*/ 125019 w 130313"/>
                <a:gd name="connsiteY9" fmla="*/ 16940 h 130310"/>
                <a:gd name="connsiteX10" fmla="*/ 114431 w 130313"/>
                <a:gd name="connsiteY10" fmla="*/ 6108 h 130310"/>
                <a:gd name="connsiteX11" fmla="*/ 16696 w 130313"/>
                <a:gd name="connsiteY11" fmla="*/ 6108 h 130310"/>
                <a:gd name="connsiteX12" fmla="*/ 6108 w 130313"/>
                <a:gd name="connsiteY12" fmla="*/ 16777 h 130310"/>
                <a:gd name="connsiteX13" fmla="*/ 6108 w 130313"/>
                <a:gd name="connsiteY13" fmla="*/ 113614 h 130310"/>
                <a:gd name="connsiteX14" fmla="*/ 17511 w 130313"/>
                <a:gd name="connsiteY14" fmla="*/ 125016 h 130310"/>
                <a:gd name="connsiteX15" fmla="*/ 92197 w 130313"/>
                <a:gd name="connsiteY15" fmla="*/ 125016 h 130310"/>
                <a:gd name="connsiteX16" fmla="*/ 125019 w 130313"/>
                <a:gd name="connsiteY16" fmla="*/ 92439 h 130310"/>
                <a:gd name="connsiteX17" fmla="*/ 106694 w 130313"/>
                <a:gd name="connsiteY17" fmla="*/ 66703 h 130310"/>
                <a:gd name="connsiteX18" fmla="*/ 100993 w 130313"/>
                <a:gd name="connsiteY18" fmla="*/ 70367 h 130310"/>
                <a:gd name="connsiteX19" fmla="*/ 100993 w 130313"/>
                <a:gd name="connsiteY19" fmla="*/ 88855 h 130310"/>
                <a:gd name="connsiteX20" fmla="*/ 98794 w 130313"/>
                <a:gd name="connsiteY20" fmla="*/ 96022 h 130310"/>
                <a:gd name="connsiteX21" fmla="*/ 98224 w 130313"/>
                <a:gd name="connsiteY21" fmla="*/ 103434 h 130310"/>
                <a:gd name="connsiteX22" fmla="*/ 92441 w 130313"/>
                <a:gd name="connsiteY22" fmla="*/ 109216 h 130310"/>
                <a:gd name="connsiteX23" fmla="*/ 83075 w 130313"/>
                <a:gd name="connsiteY23" fmla="*/ 107261 h 130310"/>
                <a:gd name="connsiteX24" fmla="*/ 78514 w 130313"/>
                <a:gd name="connsiteY24" fmla="*/ 102538 h 130310"/>
                <a:gd name="connsiteX25" fmla="*/ 46668 w 130313"/>
                <a:gd name="connsiteY25" fmla="*/ 102619 h 130310"/>
                <a:gd name="connsiteX26" fmla="*/ 46668 w 130313"/>
                <a:gd name="connsiteY26" fmla="*/ 104167 h 130310"/>
                <a:gd name="connsiteX27" fmla="*/ 46668 w 130313"/>
                <a:gd name="connsiteY27" fmla="*/ 105307 h 130310"/>
                <a:gd name="connsiteX28" fmla="*/ 42759 w 130313"/>
                <a:gd name="connsiteY28" fmla="*/ 109216 h 130310"/>
                <a:gd name="connsiteX29" fmla="*/ 31194 w 130313"/>
                <a:gd name="connsiteY29" fmla="*/ 98628 h 130310"/>
                <a:gd name="connsiteX30" fmla="*/ 29483 w 130313"/>
                <a:gd name="connsiteY30" fmla="*/ 94882 h 130310"/>
                <a:gd name="connsiteX31" fmla="*/ 28587 w 130313"/>
                <a:gd name="connsiteY31" fmla="*/ 91380 h 130310"/>
                <a:gd name="connsiteX32" fmla="*/ 28506 w 130313"/>
                <a:gd name="connsiteY32" fmla="*/ 70123 h 130310"/>
                <a:gd name="connsiteX33" fmla="*/ 28099 w 130313"/>
                <a:gd name="connsiteY33" fmla="*/ 68983 h 130310"/>
                <a:gd name="connsiteX34" fmla="*/ 22479 w 130313"/>
                <a:gd name="connsiteY34" fmla="*/ 61979 h 130310"/>
                <a:gd name="connsiteX35" fmla="*/ 22479 w 130313"/>
                <a:gd name="connsiteY35" fmla="*/ 48703 h 130310"/>
                <a:gd name="connsiteX36" fmla="*/ 28425 w 130313"/>
                <a:gd name="connsiteY36" fmla="*/ 47726 h 130310"/>
                <a:gd name="connsiteX37" fmla="*/ 28425 w 130313"/>
                <a:gd name="connsiteY37" fmla="*/ 32822 h 130310"/>
                <a:gd name="connsiteX38" fmla="*/ 39664 w 130313"/>
                <a:gd name="connsiteY38" fmla="*/ 21745 h 130310"/>
                <a:gd name="connsiteX39" fmla="*/ 90079 w 130313"/>
                <a:gd name="connsiteY39" fmla="*/ 21745 h 130310"/>
                <a:gd name="connsiteX40" fmla="*/ 100993 w 130313"/>
                <a:gd name="connsiteY40" fmla="*/ 32740 h 130310"/>
                <a:gd name="connsiteX41" fmla="*/ 100993 w 130313"/>
                <a:gd name="connsiteY41" fmla="*/ 41455 h 130310"/>
                <a:gd name="connsiteX42" fmla="*/ 106938 w 130313"/>
                <a:gd name="connsiteY42" fmla="*/ 47563 h 130310"/>
                <a:gd name="connsiteX43" fmla="*/ 106694 w 130313"/>
                <a:gd name="connsiteY43" fmla="*/ 66621 h 13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0313" h="130310">
                  <a:moveTo>
                    <a:pt x="125019" y="92439"/>
                  </a:moveTo>
                  <a:cubicBezTo>
                    <a:pt x="125019" y="90647"/>
                    <a:pt x="125019" y="88774"/>
                    <a:pt x="125019" y="86819"/>
                  </a:cubicBezTo>
                  <a:lnTo>
                    <a:pt x="130721" y="86819"/>
                  </a:lnTo>
                  <a:lnTo>
                    <a:pt x="130721" y="78186"/>
                  </a:lnTo>
                  <a:lnTo>
                    <a:pt x="124449" y="78186"/>
                  </a:lnTo>
                  <a:lnTo>
                    <a:pt x="124449" y="52938"/>
                  </a:lnTo>
                  <a:lnTo>
                    <a:pt x="130721" y="52938"/>
                  </a:lnTo>
                  <a:lnTo>
                    <a:pt x="130721" y="44143"/>
                  </a:lnTo>
                  <a:lnTo>
                    <a:pt x="125019" y="44143"/>
                  </a:lnTo>
                  <a:cubicBezTo>
                    <a:pt x="125019" y="34858"/>
                    <a:pt x="125019" y="25899"/>
                    <a:pt x="125019" y="16940"/>
                  </a:cubicBezTo>
                  <a:cubicBezTo>
                    <a:pt x="125019" y="8959"/>
                    <a:pt x="122250" y="6108"/>
                    <a:pt x="114431" y="6108"/>
                  </a:cubicBezTo>
                  <a:cubicBezTo>
                    <a:pt x="81853" y="6108"/>
                    <a:pt x="49275" y="6108"/>
                    <a:pt x="16696" y="6108"/>
                  </a:cubicBezTo>
                  <a:cubicBezTo>
                    <a:pt x="8633" y="6108"/>
                    <a:pt x="6108" y="8715"/>
                    <a:pt x="6108" y="16777"/>
                  </a:cubicBezTo>
                  <a:lnTo>
                    <a:pt x="6108" y="113614"/>
                  </a:lnTo>
                  <a:cubicBezTo>
                    <a:pt x="6108" y="122410"/>
                    <a:pt x="8715" y="125016"/>
                    <a:pt x="17511" y="125016"/>
                  </a:cubicBezTo>
                  <a:cubicBezTo>
                    <a:pt x="42433" y="125016"/>
                    <a:pt x="67356" y="125098"/>
                    <a:pt x="92197" y="125016"/>
                  </a:cubicBezTo>
                  <a:cubicBezTo>
                    <a:pt x="129906" y="124772"/>
                    <a:pt x="124694" y="129659"/>
                    <a:pt x="125019" y="92439"/>
                  </a:cubicBezTo>
                  <a:close/>
                  <a:moveTo>
                    <a:pt x="106694" y="66703"/>
                  </a:moveTo>
                  <a:cubicBezTo>
                    <a:pt x="106694" y="67843"/>
                    <a:pt x="103681" y="68739"/>
                    <a:pt x="100993" y="70367"/>
                  </a:cubicBezTo>
                  <a:cubicBezTo>
                    <a:pt x="100993" y="75661"/>
                    <a:pt x="101074" y="82258"/>
                    <a:pt x="100993" y="88855"/>
                  </a:cubicBezTo>
                  <a:cubicBezTo>
                    <a:pt x="100993" y="91299"/>
                    <a:pt x="102133" y="93986"/>
                    <a:pt x="98794" y="96022"/>
                  </a:cubicBezTo>
                  <a:cubicBezTo>
                    <a:pt x="97572" y="96755"/>
                    <a:pt x="98305" y="100909"/>
                    <a:pt x="98224" y="103434"/>
                  </a:cubicBezTo>
                  <a:cubicBezTo>
                    <a:pt x="98224" y="109216"/>
                    <a:pt x="98224" y="109216"/>
                    <a:pt x="92441" y="109216"/>
                  </a:cubicBezTo>
                  <a:cubicBezTo>
                    <a:pt x="81446" y="109216"/>
                    <a:pt x="82993" y="117849"/>
                    <a:pt x="83075" y="107261"/>
                  </a:cubicBezTo>
                  <a:cubicBezTo>
                    <a:pt x="83075" y="103759"/>
                    <a:pt x="82179" y="102456"/>
                    <a:pt x="78514" y="102538"/>
                  </a:cubicBezTo>
                  <a:cubicBezTo>
                    <a:pt x="68089" y="102782"/>
                    <a:pt x="57745" y="102619"/>
                    <a:pt x="46668" y="102619"/>
                  </a:cubicBezTo>
                  <a:cubicBezTo>
                    <a:pt x="46668" y="103759"/>
                    <a:pt x="46668" y="104085"/>
                    <a:pt x="46668" y="104167"/>
                  </a:cubicBezTo>
                  <a:cubicBezTo>
                    <a:pt x="46668" y="104330"/>
                    <a:pt x="46668" y="104655"/>
                    <a:pt x="46668" y="105307"/>
                  </a:cubicBezTo>
                  <a:cubicBezTo>
                    <a:pt x="46668" y="107995"/>
                    <a:pt x="45528" y="109053"/>
                    <a:pt x="42759" y="109216"/>
                  </a:cubicBezTo>
                  <a:cubicBezTo>
                    <a:pt x="31520" y="109786"/>
                    <a:pt x="31520" y="109786"/>
                    <a:pt x="31194" y="98628"/>
                  </a:cubicBezTo>
                  <a:cubicBezTo>
                    <a:pt x="31194" y="97407"/>
                    <a:pt x="29972" y="96185"/>
                    <a:pt x="29483" y="94882"/>
                  </a:cubicBezTo>
                  <a:cubicBezTo>
                    <a:pt x="29076" y="93742"/>
                    <a:pt x="28587" y="92520"/>
                    <a:pt x="28587" y="91380"/>
                  </a:cubicBezTo>
                  <a:cubicBezTo>
                    <a:pt x="28506" y="84294"/>
                    <a:pt x="28587" y="77209"/>
                    <a:pt x="28506" y="70123"/>
                  </a:cubicBezTo>
                  <a:cubicBezTo>
                    <a:pt x="28506" y="69879"/>
                    <a:pt x="28343" y="69553"/>
                    <a:pt x="28099" y="68983"/>
                  </a:cubicBezTo>
                  <a:cubicBezTo>
                    <a:pt x="22153" y="70042"/>
                    <a:pt x="22316" y="66214"/>
                    <a:pt x="22479" y="61979"/>
                  </a:cubicBezTo>
                  <a:cubicBezTo>
                    <a:pt x="22723" y="57662"/>
                    <a:pt x="22479" y="53346"/>
                    <a:pt x="22479" y="48703"/>
                  </a:cubicBezTo>
                  <a:cubicBezTo>
                    <a:pt x="24434" y="48378"/>
                    <a:pt x="26063" y="48133"/>
                    <a:pt x="28425" y="47726"/>
                  </a:cubicBezTo>
                  <a:cubicBezTo>
                    <a:pt x="28425" y="42840"/>
                    <a:pt x="28425" y="37790"/>
                    <a:pt x="28425" y="32822"/>
                  </a:cubicBezTo>
                  <a:cubicBezTo>
                    <a:pt x="28425" y="25248"/>
                    <a:pt x="32008" y="21745"/>
                    <a:pt x="39664" y="21745"/>
                  </a:cubicBezTo>
                  <a:cubicBezTo>
                    <a:pt x="56442" y="21745"/>
                    <a:pt x="73220" y="21745"/>
                    <a:pt x="90079" y="21745"/>
                  </a:cubicBezTo>
                  <a:cubicBezTo>
                    <a:pt x="97328" y="21745"/>
                    <a:pt x="100911" y="25410"/>
                    <a:pt x="100993" y="32740"/>
                  </a:cubicBezTo>
                  <a:cubicBezTo>
                    <a:pt x="100993" y="35672"/>
                    <a:pt x="101237" y="38523"/>
                    <a:pt x="100993" y="41455"/>
                  </a:cubicBezTo>
                  <a:cubicBezTo>
                    <a:pt x="100586" y="45609"/>
                    <a:pt x="100993" y="48866"/>
                    <a:pt x="106938" y="47563"/>
                  </a:cubicBezTo>
                  <a:cubicBezTo>
                    <a:pt x="106938" y="54323"/>
                    <a:pt x="107183" y="60513"/>
                    <a:pt x="106694" y="66621"/>
                  </a:cubicBezTo>
                  <a:close/>
                </a:path>
              </a:pathLst>
            </a:custGeom>
            <a:grpFill/>
            <a:ln w="9525" cap="flat">
              <a:noFill/>
              <a:prstDash val="solid"/>
              <a:miter/>
            </a:ln>
          </p:spPr>
          <p:txBody>
            <a:bodyPr rtlCol="0" anchor="ctr"/>
            <a:lstStyle/>
            <a:p>
              <a:endParaRPr lang="en-IN"/>
            </a:p>
          </p:txBody>
        </p:sp>
        <p:sp>
          <p:nvSpPr>
            <p:cNvPr id="51" name="Freeform: Shape 50">
              <a:extLst>
                <a:ext uri="{FF2B5EF4-FFF2-40B4-BE49-F238E27FC236}">
                  <a16:creationId xmlns:a16="http://schemas.microsoft.com/office/drawing/2014/main" id="{84680472-F883-41EA-BE46-03F02ED25B49}"/>
                </a:ext>
              </a:extLst>
            </p:cNvPr>
            <p:cNvSpPr/>
            <p:nvPr/>
          </p:nvSpPr>
          <p:spPr>
            <a:xfrm>
              <a:off x="6205128" y="5394594"/>
              <a:ext cx="65157" cy="32578"/>
            </a:xfrm>
            <a:custGeom>
              <a:avLst/>
              <a:gdLst>
                <a:gd name="connsiteX0" fmla="*/ 6108 w 65156"/>
                <a:gd name="connsiteY0" fmla="*/ 6108 h 32577"/>
                <a:gd name="connsiteX1" fmla="*/ 64668 w 65156"/>
                <a:gd name="connsiteY1" fmla="*/ 6108 h 32577"/>
                <a:gd name="connsiteX2" fmla="*/ 64668 w 65156"/>
                <a:gd name="connsiteY2" fmla="*/ 31763 h 32577"/>
                <a:gd name="connsiteX3" fmla="*/ 6108 w 65156"/>
                <a:gd name="connsiteY3" fmla="*/ 31763 h 32577"/>
                <a:gd name="connsiteX4" fmla="*/ 6108 w 65156"/>
                <a:gd name="connsiteY4" fmla="*/ 6108 h 3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56" h="32577">
                  <a:moveTo>
                    <a:pt x="6108" y="6108"/>
                  </a:moveTo>
                  <a:lnTo>
                    <a:pt x="64668" y="6108"/>
                  </a:lnTo>
                  <a:lnTo>
                    <a:pt x="64668" y="31763"/>
                  </a:lnTo>
                  <a:lnTo>
                    <a:pt x="6108" y="31763"/>
                  </a:lnTo>
                  <a:lnTo>
                    <a:pt x="6108" y="6108"/>
                  </a:lnTo>
                  <a:close/>
                </a:path>
              </a:pathLst>
            </a:custGeom>
            <a:grpFill/>
            <a:ln w="9525" cap="flat">
              <a:noFill/>
              <a:prstDash val="solid"/>
              <a:miter/>
            </a:ln>
          </p:spPr>
          <p:txBody>
            <a:bodyPr rtlCol="0" anchor="ctr"/>
            <a:lstStyle/>
            <a:p>
              <a:endParaRPr lang="en-IN"/>
            </a:p>
          </p:txBody>
        </p:sp>
        <p:sp>
          <p:nvSpPr>
            <p:cNvPr id="52" name="Freeform: Shape 51">
              <a:extLst>
                <a:ext uri="{FF2B5EF4-FFF2-40B4-BE49-F238E27FC236}">
                  <a16:creationId xmlns:a16="http://schemas.microsoft.com/office/drawing/2014/main" id="{C607E896-CAAA-4600-BB6B-3484CC06093D}"/>
                </a:ext>
              </a:extLst>
            </p:cNvPr>
            <p:cNvSpPr/>
            <p:nvPr/>
          </p:nvSpPr>
          <p:spPr>
            <a:xfrm>
              <a:off x="6254156" y="5435968"/>
              <a:ext cx="16289" cy="16289"/>
            </a:xfrm>
            <a:custGeom>
              <a:avLst/>
              <a:gdLst>
                <a:gd name="connsiteX0" fmla="*/ 18001 w 16289"/>
                <a:gd name="connsiteY0" fmla="*/ 11972 h 16288"/>
                <a:gd name="connsiteX1" fmla="*/ 11893 w 16289"/>
                <a:gd name="connsiteY1" fmla="*/ 17999 h 16288"/>
                <a:gd name="connsiteX2" fmla="*/ 6110 w 16289"/>
                <a:gd name="connsiteY2" fmla="*/ 12217 h 16288"/>
                <a:gd name="connsiteX3" fmla="*/ 11893 w 16289"/>
                <a:gd name="connsiteY3" fmla="*/ 6108 h 16288"/>
                <a:gd name="connsiteX4" fmla="*/ 18083 w 16289"/>
                <a:gd name="connsiteY4" fmla="*/ 11972 h 1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89" h="16288">
                  <a:moveTo>
                    <a:pt x="18001" y="11972"/>
                  </a:moveTo>
                  <a:cubicBezTo>
                    <a:pt x="18001" y="15149"/>
                    <a:pt x="15069" y="18081"/>
                    <a:pt x="11893" y="17999"/>
                  </a:cubicBezTo>
                  <a:cubicBezTo>
                    <a:pt x="8798" y="17999"/>
                    <a:pt x="6192" y="15311"/>
                    <a:pt x="6110" y="12217"/>
                  </a:cubicBezTo>
                  <a:cubicBezTo>
                    <a:pt x="6029" y="8714"/>
                    <a:pt x="8472" y="6108"/>
                    <a:pt x="11893" y="6108"/>
                  </a:cubicBezTo>
                  <a:cubicBezTo>
                    <a:pt x="15232" y="6108"/>
                    <a:pt x="18083" y="8796"/>
                    <a:pt x="18083" y="11972"/>
                  </a:cubicBezTo>
                  <a:close/>
                </a:path>
              </a:pathLst>
            </a:custGeom>
            <a:grpFill/>
            <a:ln w="9525" cap="flat">
              <a:noFill/>
              <a:prstDash val="solid"/>
              <a:miter/>
            </a:ln>
          </p:spPr>
          <p:txBody>
            <a:bodyPr rtlCol="0" anchor="ctr"/>
            <a:lstStyle/>
            <a:p>
              <a:endParaRPr lang="en-IN"/>
            </a:p>
          </p:txBody>
        </p:sp>
        <p:sp>
          <p:nvSpPr>
            <p:cNvPr id="53" name="Freeform: Shape 52">
              <a:extLst>
                <a:ext uri="{FF2B5EF4-FFF2-40B4-BE49-F238E27FC236}">
                  <a16:creationId xmlns:a16="http://schemas.microsoft.com/office/drawing/2014/main" id="{FE9CCE64-D2F4-4ED0-AFFA-DE76B269D547}"/>
                </a:ext>
              </a:extLst>
            </p:cNvPr>
            <p:cNvSpPr/>
            <p:nvPr/>
          </p:nvSpPr>
          <p:spPr>
            <a:xfrm>
              <a:off x="6202196" y="5436701"/>
              <a:ext cx="16289" cy="16289"/>
            </a:xfrm>
            <a:custGeom>
              <a:avLst/>
              <a:gdLst>
                <a:gd name="connsiteX0" fmla="*/ 6108 w 16289"/>
                <a:gd name="connsiteY0" fmla="*/ 12542 h 16288"/>
                <a:gd name="connsiteX1" fmla="*/ 12217 w 16289"/>
                <a:gd name="connsiteY1" fmla="*/ 6108 h 16288"/>
                <a:gd name="connsiteX2" fmla="*/ 18081 w 16289"/>
                <a:gd name="connsiteY2" fmla="*/ 11728 h 16288"/>
                <a:gd name="connsiteX3" fmla="*/ 12298 w 16289"/>
                <a:gd name="connsiteY3" fmla="*/ 17999 h 16288"/>
                <a:gd name="connsiteX4" fmla="*/ 6108 w 16289"/>
                <a:gd name="connsiteY4" fmla="*/ 12542 h 1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89" h="16288">
                  <a:moveTo>
                    <a:pt x="6108" y="12542"/>
                  </a:moveTo>
                  <a:cubicBezTo>
                    <a:pt x="6108" y="8877"/>
                    <a:pt x="8715" y="6108"/>
                    <a:pt x="12217" y="6108"/>
                  </a:cubicBezTo>
                  <a:cubicBezTo>
                    <a:pt x="15638" y="6108"/>
                    <a:pt x="17918" y="8389"/>
                    <a:pt x="18081" y="11728"/>
                  </a:cubicBezTo>
                  <a:cubicBezTo>
                    <a:pt x="18162" y="15149"/>
                    <a:pt x="15556" y="17918"/>
                    <a:pt x="12298" y="17999"/>
                  </a:cubicBezTo>
                  <a:cubicBezTo>
                    <a:pt x="9040" y="17999"/>
                    <a:pt x="6190" y="15474"/>
                    <a:pt x="6108" y="12542"/>
                  </a:cubicBezTo>
                  <a:close/>
                </a:path>
              </a:pathLst>
            </a:custGeom>
            <a:grpFill/>
            <a:ln w="9525" cap="flat">
              <a:noFill/>
              <a:prstDash val="solid"/>
              <a:miter/>
            </a:ln>
          </p:spPr>
          <p:txBody>
            <a:bodyPr rtlCol="0" anchor="ctr"/>
            <a:lstStyle/>
            <a:p>
              <a:endParaRPr lang="en-IN"/>
            </a:p>
          </p:txBody>
        </p:sp>
        <p:sp>
          <p:nvSpPr>
            <p:cNvPr id="54" name="Freeform: Shape 53">
              <a:extLst>
                <a:ext uri="{FF2B5EF4-FFF2-40B4-BE49-F238E27FC236}">
                  <a16:creationId xmlns:a16="http://schemas.microsoft.com/office/drawing/2014/main" id="{B5C04717-F223-4442-8B39-A61971EB413D}"/>
                </a:ext>
              </a:extLst>
            </p:cNvPr>
            <p:cNvSpPr/>
            <p:nvPr/>
          </p:nvSpPr>
          <p:spPr>
            <a:xfrm>
              <a:off x="6637931" y="5363646"/>
              <a:ext cx="24434" cy="570107"/>
            </a:xfrm>
            <a:custGeom>
              <a:avLst/>
              <a:gdLst>
                <a:gd name="connsiteX0" fmla="*/ 6108 w 24433"/>
                <a:gd name="connsiteY0" fmla="*/ 6108 h 570106"/>
                <a:gd name="connsiteX1" fmla="*/ 20769 w 24433"/>
                <a:gd name="connsiteY1" fmla="*/ 6108 h 570106"/>
                <a:gd name="connsiteX2" fmla="*/ 20769 w 24433"/>
                <a:gd name="connsiteY2" fmla="*/ 568071 h 570106"/>
                <a:gd name="connsiteX3" fmla="*/ 6108 w 24433"/>
                <a:gd name="connsiteY3" fmla="*/ 568071 h 570106"/>
              </a:gdLst>
              <a:ahLst/>
              <a:cxnLst>
                <a:cxn ang="0">
                  <a:pos x="connsiteX0" y="connsiteY0"/>
                </a:cxn>
                <a:cxn ang="0">
                  <a:pos x="connsiteX1" y="connsiteY1"/>
                </a:cxn>
                <a:cxn ang="0">
                  <a:pos x="connsiteX2" y="connsiteY2"/>
                </a:cxn>
                <a:cxn ang="0">
                  <a:pos x="connsiteX3" y="connsiteY3"/>
                </a:cxn>
              </a:cxnLst>
              <a:rect l="l" t="t" r="r" b="b"/>
              <a:pathLst>
                <a:path w="24433" h="570106">
                  <a:moveTo>
                    <a:pt x="6108" y="6108"/>
                  </a:moveTo>
                  <a:lnTo>
                    <a:pt x="20769" y="6108"/>
                  </a:lnTo>
                  <a:lnTo>
                    <a:pt x="20769" y="568071"/>
                  </a:lnTo>
                  <a:lnTo>
                    <a:pt x="6108" y="568071"/>
                  </a:lnTo>
                  <a:close/>
                </a:path>
              </a:pathLst>
            </a:custGeom>
            <a:grpFill/>
            <a:ln w="9525" cap="flat">
              <a:noFill/>
              <a:prstDash val="solid"/>
              <a:miter/>
            </a:ln>
          </p:spPr>
          <p:txBody>
            <a:bodyPr rtlCol="0" anchor="ctr"/>
            <a:lstStyle/>
            <a:p>
              <a:endParaRPr lang="en-IN"/>
            </a:p>
          </p:txBody>
        </p:sp>
        <p:sp>
          <p:nvSpPr>
            <p:cNvPr id="55" name="Freeform: Shape 54">
              <a:extLst>
                <a:ext uri="{FF2B5EF4-FFF2-40B4-BE49-F238E27FC236}">
                  <a16:creationId xmlns:a16="http://schemas.microsoft.com/office/drawing/2014/main" id="{77DE0CB5-CFF9-472E-B56B-517429C940E4}"/>
                </a:ext>
              </a:extLst>
            </p:cNvPr>
            <p:cNvSpPr/>
            <p:nvPr/>
          </p:nvSpPr>
          <p:spPr>
            <a:xfrm>
              <a:off x="6249461" y="5920015"/>
              <a:ext cx="16289" cy="65155"/>
            </a:xfrm>
            <a:custGeom>
              <a:avLst/>
              <a:gdLst>
                <a:gd name="connsiteX0" fmla="*/ 462 w 16289"/>
                <a:gd name="connsiteY0" fmla="*/ 462 h 65155"/>
                <a:gd name="connsiteX1" fmla="*/ 23023 w 16289"/>
                <a:gd name="connsiteY1" fmla="*/ 462 h 65155"/>
                <a:gd name="connsiteX2" fmla="*/ 23023 w 16289"/>
                <a:gd name="connsiteY2" fmla="*/ 66676 h 65155"/>
                <a:gd name="connsiteX3" fmla="*/ 462 w 16289"/>
                <a:gd name="connsiteY3" fmla="*/ 66676 h 65155"/>
              </a:gdLst>
              <a:ahLst/>
              <a:cxnLst>
                <a:cxn ang="0">
                  <a:pos x="connsiteX0" y="connsiteY0"/>
                </a:cxn>
                <a:cxn ang="0">
                  <a:pos x="connsiteX1" y="connsiteY1"/>
                </a:cxn>
                <a:cxn ang="0">
                  <a:pos x="connsiteX2" y="connsiteY2"/>
                </a:cxn>
                <a:cxn ang="0">
                  <a:pos x="connsiteX3" y="connsiteY3"/>
                </a:cxn>
              </a:cxnLst>
              <a:rect l="l" t="t" r="r" b="b"/>
              <a:pathLst>
                <a:path w="16289" h="65155">
                  <a:moveTo>
                    <a:pt x="462" y="462"/>
                  </a:moveTo>
                  <a:lnTo>
                    <a:pt x="23023" y="462"/>
                  </a:lnTo>
                  <a:lnTo>
                    <a:pt x="23023" y="66676"/>
                  </a:lnTo>
                  <a:lnTo>
                    <a:pt x="462" y="66676"/>
                  </a:lnTo>
                  <a:close/>
                </a:path>
              </a:pathLst>
            </a:custGeom>
            <a:grpFill/>
            <a:ln w="720" cap="flat">
              <a:noFill/>
              <a:prstDash val="solid"/>
              <a:miter/>
            </a:ln>
          </p:spPr>
          <p:txBody>
            <a:bodyPr rtlCol="0" anchor="ctr"/>
            <a:lstStyle/>
            <a:p>
              <a:endParaRPr lang="en-IN"/>
            </a:p>
          </p:txBody>
        </p:sp>
        <p:sp>
          <p:nvSpPr>
            <p:cNvPr id="56" name="Freeform: Shape 55">
              <a:extLst>
                <a:ext uri="{FF2B5EF4-FFF2-40B4-BE49-F238E27FC236}">
                  <a16:creationId xmlns:a16="http://schemas.microsoft.com/office/drawing/2014/main" id="{6C791389-D183-435B-80F2-C27513AD303C}"/>
                </a:ext>
              </a:extLst>
            </p:cNvPr>
            <p:cNvSpPr/>
            <p:nvPr/>
          </p:nvSpPr>
          <p:spPr>
            <a:xfrm>
              <a:off x="6249462" y="5920015"/>
              <a:ext cx="412904" cy="45719"/>
            </a:xfrm>
            <a:custGeom>
              <a:avLst/>
              <a:gdLst>
                <a:gd name="connsiteX0" fmla="*/ 462 w 1205398"/>
                <a:gd name="connsiteY0" fmla="*/ 462 h 16288"/>
                <a:gd name="connsiteX1" fmla="*/ 1209363 w 1205398"/>
                <a:gd name="connsiteY1" fmla="*/ 462 h 16288"/>
                <a:gd name="connsiteX2" fmla="*/ 1209363 w 1205398"/>
                <a:gd name="connsiteY2" fmla="*/ 23022 h 16288"/>
                <a:gd name="connsiteX3" fmla="*/ 462 w 1205398"/>
                <a:gd name="connsiteY3" fmla="*/ 23022 h 16288"/>
              </a:gdLst>
              <a:ahLst/>
              <a:cxnLst>
                <a:cxn ang="0">
                  <a:pos x="connsiteX0" y="connsiteY0"/>
                </a:cxn>
                <a:cxn ang="0">
                  <a:pos x="connsiteX1" y="connsiteY1"/>
                </a:cxn>
                <a:cxn ang="0">
                  <a:pos x="connsiteX2" y="connsiteY2"/>
                </a:cxn>
                <a:cxn ang="0">
                  <a:pos x="connsiteX3" y="connsiteY3"/>
                </a:cxn>
              </a:cxnLst>
              <a:rect l="l" t="t" r="r" b="b"/>
              <a:pathLst>
                <a:path w="1205398" h="16288">
                  <a:moveTo>
                    <a:pt x="462" y="462"/>
                  </a:moveTo>
                  <a:lnTo>
                    <a:pt x="1209363" y="462"/>
                  </a:lnTo>
                  <a:lnTo>
                    <a:pt x="1209363" y="23022"/>
                  </a:lnTo>
                  <a:lnTo>
                    <a:pt x="462" y="23022"/>
                  </a:lnTo>
                  <a:close/>
                </a:path>
              </a:pathLst>
            </a:custGeom>
            <a:grpFill/>
            <a:ln w="720" cap="flat">
              <a:noFill/>
              <a:prstDash val="solid"/>
              <a:miter/>
            </a:ln>
          </p:spPr>
          <p:txBody>
            <a:bodyPr rtlCol="0" anchor="ctr"/>
            <a:lstStyle/>
            <a:p>
              <a:endParaRPr lang="en-IN"/>
            </a:p>
          </p:txBody>
        </p:sp>
        <p:sp>
          <p:nvSpPr>
            <p:cNvPr id="57" name="Freeform: Shape 56">
              <a:extLst>
                <a:ext uri="{FF2B5EF4-FFF2-40B4-BE49-F238E27FC236}">
                  <a16:creationId xmlns:a16="http://schemas.microsoft.com/office/drawing/2014/main" id="{CDE59ACD-858A-4E5A-9C48-F9751A8CA954}"/>
                </a:ext>
              </a:extLst>
            </p:cNvPr>
            <p:cNvSpPr/>
            <p:nvPr/>
          </p:nvSpPr>
          <p:spPr>
            <a:xfrm>
              <a:off x="6509165" y="5825269"/>
              <a:ext cx="57012" cy="105877"/>
            </a:xfrm>
            <a:custGeom>
              <a:avLst/>
              <a:gdLst>
                <a:gd name="connsiteX0" fmla="*/ 54732 w 57012"/>
                <a:gd name="connsiteY0" fmla="*/ 77372 h 105876"/>
                <a:gd name="connsiteX1" fmla="*/ 44795 w 57012"/>
                <a:gd name="connsiteY1" fmla="*/ 98791 h 105876"/>
                <a:gd name="connsiteX2" fmla="*/ 39013 w 57012"/>
                <a:gd name="connsiteY2" fmla="*/ 99769 h 105876"/>
                <a:gd name="connsiteX3" fmla="*/ 23375 w 57012"/>
                <a:gd name="connsiteY3" fmla="*/ 88937 h 105876"/>
                <a:gd name="connsiteX4" fmla="*/ 6108 w 57012"/>
                <a:gd name="connsiteY4" fmla="*/ 41944 h 105876"/>
                <a:gd name="connsiteX5" fmla="*/ 28506 w 57012"/>
                <a:gd name="connsiteY5" fmla="*/ 6108 h 105876"/>
                <a:gd name="connsiteX6" fmla="*/ 54732 w 57012"/>
                <a:gd name="connsiteY6" fmla="*/ 77372 h 10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12" h="105876">
                  <a:moveTo>
                    <a:pt x="54732" y="77372"/>
                  </a:moveTo>
                  <a:cubicBezTo>
                    <a:pt x="57908" y="86005"/>
                    <a:pt x="53428" y="95615"/>
                    <a:pt x="44795" y="98791"/>
                  </a:cubicBezTo>
                  <a:cubicBezTo>
                    <a:pt x="42840" y="99443"/>
                    <a:pt x="40967" y="99769"/>
                    <a:pt x="39013" y="99769"/>
                  </a:cubicBezTo>
                  <a:cubicBezTo>
                    <a:pt x="32334" y="99769"/>
                    <a:pt x="25900" y="95615"/>
                    <a:pt x="23375" y="88937"/>
                  </a:cubicBezTo>
                  <a:lnTo>
                    <a:pt x="6108" y="41944"/>
                  </a:lnTo>
                  <a:lnTo>
                    <a:pt x="28506" y="6108"/>
                  </a:lnTo>
                  <a:lnTo>
                    <a:pt x="54732" y="77372"/>
                  </a:lnTo>
                  <a:close/>
                </a:path>
              </a:pathLst>
            </a:custGeom>
            <a:grpFill/>
            <a:ln w="9525" cap="flat">
              <a:noFill/>
              <a:prstDash val="solid"/>
              <a:miter/>
            </a:ln>
          </p:spPr>
          <p:txBody>
            <a:bodyPr rtlCol="0" anchor="ctr"/>
            <a:lstStyle/>
            <a:p>
              <a:endParaRPr lang="en-IN"/>
            </a:p>
          </p:txBody>
        </p:sp>
        <p:sp>
          <p:nvSpPr>
            <p:cNvPr id="58" name="Freeform: Shape 57">
              <a:extLst>
                <a:ext uri="{FF2B5EF4-FFF2-40B4-BE49-F238E27FC236}">
                  <a16:creationId xmlns:a16="http://schemas.microsoft.com/office/drawing/2014/main" id="{3FE9A0A8-CE9E-4F86-9AF9-AF37379C24DB}"/>
                </a:ext>
              </a:extLst>
            </p:cNvPr>
            <p:cNvSpPr/>
            <p:nvPr/>
          </p:nvSpPr>
          <p:spPr>
            <a:xfrm>
              <a:off x="6393522" y="5686244"/>
              <a:ext cx="195470" cy="244331"/>
            </a:xfrm>
            <a:custGeom>
              <a:avLst/>
              <a:gdLst>
                <a:gd name="connsiteX0" fmla="*/ 193994 w 195470"/>
                <a:gd name="connsiteY0" fmla="*/ 62550 h 244331"/>
                <a:gd name="connsiteX1" fmla="*/ 190492 w 195470"/>
                <a:gd name="connsiteY1" fmla="*/ 83073 h 244331"/>
                <a:gd name="connsiteX2" fmla="*/ 182185 w 195470"/>
                <a:gd name="connsiteY2" fmla="*/ 85680 h 244331"/>
                <a:gd name="connsiteX3" fmla="*/ 170375 w 195470"/>
                <a:gd name="connsiteY3" fmla="*/ 79327 h 244331"/>
                <a:gd name="connsiteX4" fmla="*/ 151805 w 195470"/>
                <a:gd name="connsiteY4" fmla="*/ 52125 h 244331"/>
                <a:gd name="connsiteX5" fmla="*/ 144475 w 195470"/>
                <a:gd name="connsiteY5" fmla="*/ 46342 h 244331"/>
                <a:gd name="connsiteX6" fmla="*/ 136819 w 195470"/>
                <a:gd name="connsiteY6" fmla="*/ 43492 h 244331"/>
                <a:gd name="connsiteX7" fmla="*/ 147977 w 195470"/>
                <a:gd name="connsiteY7" fmla="*/ 81852 h 244331"/>
                <a:gd name="connsiteX8" fmla="*/ 142521 w 195470"/>
                <a:gd name="connsiteY8" fmla="*/ 119886 h 244331"/>
                <a:gd name="connsiteX9" fmla="*/ 73373 w 195470"/>
                <a:gd name="connsiteY9" fmla="*/ 230894 h 244331"/>
                <a:gd name="connsiteX10" fmla="*/ 59283 w 195470"/>
                <a:gd name="connsiteY10" fmla="*/ 238875 h 244331"/>
                <a:gd name="connsiteX11" fmla="*/ 50324 w 195470"/>
                <a:gd name="connsiteY11" fmla="*/ 236269 h 244331"/>
                <a:gd name="connsiteX12" fmla="*/ 44867 w 195470"/>
                <a:gd name="connsiteY12" fmla="*/ 213221 h 244331"/>
                <a:gd name="connsiteX13" fmla="*/ 100494 w 195470"/>
                <a:gd name="connsiteY13" fmla="*/ 123958 h 244331"/>
                <a:gd name="connsiteX14" fmla="*/ 77445 w 195470"/>
                <a:gd name="connsiteY14" fmla="*/ 56686 h 244331"/>
                <a:gd name="connsiteX15" fmla="*/ 74595 w 195470"/>
                <a:gd name="connsiteY15" fmla="*/ 60188 h 244331"/>
                <a:gd name="connsiteX16" fmla="*/ 48695 w 195470"/>
                <a:gd name="connsiteY16" fmla="*/ 76151 h 244331"/>
                <a:gd name="connsiteX17" fmla="*/ 23691 w 195470"/>
                <a:gd name="connsiteY17" fmla="*/ 81607 h 244331"/>
                <a:gd name="connsiteX18" fmla="*/ 6424 w 195470"/>
                <a:gd name="connsiteY18" fmla="*/ 70450 h 244331"/>
                <a:gd name="connsiteX19" fmla="*/ 17664 w 195470"/>
                <a:gd name="connsiteY19" fmla="*/ 53184 h 244331"/>
                <a:gd name="connsiteX20" fmla="*/ 42668 w 195470"/>
                <a:gd name="connsiteY20" fmla="*/ 47727 h 244331"/>
                <a:gd name="connsiteX21" fmla="*/ 51953 w 195470"/>
                <a:gd name="connsiteY21" fmla="*/ 41944 h 244331"/>
                <a:gd name="connsiteX22" fmla="*/ 89092 w 195470"/>
                <a:gd name="connsiteY22" fmla="*/ 7738 h 244331"/>
                <a:gd name="connsiteX23" fmla="*/ 113119 w 195470"/>
                <a:gd name="connsiteY23" fmla="*/ 6109 h 244331"/>
                <a:gd name="connsiteX24" fmla="*/ 154737 w 195470"/>
                <a:gd name="connsiteY24" fmla="*/ 18896 h 244331"/>
                <a:gd name="connsiteX25" fmla="*/ 175506 w 195470"/>
                <a:gd name="connsiteY25" fmla="*/ 35266 h 244331"/>
                <a:gd name="connsiteX26" fmla="*/ 194076 w 195470"/>
                <a:gd name="connsiteY26" fmla="*/ 62468 h 24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5470" h="244331">
                  <a:moveTo>
                    <a:pt x="193994" y="62550"/>
                  </a:moveTo>
                  <a:cubicBezTo>
                    <a:pt x="198800" y="69309"/>
                    <a:pt x="196926" y="78268"/>
                    <a:pt x="190492" y="83073"/>
                  </a:cubicBezTo>
                  <a:cubicBezTo>
                    <a:pt x="187886" y="84702"/>
                    <a:pt x="185035" y="85680"/>
                    <a:pt x="182185" y="85680"/>
                  </a:cubicBezTo>
                  <a:cubicBezTo>
                    <a:pt x="177705" y="85680"/>
                    <a:pt x="173226" y="83481"/>
                    <a:pt x="170375" y="79327"/>
                  </a:cubicBezTo>
                  <a:lnTo>
                    <a:pt x="151805" y="52125"/>
                  </a:lnTo>
                  <a:cubicBezTo>
                    <a:pt x="149851" y="49519"/>
                    <a:pt x="147326" y="47645"/>
                    <a:pt x="144475" y="46342"/>
                  </a:cubicBezTo>
                  <a:cubicBezTo>
                    <a:pt x="141625" y="45446"/>
                    <a:pt x="139018" y="44469"/>
                    <a:pt x="136819" y="43492"/>
                  </a:cubicBezTo>
                  <a:lnTo>
                    <a:pt x="147977" y="81852"/>
                  </a:lnTo>
                  <a:cubicBezTo>
                    <a:pt x="151561" y="94638"/>
                    <a:pt x="149606" y="108728"/>
                    <a:pt x="142521" y="119886"/>
                  </a:cubicBezTo>
                  <a:lnTo>
                    <a:pt x="73373" y="230894"/>
                  </a:lnTo>
                  <a:cubicBezTo>
                    <a:pt x="70522" y="236025"/>
                    <a:pt x="65065" y="238875"/>
                    <a:pt x="59283" y="238875"/>
                  </a:cubicBezTo>
                  <a:cubicBezTo>
                    <a:pt x="56107" y="238875"/>
                    <a:pt x="53174" y="237898"/>
                    <a:pt x="50324" y="236269"/>
                  </a:cubicBezTo>
                  <a:cubicBezTo>
                    <a:pt x="42342" y="231464"/>
                    <a:pt x="40062" y="221284"/>
                    <a:pt x="44867" y="213221"/>
                  </a:cubicBezTo>
                  <a:lnTo>
                    <a:pt x="100494" y="123958"/>
                  </a:lnTo>
                  <a:lnTo>
                    <a:pt x="77445" y="56686"/>
                  </a:lnTo>
                  <a:cubicBezTo>
                    <a:pt x="76549" y="57663"/>
                    <a:pt x="75572" y="58966"/>
                    <a:pt x="74595" y="60188"/>
                  </a:cubicBezTo>
                  <a:cubicBezTo>
                    <a:pt x="67835" y="68169"/>
                    <a:pt x="58876" y="73952"/>
                    <a:pt x="48695" y="76151"/>
                  </a:cubicBezTo>
                  <a:lnTo>
                    <a:pt x="23691" y="81607"/>
                  </a:lnTo>
                  <a:cubicBezTo>
                    <a:pt x="16035" y="83236"/>
                    <a:pt x="8053" y="78431"/>
                    <a:pt x="6424" y="70450"/>
                  </a:cubicBezTo>
                  <a:cubicBezTo>
                    <a:pt x="4796" y="62468"/>
                    <a:pt x="9601" y="54812"/>
                    <a:pt x="17664" y="53184"/>
                  </a:cubicBezTo>
                  <a:lnTo>
                    <a:pt x="42668" y="47727"/>
                  </a:lnTo>
                  <a:cubicBezTo>
                    <a:pt x="46496" y="46750"/>
                    <a:pt x="49672" y="44795"/>
                    <a:pt x="51953" y="41944"/>
                  </a:cubicBezTo>
                  <a:cubicBezTo>
                    <a:pt x="77282" y="9937"/>
                    <a:pt x="82332" y="8064"/>
                    <a:pt x="89092" y="7738"/>
                  </a:cubicBezTo>
                  <a:lnTo>
                    <a:pt x="113119" y="6109"/>
                  </a:lnTo>
                  <a:cubicBezTo>
                    <a:pt x="116295" y="6109"/>
                    <a:pt x="120775" y="5783"/>
                    <a:pt x="154737" y="18896"/>
                  </a:cubicBezTo>
                  <a:cubicBezTo>
                    <a:pt x="163045" y="22072"/>
                    <a:pt x="170375" y="27855"/>
                    <a:pt x="175506" y="35266"/>
                  </a:cubicBezTo>
                  <a:lnTo>
                    <a:pt x="194076" y="62468"/>
                  </a:lnTo>
                  <a:close/>
                </a:path>
              </a:pathLst>
            </a:custGeom>
            <a:grpFill/>
            <a:ln w="9525" cap="flat">
              <a:noFill/>
              <a:prstDash val="solid"/>
              <a:miter/>
            </a:ln>
          </p:spPr>
          <p:txBody>
            <a:bodyPr rtlCol="0" anchor="ctr"/>
            <a:lstStyle/>
            <a:p>
              <a:endParaRPr lang="en-IN"/>
            </a:p>
          </p:txBody>
        </p:sp>
        <p:sp>
          <p:nvSpPr>
            <p:cNvPr id="59" name="Freeform: Shape 58">
              <a:extLst>
                <a:ext uri="{FF2B5EF4-FFF2-40B4-BE49-F238E27FC236}">
                  <a16:creationId xmlns:a16="http://schemas.microsoft.com/office/drawing/2014/main" id="{29EDA39F-4A37-4232-A3D4-EC48B8DFD478}"/>
                </a:ext>
              </a:extLst>
            </p:cNvPr>
            <p:cNvSpPr/>
            <p:nvPr/>
          </p:nvSpPr>
          <p:spPr>
            <a:xfrm>
              <a:off x="6451957" y="5615029"/>
              <a:ext cx="73301" cy="73299"/>
            </a:xfrm>
            <a:custGeom>
              <a:avLst/>
              <a:gdLst>
                <a:gd name="connsiteX0" fmla="*/ 70484 w 73301"/>
                <a:gd name="connsiteY0" fmla="*/ 34891 h 73299"/>
                <a:gd name="connsiteX1" fmla="*/ 34892 w 73301"/>
                <a:gd name="connsiteY1" fmla="*/ 6305 h 73299"/>
                <a:gd name="connsiteX2" fmla="*/ 6305 w 73301"/>
                <a:gd name="connsiteY2" fmla="*/ 41896 h 73299"/>
                <a:gd name="connsiteX3" fmla="*/ 41897 w 73301"/>
                <a:gd name="connsiteY3" fmla="*/ 70482 h 73299"/>
                <a:gd name="connsiteX4" fmla="*/ 70484 w 73301"/>
                <a:gd name="connsiteY4" fmla="*/ 34891 h 73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01" h="73299">
                  <a:moveTo>
                    <a:pt x="70484" y="34891"/>
                  </a:moveTo>
                  <a:cubicBezTo>
                    <a:pt x="68611" y="17218"/>
                    <a:pt x="52566" y="4350"/>
                    <a:pt x="34892" y="6305"/>
                  </a:cubicBezTo>
                  <a:cubicBezTo>
                    <a:pt x="17218" y="8178"/>
                    <a:pt x="4350" y="24141"/>
                    <a:pt x="6305" y="41896"/>
                  </a:cubicBezTo>
                  <a:cubicBezTo>
                    <a:pt x="8178" y="59569"/>
                    <a:pt x="24141" y="72437"/>
                    <a:pt x="41897" y="70482"/>
                  </a:cubicBezTo>
                  <a:cubicBezTo>
                    <a:pt x="59570" y="68609"/>
                    <a:pt x="72439" y="52646"/>
                    <a:pt x="70484" y="34891"/>
                  </a:cubicBezTo>
                </a:path>
              </a:pathLst>
            </a:custGeom>
            <a:grpFill/>
            <a:ln w="9525" cap="flat">
              <a:noFill/>
              <a:prstDash val="solid"/>
              <a:miter/>
            </a:ln>
          </p:spPr>
          <p:txBody>
            <a:bodyPr rtlCol="0" anchor="ctr"/>
            <a:lstStyle/>
            <a:p>
              <a:endParaRPr lang="en-IN"/>
            </a:p>
          </p:txBody>
        </p:sp>
        <p:sp>
          <p:nvSpPr>
            <p:cNvPr id="60" name="Freeform: Shape 59">
              <a:extLst>
                <a:ext uri="{FF2B5EF4-FFF2-40B4-BE49-F238E27FC236}">
                  <a16:creationId xmlns:a16="http://schemas.microsoft.com/office/drawing/2014/main" id="{434A486F-2BAF-4DA6-B587-E5BEADAC79D7}"/>
                </a:ext>
              </a:extLst>
            </p:cNvPr>
            <p:cNvSpPr/>
            <p:nvPr/>
          </p:nvSpPr>
          <p:spPr>
            <a:xfrm>
              <a:off x="6528529" y="5822681"/>
              <a:ext cx="57012" cy="105877"/>
            </a:xfrm>
            <a:custGeom>
              <a:avLst/>
              <a:gdLst>
                <a:gd name="connsiteX0" fmla="*/ 54732 w 57012"/>
                <a:gd name="connsiteY0" fmla="*/ 77372 h 105876"/>
                <a:gd name="connsiteX1" fmla="*/ 44795 w 57012"/>
                <a:gd name="connsiteY1" fmla="*/ 98791 h 105876"/>
                <a:gd name="connsiteX2" fmla="*/ 39013 w 57012"/>
                <a:gd name="connsiteY2" fmla="*/ 99769 h 105876"/>
                <a:gd name="connsiteX3" fmla="*/ 23375 w 57012"/>
                <a:gd name="connsiteY3" fmla="*/ 88937 h 105876"/>
                <a:gd name="connsiteX4" fmla="*/ 6108 w 57012"/>
                <a:gd name="connsiteY4" fmla="*/ 41944 h 105876"/>
                <a:gd name="connsiteX5" fmla="*/ 28506 w 57012"/>
                <a:gd name="connsiteY5" fmla="*/ 6108 h 105876"/>
                <a:gd name="connsiteX6" fmla="*/ 54732 w 57012"/>
                <a:gd name="connsiteY6" fmla="*/ 77372 h 10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12" h="105876">
                  <a:moveTo>
                    <a:pt x="54732" y="77372"/>
                  </a:moveTo>
                  <a:cubicBezTo>
                    <a:pt x="57908" y="86005"/>
                    <a:pt x="53428" y="95615"/>
                    <a:pt x="44795" y="98791"/>
                  </a:cubicBezTo>
                  <a:cubicBezTo>
                    <a:pt x="42840" y="99443"/>
                    <a:pt x="40967" y="99769"/>
                    <a:pt x="39013" y="99769"/>
                  </a:cubicBezTo>
                  <a:cubicBezTo>
                    <a:pt x="32334" y="99769"/>
                    <a:pt x="25900" y="95615"/>
                    <a:pt x="23375" y="88937"/>
                  </a:cubicBezTo>
                  <a:lnTo>
                    <a:pt x="6108" y="41944"/>
                  </a:lnTo>
                  <a:lnTo>
                    <a:pt x="28506" y="6108"/>
                  </a:lnTo>
                  <a:lnTo>
                    <a:pt x="54732" y="77372"/>
                  </a:lnTo>
                  <a:close/>
                </a:path>
              </a:pathLst>
            </a:custGeom>
            <a:grpFill/>
            <a:ln w="9525" cap="flat">
              <a:solidFill>
                <a:schemeClr val="tx2">
                  <a:lumMod val="75000"/>
                  <a:lumOff val="25000"/>
                </a:schemeClr>
              </a:solidFill>
              <a:prstDash val="solid"/>
              <a:miter/>
            </a:ln>
          </p:spPr>
          <p:txBody>
            <a:bodyPr rtlCol="0" anchor="ctr"/>
            <a:lstStyle/>
            <a:p>
              <a:endParaRPr lang="en-IN"/>
            </a:p>
          </p:txBody>
        </p:sp>
        <p:sp>
          <p:nvSpPr>
            <p:cNvPr id="61" name="Freeform: Shape 60">
              <a:extLst>
                <a:ext uri="{FF2B5EF4-FFF2-40B4-BE49-F238E27FC236}">
                  <a16:creationId xmlns:a16="http://schemas.microsoft.com/office/drawing/2014/main" id="{1705FD64-29C3-40E6-92EC-AD84A960BA82}"/>
                </a:ext>
              </a:extLst>
            </p:cNvPr>
            <p:cNvSpPr/>
            <p:nvPr/>
          </p:nvSpPr>
          <p:spPr>
            <a:xfrm>
              <a:off x="6421672" y="5689543"/>
              <a:ext cx="195470" cy="244331"/>
            </a:xfrm>
            <a:custGeom>
              <a:avLst/>
              <a:gdLst>
                <a:gd name="connsiteX0" fmla="*/ 193994 w 195470"/>
                <a:gd name="connsiteY0" fmla="*/ 62550 h 244331"/>
                <a:gd name="connsiteX1" fmla="*/ 190492 w 195470"/>
                <a:gd name="connsiteY1" fmla="*/ 83074 h 244331"/>
                <a:gd name="connsiteX2" fmla="*/ 182185 w 195470"/>
                <a:gd name="connsiteY2" fmla="*/ 85680 h 244331"/>
                <a:gd name="connsiteX3" fmla="*/ 170375 w 195470"/>
                <a:gd name="connsiteY3" fmla="*/ 79327 h 244331"/>
                <a:gd name="connsiteX4" fmla="*/ 151805 w 195470"/>
                <a:gd name="connsiteY4" fmla="*/ 52125 h 244331"/>
                <a:gd name="connsiteX5" fmla="*/ 144475 w 195470"/>
                <a:gd name="connsiteY5" fmla="*/ 46342 h 244331"/>
                <a:gd name="connsiteX6" fmla="*/ 136819 w 195470"/>
                <a:gd name="connsiteY6" fmla="*/ 43492 h 244331"/>
                <a:gd name="connsiteX7" fmla="*/ 147977 w 195470"/>
                <a:gd name="connsiteY7" fmla="*/ 81852 h 244331"/>
                <a:gd name="connsiteX8" fmla="*/ 142521 w 195470"/>
                <a:gd name="connsiteY8" fmla="*/ 119886 h 244331"/>
                <a:gd name="connsiteX9" fmla="*/ 73373 w 195470"/>
                <a:gd name="connsiteY9" fmla="*/ 230894 h 244331"/>
                <a:gd name="connsiteX10" fmla="*/ 59283 w 195470"/>
                <a:gd name="connsiteY10" fmla="*/ 238875 h 244331"/>
                <a:gd name="connsiteX11" fmla="*/ 50324 w 195470"/>
                <a:gd name="connsiteY11" fmla="*/ 236269 h 244331"/>
                <a:gd name="connsiteX12" fmla="*/ 44867 w 195470"/>
                <a:gd name="connsiteY12" fmla="*/ 213221 h 244331"/>
                <a:gd name="connsiteX13" fmla="*/ 100494 w 195470"/>
                <a:gd name="connsiteY13" fmla="*/ 123958 h 244331"/>
                <a:gd name="connsiteX14" fmla="*/ 77445 w 195470"/>
                <a:gd name="connsiteY14" fmla="*/ 56686 h 244331"/>
                <a:gd name="connsiteX15" fmla="*/ 74595 w 195470"/>
                <a:gd name="connsiteY15" fmla="*/ 60188 h 244331"/>
                <a:gd name="connsiteX16" fmla="*/ 48695 w 195470"/>
                <a:gd name="connsiteY16" fmla="*/ 76151 h 244331"/>
                <a:gd name="connsiteX17" fmla="*/ 23691 w 195470"/>
                <a:gd name="connsiteY17" fmla="*/ 81607 h 244331"/>
                <a:gd name="connsiteX18" fmla="*/ 6424 w 195470"/>
                <a:gd name="connsiteY18" fmla="*/ 70450 h 244331"/>
                <a:gd name="connsiteX19" fmla="*/ 17664 w 195470"/>
                <a:gd name="connsiteY19" fmla="*/ 53184 h 244331"/>
                <a:gd name="connsiteX20" fmla="*/ 42668 w 195470"/>
                <a:gd name="connsiteY20" fmla="*/ 47727 h 244331"/>
                <a:gd name="connsiteX21" fmla="*/ 51953 w 195470"/>
                <a:gd name="connsiteY21" fmla="*/ 41944 h 244331"/>
                <a:gd name="connsiteX22" fmla="*/ 89092 w 195470"/>
                <a:gd name="connsiteY22" fmla="*/ 7738 h 244331"/>
                <a:gd name="connsiteX23" fmla="*/ 113119 w 195470"/>
                <a:gd name="connsiteY23" fmla="*/ 6109 h 244331"/>
                <a:gd name="connsiteX24" fmla="*/ 154737 w 195470"/>
                <a:gd name="connsiteY24" fmla="*/ 18896 h 244331"/>
                <a:gd name="connsiteX25" fmla="*/ 175506 w 195470"/>
                <a:gd name="connsiteY25" fmla="*/ 35266 h 244331"/>
                <a:gd name="connsiteX26" fmla="*/ 194076 w 195470"/>
                <a:gd name="connsiteY26" fmla="*/ 62468 h 24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5470" h="244331">
                  <a:moveTo>
                    <a:pt x="193994" y="62550"/>
                  </a:moveTo>
                  <a:cubicBezTo>
                    <a:pt x="198800" y="69310"/>
                    <a:pt x="196926" y="78268"/>
                    <a:pt x="190492" y="83074"/>
                  </a:cubicBezTo>
                  <a:cubicBezTo>
                    <a:pt x="187886" y="84702"/>
                    <a:pt x="185035" y="85680"/>
                    <a:pt x="182185" y="85680"/>
                  </a:cubicBezTo>
                  <a:cubicBezTo>
                    <a:pt x="177705" y="85680"/>
                    <a:pt x="173226" y="83481"/>
                    <a:pt x="170375" y="79327"/>
                  </a:cubicBezTo>
                  <a:lnTo>
                    <a:pt x="151805" y="52125"/>
                  </a:lnTo>
                  <a:cubicBezTo>
                    <a:pt x="149851" y="49519"/>
                    <a:pt x="147326" y="47645"/>
                    <a:pt x="144475" y="46342"/>
                  </a:cubicBezTo>
                  <a:cubicBezTo>
                    <a:pt x="141625" y="45446"/>
                    <a:pt x="139018" y="44469"/>
                    <a:pt x="136819" y="43492"/>
                  </a:cubicBezTo>
                  <a:lnTo>
                    <a:pt x="147977" y="81852"/>
                  </a:lnTo>
                  <a:cubicBezTo>
                    <a:pt x="151561" y="94639"/>
                    <a:pt x="149606" y="108728"/>
                    <a:pt x="142521" y="119886"/>
                  </a:cubicBezTo>
                  <a:lnTo>
                    <a:pt x="73373" y="230894"/>
                  </a:lnTo>
                  <a:cubicBezTo>
                    <a:pt x="70522" y="236025"/>
                    <a:pt x="65065" y="238875"/>
                    <a:pt x="59283" y="238875"/>
                  </a:cubicBezTo>
                  <a:cubicBezTo>
                    <a:pt x="56107" y="238875"/>
                    <a:pt x="53174" y="237898"/>
                    <a:pt x="50324" y="236269"/>
                  </a:cubicBezTo>
                  <a:cubicBezTo>
                    <a:pt x="42342" y="231464"/>
                    <a:pt x="40062" y="221284"/>
                    <a:pt x="44867" y="213221"/>
                  </a:cubicBezTo>
                  <a:lnTo>
                    <a:pt x="100494" y="123958"/>
                  </a:lnTo>
                  <a:lnTo>
                    <a:pt x="77445" y="56686"/>
                  </a:lnTo>
                  <a:cubicBezTo>
                    <a:pt x="76549" y="57663"/>
                    <a:pt x="75572" y="58966"/>
                    <a:pt x="74595" y="60188"/>
                  </a:cubicBezTo>
                  <a:cubicBezTo>
                    <a:pt x="67835" y="68169"/>
                    <a:pt x="58876" y="73952"/>
                    <a:pt x="48695" y="76151"/>
                  </a:cubicBezTo>
                  <a:lnTo>
                    <a:pt x="23691" y="81607"/>
                  </a:lnTo>
                  <a:cubicBezTo>
                    <a:pt x="16035" y="83236"/>
                    <a:pt x="8053" y="78431"/>
                    <a:pt x="6424" y="70450"/>
                  </a:cubicBezTo>
                  <a:cubicBezTo>
                    <a:pt x="4796" y="62468"/>
                    <a:pt x="9601" y="54813"/>
                    <a:pt x="17664" y="53184"/>
                  </a:cubicBezTo>
                  <a:lnTo>
                    <a:pt x="42668" y="47727"/>
                  </a:lnTo>
                  <a:cubicBezTo>
                    <a:pt x="46496" y="46750"/>
                    <a:pt x="49672" y="44795"/>
                    <a:pt x="51953" y="41944"/>
                  </a:cubicBezTo>
                  <a:cubicBezTo>
                    <a:pt x="77282" y="9937"/>
                    <a:pt x="82332" y="8064"/>
                    <a:pt x="89092" y="7738"/>
                  </a:cubicBezTo>
                  <a:lnTo>
                    <a:pt x="113119" y="6109"/>
                  </a:lnTo>
                  <a:cubicBezTo>
                    <a:pt x="116295" y="6109"/>
                    <a:pt x="120775" y="5783"/>
                    <a:pt x="154737" y="18896"/>
                  </a:cubicBezTo>
                  <a:cubicBezTo>
                    <a:pt x="163045" y="22072"/>
                    <a:pt x="170375" y="27855"/>
                    <a:pt x="175506" y="35266"/>
                  </a:cubicBezTo>
                  <a:lnTo>
                    <a:pt x="194076" y="62468"/>
                  </a:lnTo>
                  <a:close/>
                </a:path>
              </a:pathLst>
            </a:custGeom>
            <a:grpFill/>
            <a:ln w="9525" cap="flat">
              <a:solidFill>
                <a:schemeClr val="tx2">
                  <a:lumMod val="75000"/>
                  <a:lumOff val="25000"/>
                </a:schemeClr>
              </a:solidFill>
              <a:prstDash val="solid"/>
              <a:miter/>
            </a:ln>
          </p:spPr>
          <p:txBody>
            <a:bodyPr rtlCol="0" anchor="ctr"/>
            <a:lstStyle/>
            <a:p>
              <a:endParaRPr lang="en-IN"/>
            </a:p>
          </p:txBody>
        </p:sp>
        <p:sp>
          <p:nvSpPr>
            <p:cNvPr id="62" name="Freeform: Shape 61">
              <a:extLst>
                <a:ext uri="{FF2B5EF4-FFF2-40B4-BE49-F238E27FC236}">
                  <a16:creationId xmlns:a16="http://schemas.microsoft.com/office/drawing/2014/main" id="{E29C3ADF-7113-4337-8CE9-233CA37CE0CD}"/>
                </a:ext>
              </a:extLst>
            </p:cNvPr>
            <p:cNvSpPr/>
            <p:nvPr/>
          </p:nvSpPr>
          <p:spPr>
            <a:xfrm>
              <a:off x="6480107" y="5618329"/>
              <a:ext cx="73301" cy="73299"/>
            </a:xfrm>
            <a:custGeom>
              <a:avLst/>
              <a:gdLst>
                <a:gd name="connsiteX0" fmla="*/ 70484 w 73301"/>
                <a:gd name="connsiteY0" fmla="*/ 34891 h 73299"/>
                <a:gd name="connsiteX1" fmla="*/ 34892 w 73301"/>
                <a:gd name="connsiteY1" fmla="*/ 6305 h 73299"/>
                <a:gd name="connsiteX2" fmla="*/ 6305 w 73301"/>
                <a:gd name="connsiteY2" fmla="*/ 41895 h 73299"/>
                <a:gd name="connsiteX3" fmla="*/ 41897 w 73301"/>
                <a:gd name="connsiteY3" fmla="*/ 70482 h 73299"/>
                <a:gd name="connsiteX4" fmla="*/ 70484 w 73301"/>
                <a:gd name="connsiteY4" fmla="*/ 34891 h 73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01" h="73299">
                  <a:moveTo>
                    <a:pt x="70484" y="34891"/>
                  </a:moveTo>
                  <a:cubicBezTo>
                    <a:pt x="68611" y="17218"/>
                    <a:pt x="52566" y="4350"/>
                    <a:pt x="34892" y="6305"/>
                  </a:cubicBezTo>
                  <a:cubicBezTo>
                    <a:pt x="17218" y="8178"/>
                    <a:pt x="4350" y="24141"/>
                    <a:pt x="6305" y="41895"/>
                  </a:cubicBezTo>
                  <a:cubicBezTo>
                    <a:pt x="8178" y="59569"/>
                    <a:pt x="24141" y="72437"/>
                    <a:pt x="41897" y="70482"/>
                  </a:cubicBezTo>
                  <a:cubicBezTo>
                    <a:pt x="59570" y="68609"/>
                    <a:pt x="72439" y="52646"/>
                    <a:pt x="70484" y="34891"/>
                  </a:cubicBezTo>
                </a:path>
              </a:pathLst>
            </a:custGeom>
            <a:grpFill/>
            <a:ln w="9525" cap="flat">
              <a:solidFill>
                <a:schemeClr val="tx2">
                  <a:lumMod val="75000"/>
                  <a:lumOff val="25000"/>
                </a:schemeClr>
              </a:solidFill>
              <a:prstDash val="solid"/>
              <a:miter/>
            </a:ln>
          </p:spPr>
          <p:txBody>
            <a:bodyPr rtlCol="0" anchor="ctr"/>
            <a:lstStyle/>
            <a:p>
              <a:endParaRPr lang="en-IN"/>
            </a:p>
          </p:txBody>
        </p:sp>
      </p:grpSp>
      <p:grpSp>
        <p:nvGrpSpPr>
          <p:cNvPr id="63" name="Group 62">
            <a:extLst>
              <a:ext uri="{FF2B5EF4-FFF2-40B4-BE49-F238E27FC236}">
                <a16:creationId xmlns:a16="http://schemas.microsoft.com/office/drawing/2014/main" id="{AB4751DF-3B31-4CC9-A51C-4F7873B6F007}"/>
              </a:ext>
            </a:extLst>
          </p:cNvPr>
          <p:cNvGrpSpPr/>
          <p:nvPr/>
        </p:nvGrpSpPr>
        <p:grpSpPr>
          <a:xfrm>
            <a:off x="664527" y="4364641"/>
            <a:ext cx="1350645" cy="1001364"/>
            <a:chOff x="6529608" y="6323543"/>
            <a:chExt cx="863326" cy="640067"/>
          </a:xfrm>
          <a:solidFill>
            <a:schemeClr val="tx2">
              <a:lumMod val="10000"/>
              <a:lumOff val="90000"/>
            </a:schemeClr>
          </a:solidFill>
        </p:grpSpPr>
        <p:sp>
          <p:nvSpPr>
            <p:cNvPr id="64" name="Freeform: Shape 63">
              <a:extLst>
                <a:ext uri="{FF2B5EF4-FFF2-40B4-BE49-F238E27FC236}">
                  <a16:creationId xmlns:a16="http://schemas.microsoft.com/office/drawing/2014/main" id="{3DC3D47E-1A9C-4311-85C1-E2F8FFF591C4}"/>
                </a:ext>
              </a:extLst>
            </p:cNvPr>
            <p:cNvSpPr/>
            <p:nvPr/>
          </p:nvSpPr>
          <p:spPr>
            <a:xfrm>
              <a:off x="7153972" y="6629501"/>
              <a:ext cx="138458" cy="154743"/>
            </a:xfrm>
            <a:custGeom>
              <a:avLst/>
              <a:gdLst>
                <a:gd name="connsiteX0" fmla="*/ 19303 w 138457"/>
                <a:gd name="connsiteY0" fmla="*/ 152326 h 154743"/>
                <a:gd name="connsiteX1" fmla="*/ 99445 w 138457"/>
                <a:gd name="connsiteY1" fmla="*/ 152326 h 154743"/>
                <a:gd name="connsiteX2" fmla="*/ 112395 w 138457"/>
                <a:gd name="connsiteY2" fmla="*/ 141739 h 154743"/>
                <a:gd name="connsiteX3" fmla="*/ 136340 w 138457"/>
                <a:gd name="connsiteY3" fmla="*/ 21934 h 154743"/>
                <a:gd name="connsiteX4" fmla="*/ 125997 w 138457"/>
                <a:gd name="connsiteY4" fmla="*/ 6379 h 154743"/>
                <a:gd name="connsiteX5" fmla="*/ 110441 w 138457"/>
                <a:gd name="connsiteY5" fmla="*/ 16722 h 154743"/>
                <a:gd name="connsiteX6" fmla="*/ 88613 w 138457"/>
                <a:gd name="connsiteY6" fmla="*/ 125938 h 154743"/>
                <a:gd name="connsiteX7" fmla="*/ 19303 w 138457"/>
                <a:gd name="connsiteY7" fmla="*/ 125938 h 154743"/>
                <a:gd name="connsiteX8" fmla="*/ 6108 w 138457"/>
                <a:gd name="connsiteY8" fmla="*/ 139132 h 154743"/>
                <a:gd name="connsiteX9" fmla="*/ 19303 w 138457"/>
                <a:gd name="connsiteY9" fmla="*/ 152326 h 15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457" h="154743">
                  <a:moveTo>
                    <a:pt x="19303" y="152326"/>
                  </a:moveTo>
                  <a:lnTo>
                    <a:pt x="99445" y="152326"/>
                  </a:lnTo>
                  <a:cubicBezTo>
                    <a:pt x="105717" y="152326"/>
                    <a:pt x="111174" y="147847"/>
                    <a:pt x="112395" y="141739"/>
                  </a:cubicBezTo>
                  <a:lnTo>
                    <a:pt x="136340" y="21934"/>
                  </a:lnTo>
                  <a:cubicBezTo>
                    <a:pt x="137806" y="14767"/>
                    <a:pt x="133164" y="7845"/>
                    <a:pt x="125997" y="6379"/>
                  </a:cubicBezTo>
                  <a:cubicBezTo>
                    <a:pt x="118829" y="4913"/>
                    <a:pt x="111907" y="9555"/>
                    <a:pt x="110441" y="16722"/>
                  </a:cubicBezTo>
                  <a:lnTo>
                    <a:pt x="88613" y="125938"/>
                  </a:lnTo>
                  <a:lnTo>
                    <a:pt x="19303" y="125938"/>
                  </a:lnTo>
                  <a:cubicBezTo>
                    <a:pt x="11973" y="125938"/>
                    <a:pt x="6108" y="131884"/>
                    <a:pt x="6108" y="139132"/>
                  </a:cubicBezTo>
                  <a:cubicBezTo>
                    <a:pt x="6108" y="146381"/>
                    <a:pt x="12054" y="152326"/>
                    <a:pt x="19303" y="152326"/>
                  </a:cubicBezTo>
                  <a:close/>
                </a:path>
              </a:pathLst>
            </a:custGeom>
            <a:grpFill/>
            <a:ln w="9525" cap="flat">
              <a:noFill/>
              <a:prstDash val="solid"/>
              <a:miter/>
            </a:ln>
          </p:spPr>
          <p:txBody>
            <a:bodyPr rtlCol="0" anchor="ctr"/>
            <a:lstStyle/>
            <a:p>
              <a:endParaRPr lang="en-IN"/>
            </a:p>
          </p:txBody>
        </p:sp>
        <p:sp>
          <p:nvSpPr>
            <p:cNvPr id="65" name="Freeform: Shape 64">
              <a:extLst>
                <a:ext uri="{FF2B5EF4-FFF2-40B4-BE49-F238E27FC236}">
                  <a16:creationId xmlns:a16="http://schemas.microsoft.com/office/drawing/2014/main" id="{F52325F9-1EEE-4BAE-8D54-01299E5685C4}"/>
                </a:ext>
              </a:extLst>
            </p:cNvPr>
            <p:cNvSpPr/>
            <p:nvPr/>
          </p:nvSpPr>
          <p:spPr>
            <a:xfrm>
              <a:off x="6567888" y="6614053"/>
              <a:ext cx="708579" cy="236187"/>
            </a:xfrm>
            <a:custGeom>
              <a:avLst/>
              <a:gdLst>
                <a:gd name="connsiteX0" fmla="*/ 353149 w 708578"/>
                <a:gd name="connsiteY0" fmla="*/ 14171 h 236187"/>
                <a:gd name="connsiteX1" fmla="*/ 349403 w 708578"/>
                <a:gd name="connsiteY1" fmla="*/ 14171 h 236187"/>
                <a:gd name="connsiteX2" fmla="*/ 349240 w 708578"/>
                <a:gd name="connsiteY2" fmla="*/ 14171 h 236187"/>
                <a:gd name="connsiteX3" fmla="*/ 344516 w 708578"/>
                <a:gd name="connsiteY3" fmla="*/ 14090 h 236187"/>
                <a:gd name="connsiteX4" fmla="*/ 344516 w 708578"/>
                <a:gd name="connsiteY4" fmla="*/ 209718 h 236187"/>
                <a:gd name="connsiteX5" fmla="*/ 313811 w 708578"/>
                <a:gd name="connsiteY5" fmla="*/ 209718 h 236187"/>
                <a:gd name="connsiteX6" fmla="*/ 313811 w 708578"/>
                <a:gd name="connsiteY6" fmla="*/ 221283 h 236187"/>
                <a:gd name="connsiteX7" fmla="*/ 6108 w 708578"/>
                <a:gd name="connsiteY7" fmla="*/ 221283 h 236187"/>
                <a:gd name="connsiteX8" fmla="*/ 6108 w 708578"/>
                <a:gd name="connsiteY8" fmla="*/ 237816 h 236187"/>
                <a:gd name="connsiteX9" fmla="*/ 705240 w 708578"/>
                <a:gd name="connsiteY9" fmla="*/ 237816 h 236187"/>
                <a:gd name="connsiteX10" fmla="*/ 705240 w 708578"/>
                <a:gd name="connsiteY10" fmla="*/ 221283 h 236187"/>
                <a:gd name="connsiteX11" fmla="*/ 397537 w 708578"/>
                <a:gd name="connsiteY11" fmla="*/ 221283 h 236187"/>
                <a:gd name="connsiteX12" fmla="*/ 397537 w 708578"/>
                <a:gd name="connsiteY12" fmla="*/ 209718 h 236187"/>
                <a:gd name="connsiteX13" fmla="*/ 366832 w 708578"/>
                <a:gd name="connsiteY13" fmla="*/ 209718 h 236187"/>
                <a:gd name="connsiteX14" fmla="*/ 366832 w 708578"/>
                <a:gd name="connsiteY14" fmla="*/ 6108 h 236187"/>
                <a:gd name="connsiteX15" fmla="*/ 353149 w 708578"/>
                <a:gd name="connsiteY15" fmla="*/ 14171 h 23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8578" h="236187">
                  <a:moveTo>
                    <a:pt x="353149" y="14171"/>
                  </a:moveTo>
                  <a:cubicBezTo>
                    <a:pt x="351928" y="14171"/>
                    <a:pt x="350706" y="14171"/>
                    <a:pt x="349403" y="14171"/>
                  </a:cubicBezTo>
                  <a:lnTo>
                    <a:pt x="349240" y="14171"/>
                  </a:lnTo>
                  <a:cubicBezTo>
                    <a:pt x="347692" y="14171"/>
                    <a:pt x="346063" y="14171"/>
                    <a:pt x="344516" y="14090"/>
                  </a:cubicBezTo>
                  <a:lnTo>
                    <a:pt x="344516" y="209718"/>
                  </a:lnTo>
                  <a:lnTo>
                    <a:pt x="313811" y="209718"/>
                  </a:lnTo>
                  <a:lnTo>
                    <a:pt x="313811" y="221283"/>
                  </a:lnTo>
                  <a:lnTo>
                    <a:pt x="6108" y="221283"/>
                  </a:lnTo>
                  <a:lnTo>
                    <a:pt x="6108" y="237816"/>
                  </a:lnTo>
                  <a:lnTo>
                    <a:pt x="705240" y="237816"/>
                  </a:lnTo>
                  <a:lnTo>
                    <a:pt x="705240" y="221283"/>
                  </a:lnTo>
                  <a:lnTo>
                    <a:pt x="397537" y="221283"/>
                  </a:lnTo>
                  <a:lnTo>
                    <a:pt x="397537" y="209718"/>
                  </a:lnTo>
                  <a:lnTo>
                    <a:pt x="366832" y="209718"/>
                  </a:lnTo>
                  <a:lnTo>
                    <a:pt x="366832" y="6108"/>
                  </a:lnTo>
                  <a:cubicBezTo>
                    <a:pt x="363982" y="10751"/>
                    <a:pt x="358932" y="14008"/>
                    <a:pt x="353149" y="14171"/>
                  </a:cubicBezTo>
                  <a:close/>
                </a:path>
              </a:pathLst>
            </a:custGeom>
            <a:grpFill/>
            <a:ln w="9525" cap="flat">
              <a:noFill/>
              <a:prstDash val="solid"/>
              <a:miter/>
            </a:ln>
          </p:spPr>
          <p:txBody>
            <a:bodyPr rtlCol="0" anchor="ctr"/>
            <a:lstStyle/>
            <a:p>
              <a:endParaRPr lang="en-IN"/>
            </a:p>
          </p:txBody>
        </p:sp>
        <p:sp>
          <p:nvSpPr>
            <p:cNvPr id="66" name="Freeform: Shape 65">
              <a:extLst>
                <a:ext uri="{FF2B5EF4-FFF2-40B4-BE49-F238E27FC236}">
                  <a16:creationId xmlns:a16="http://schemas.microsoft.com/office/drawing/2014/main" id="{7F524ED0-90EA-4FC8-B15C-B10DE2845C98}"/>
                </a:ext>
              </a:extLst>
            </p:cNvPr>
            <p:cNvSpPr/>
            <p:nvPr/>
          </p:nvSpPr>
          <p:spPr>
            <a:xfrm>
              <a:off x="7073585" y="6343252"/>
              <a:ext cx="81446" cy="130310"/>
            </a:xfrm>
            <a:custGeom>
              <a:avLst/>
              <a:gdLst>
                <a:gd name="connsiteX0" fmla="*/ 19466 w 81445"/>
                <a:gd name="connsiteY0" fmla="*/ 103271 h 130310"/>
                <a:gd name="connsiteX1" fmla="*/ 14497 w 81445"/>
                <a:gd name="connsiteY1" fmla="*/ 87145 h 130310"/>
                <a:gd name="connsiteX2" fmla="*/ 43411 w 81445"/>
                <a:gd name="connsiteY2" fmla="*/ 58232 h 130310"/>
                <a:gd name="connsiteX3" fmla="*/ 72324 w 81445"/>
                <a:gd name="connsiteY3" fmla="*/ 87145 h 130310"/>
                <a:gd name="connsiteX4" fmla="*/ 48705 w 81445"/>
                <a:gd name="connsiteY4" fmla="*/ 115569 h 130310"/>
                <a:gd name="connsiteX5" fmla="*/ 47564 w 81445"/>
                <a:gd name="connsiteY5" fmla="*/ 119885 h 130310"/>
                <a:gd name="connsiteX6" fmla="*/ 45691 w 81445"/>
                <a:gd name="connsiteY6" fmla="*/ 124202 h 130310"/>
                <a:gd name="connsiteX7" fmla="*/ 80550 w 81445"/>
                <a:gd name="connsiteY7" fmla="*/ 87063 h 130310"/>
                <a:gd name="connsiteX8" fmla="*/ 49112 w 81445"/>
                <a:gd name="connsiteY8" fmla="*/ 50332 h 130310"/>
                <a:gd name="connsiteX9" fmla="*/ 49112 w 81445"/>
                <a:gd name="connsiteY9" fmla="*/ 6108 h 130310"/>
                <a:gd name="connsiteX10" fmla="*/ 37547 w 81445"/>
                <a:gd name="connsiteY10" fmla="*/ 6108 h 130310"/>
                <a:gd name="connsiteX11" fmla="*/ 37547 w 81445"/>
                <a:gd name="connsiteY11" fmla="*/ 50332 h 130310"/>
                <a:gd name="connsiteX12" fmla="*/ 6108 w 81445"/>
                <a:gd name="connsiteY12" fmla="*/ 87063 h 130310"/>
                <a:gd name="connsiteX13" fmla="*/ 15149 w 81445"/>
                <a:gd name="connsiteY13" fmla="*/ 111334 h 130310"/>
                <a:gd name="connsiteX14" fmla="*/ 16941 w 81445"/>
                <a:gd name="connsiteY14" fmla="*/ 107180 h 130310"/>
                <a:gd name="connsiteX15" fmla="*/ 19303 w 81445"/>
                <a:gd name="connsiteY15" fmla="*/ 103189 h 13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445" h="130310">
                  <a:moveTo>
                    <a:pt x="19466" y="103271"/>
                  </a:moveTo>
                  <a:cubicBezTo>
                    <a:pt x="16371" y="98629"/>
                    <a:pt x="14579" y="93090"/>
                    <a:pt x="14497" y="87145"/>
                  </a:cubicBezTo>
                  <a:cubicBezTo>
                    <a:pt x="14497" y="71182"/>
                    <a:pt x="27447" y="58232"/>
                    <a:pt x="43411" y="58232"/>
                  </a:cubicBezTo>
                  <a:cubicBezTo>
                    <a:pt x="59374" y="58232"/>
                    <a:pt x="72324" y="71182"/>
                    <a:pt x="72324" y="87145"/>
                  </a:cubicBezTo>
                  <a:cubicBezTo>
                    <a:pt x="72324" y="101316"/>
                    <a:pt x="62143" y="113044"/>
                    <a:pt x="48705" y="115569"/>
                  </a:cubicBezTo>
                  <a:cubicBezTo>
                    <a:pt x="48542" y="117035"/>
                    <a:pt x="48134" y="118501"/>
                    <a:pt x="47564" y="119885"/>
                  </a:cubicBezTo>
                  <a:cubicBezTo>
                    <a:pt x="46994" y="121351"/>
                    <a:pt x="46343" y="122817"/>
                    <a:pt x="45691" y="124202"/>
                  </a:cubicBezTo>
                  <a:cubicBezTo>
                    <a:pt x="65157" y="122980"/>
                    <a:pt x="80550" y="106854"/>
                    <a:pt x="80550" y="87063"/>
                  </a:cubicBezTo>
                  <a:cubicBezTo>
                    <a:pt x="80550" y="68494"/>
                    <a:pt x="66949" y="53101"/>
                    <a:pt x="49112" y="50332"/>
                  </a:cubicBezTo>
                  <a:lnTo>
                    <a:pt x="49112" y="6108"/>
                  </a:lnTo>
                  <a:lnTo>
                    <a:pt x="37547" y="6108"/>
                  </a:lnTo>
                  <a:lnTo>
                    <a:pt x="37547" y="50332"/>
                  </a:lnTo>
                  <a:cubicBezTo>
                    <a:pt x="19791" y="53101"/>
                    <a:pt x="6108" y="68494"/>
                    <a:pt x="6108" y="87063"/>
                  </a:cubicBezTo>
                  <a:cubicBezTo>
                    <a:pt x="6108" y="96348"/>
                    <a:pt x="9529" y="104818"/>
                    <a:pt x="15149" y="111334"/>
                  </a:cubicBezTo>
                  <a:cubicBezTo>
                    <a:pt x="15801" y="109949"/>
                    <a:pt x="16371" y="108565"/>
                    <a:pt x="16941" y="107180"/>
                  </a:cubicBezTo>
                  <a:cubicBezTo>
                    <a:pt x="17511" y="105714"/>
                    <a:pt x="18325" y="104411"/>
                    <a:pt x="19303" y="103189"/>
                  </a:cubicBezTo>
                  <a:close/>
                </a:path>
              </a:pathLst>
            </a:custGeom>
            <a:grpFill/>
            <a:ln w="9525" cap="flat">
              <a:noFill/>
              <a:prstDash val="solid"/>
              <a:miter/>
            </a:ln>
          </p:spPr>
          <p:txBody>
            <a:bodyPr rtlCol="0" anchor="ctr"/>
            <a:lstStyle/>
            <a:p>
              <a:endParaRPr lang="en-IN"/>
            </a:p>
          </p:txBody>
        </p:sp>
        <p:sp>
          <p:nvSpPr>
            <p:cNvPr id="67" name="Freeform: Shape 66">
              <a:extLst>
                <a:ext uri="{FF2B5EF4-FFF2-40B4-BE49-F238E27FC236}">
                  <a16:creationId xmlns:a16="http://schemas.microsoft.com/office/drawing/2014/main" id="{FB68C0E5-1503-442A-8F99-2021E9723F44}"/>
                </a:ext>
              </a:extLst>
            </p:cNvPr>
            <p:cNvSpPr/>
            <p:nvPr/>
          </p:nvSpPr>
          <p:spPr>
            <a:xfrm>
              <a:off x="6686799" y="6343333"/>
              <a:ext cx="81446" cy="130310"/>
            </a:xfrm>
            <a:custGeom>
              <a:avLst/>
              <a:gdLst>
                <a:gd name="connsiteX0" fmla="*/ 37547 w 81445"/>
                <a:gd name="connsiteY0" fmla="*/ 6108 h 130310"/>
                <a:gd name="connsiteX1" fmla="*/ 37547 w 81445"/>
                <a:gd name="connsiteY1" fmla="*/ 50332 h 130310"/>
                <a:gd name="connsiteX2" fmla="*/ 6108 w 81445"/>
                <a:gd name="connsiteY2" fmla="*/ 87063 h 130310"/>
                <a:gd name="connsiteX3" fmla="*/ 43329 w 81445"/>
                <a:gd name="connsiteY3" fmla="*/ 124283 h 130310"/>
                <a:gd name="connsiteX4" fmla="*/ 80550 w 81445"/>
                <a:gd name="connsiteY4" fmla="*/ 87063 h 130310"/>
                <a:gd name="connsiteX5" fmla="*/ 49112 w 81445"/>
                <a:gd name="connsiteY5" fmla="*/ 50332 h 130310"/>
                <a:gd name="connsiteX6" fmla="*/ 49112 w 81445"/>
                <a:gd name="connsiteY6" fmla="*/ 6108 h 130310"/>
                <a:gd name="connsiteX7" fmla="*/ 37547 w 81445"/>
                <a:gd name="connsiteY7" fmla="*/ 6108 h 130310"/>
                <a:gd name="connsiteX8" fmla="*/ 72242 w 81445"/>
                <a:gd name="connsiteY8" fmla="*/ 87063 h 130310"/>
                <a:gd name="connsiteX9" fmla="*/ 43329 w 81445"/>
                <a:gd name="connsiteY9" fmla="*/ 115976 h 130310"/>
                <a:gd name="connsiteX10" fmla="*/ 14416 w 81445"/>
                <a:gd name="connsiteY10" fmla="*/ 87063 h 130310"/>
                <a:gd name="connsiteX11" fmla="*/ 43329 w 81445"/>
                <a:gd name="connsiteY11" fmla="*/ 58151 h 130310"/>
                <a:gd name="connsiteX12" fmla="*/ 72242 w 81445"/>
                <a:gd name="connsiteY12" fmla="*/ 87063 h 13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445" h="130310">
                  <a:moveTo>
                    <a:pt x="37547" y="6108"/>
                  </a:moveTo>
                  <a:lnTo>
                    <a:pt x="37547" y="50332"/>
                  </a:lnTo>
                  <a:cubicBezTo>
                    <a:pt x="19791" y="53101"/>
                    <a:pt x="6108" y="68494"/>
                    <a:pt x="6108" y="87063"/>
                  </a:cubicBezTo>
                  <a:cubicBezTo>
                    <a:pt x="6108" y="107587"/>
                    <a:pt x="22723" y="124283"/>
                    <a:pt x="43329" y="124283"/>
                  </a:cubicBezTo>
                  <a:cubicBezTo>
                    <a:pt x="63854" y="124283"/>
                    <a:pt x="80550" y="107669"/>
                    <a:pt x="80550" y="87063"/>
                  </a:cubicBezTo>
                  <a:cubicBezTo>
                    <a:pt x="80550" y="68494"/>
                    <a:pt x="66949" y="53101"/>
                    <a:pt x="49112" y="50332"/>
                  </a:cubicBezTo>
                  <a:lnTo>
                    <a:pt x="49112" y="6108"/>
                  </a:lnTo>
                  <a:lnTo>
                    <a:pt x="37547" y="6108"/>
                  </a:lnTo>
                  <a:close/>
                  <a:moveTo>
                    <a:pt x="72242" y="87063"/>
                  </a:moveTo>
                  <a:cubicBezTo>
                    <a:pt x="72242" y="103026"/>
                    <a:pt x="59293" y="115976"/>
                    <a:pt x="43329" y="115976"/>
                  </a:cubicBezTo>
                  <a:cubicBezTo>
                    <a:pt x="27366" y="115976"/>
                    <a:pt x="14416" y="103026"/>
                    <a:pt x="14416" y="87063"/>
                  </a:cubicBezTo>
                  <a:cubicBezTo>
                    <a:pt x="14416" y="71100"/>
                    <a:pt x="27366" y="58151"/>
                    <a:pt x="43329" y="58151"/>
                  </a:cubicBezTo>
                  <a:cubicBezTo>
                    <a:pt x="59293" y="58151"/>
                    <a:pt x="72242" y="71100"/>
                    <a:pt x="72242" y="87063"/>
                  </a:cubicBezTo>
                  <a:close/>
                </a:path>
              </a:pathLst>
            </a:custGeom>
            <a:grpFill/>
            <a:ln w="9525" cap="flat">
              <a:noFill/>
              <a:prstDash val="solid"/>
              <a:miter/>
            </a:ln>
          </p:spPr>
          <p:txBody>
            <a:bodyPr rtlCol="0" anchor="ctr"/>
            <a:lstStyle/>
            <a:p>
              <a:endParaRPr lang="en-IN"/>
            </a:p>
          </p:txBody>
        </p:sp>
        <p:sp>
          <p:nvSpPr>
            <p:cNvPr id="68" name="Freeform: Shape 67">
              <a:extLst>
                <a:ext uri="{FF2B5EF4-FFF2-40B4-BE49-F238E27FC236}">
                  <a16:creationId xmlns:a16="http://schemas.microsoft.com/office/drawing/2014/main" id="{3473C73A-CD70-46FE-8A34-80749D84419E}"/>
                </a:ext>
              </a:extLst>
            </p:cNvPr>
            <p:cNvSpPr/>
            <p:nvPr/>
          </p:nvSpPr>
          <p:spPr>
            <a:xfrm>
              <a:off x="6986852" y="6431218"/>
              <a:ext cx="81446" cy="81444"/>
            </a:xfrm>
            <a:custGeom>
              <a:avLst/>
              <a:gdLst>
                <a:gd name="connsiteX0" fmla="*/ 79484 w 81445"/>
                <a:gd name="connsiteY0" fmla="*/ 51710 h 81443"/>
                <a:gd name="connsiteX1" fmla="*/ 51711 w 81445"/>
                <a:gd name="connsiteY1" fmla="*/ 7079 h 81443"/>
                <a:gd name="connsiteX2" fmla="*/ 7079 w 81445"/>
                <a:gd name="connsiteY2" fmla="*/ 34851 h 81443"/>
                <a:gd name="connsiteX3" fmla="*/ 34852 w 81445"/>
                <a:gd name="connsiteY3" fmla="*/ 79482 h 81443"/>
                <a:gd name="connsiteX4" fmla="*/ 53340 w 81445"/>
                <a:gd name="connsiteY4" fmla="*/ 79075 h 81443"/>
                <a:gd name="connsiteX5" fmla="*/ 74028 w 81445"/>
                <a:gd name="connsiteY5" fmla="*/ 64171 h 81443"/>
                <a:gd name="connsiteX6" fmla="*/ 79484 w 81445"/>
                <a:gd name="connsiteY6" fmla="*/ 51710 h 8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45" h="81443">
                  <a:moveTo>
                    <a:pt x="79484" y="51710"/>
                  </a:moveTo>
                  <a:cubicBezTo>
                    <a:pt x="84127" y="31675"/>
                    <a:pt x="71666" y="11721"/>
                    <a:pt x="51711" y="7079"/>
                  </a:cubicBezTo>
                  <a:cubicBezTo>
                    <a:pt x="31676" y="2437"/>
                    <a:pt x="11721" y="14897"/>
                    <a:pt x="7079" y="34851"/>
                  </a:cubicBezTo>
                  <a:cubicBezTo>
                    <a:pt x="2437" y="54886"/>
                    <a:pt x="14898" y="74840"/>
                    <a:pt x="34852" y="79482"/>
                  </a:cubicBezTo>
                  <a:cubicBezTo>
                    <a:pt x="41205" y="80948"/>
                    <a:pt x="47558" y="80704"/>
                    <a:pt x="53340" y="79075"/>
                  </a:cubicBezTo>
                  <a:cubicBezTo>
                    <a:pt x="60833" y="75003"/>
                    <a:pt x="67756" y="70035"/>
                    <a:pt x="74028" y="64171"/>
                  </a:cubicBezTo>
                  <a:cubicBezTo>
                    <a:pt x="76552" y="60506"/>
                    <a:pt x="78426" y="56271"/>
                    <a:pt x="79484" y="51710"/>
                  </a:cubicBezTo>
                  <a:close/>
                </a:path>
              </a:pathLst>
            </a:custGeom>
            <a:grpFill/>
            <a:ln w="9525" cap="flat">
              <a:noFill/>
              <a:prstDash val="solid"/>
              <a:miter/>
            </a:ln>
          </p:spPr>
          <p:txBody>
            <a:bodyPr rtlCol="0" anchor="ctr"/>
            <a:lstStyle/>
            <a:p>
              <a:endParaRPr lang="en-IN"/>
            </a:p>
          </p:txBody>
        </p:sp>
        <p:sp>
          <p:nvSpPr>
            <p:cNvPr id="69" name="Freeform: Shape 68">
              <a:extLst>
                <a:ext uri="{FF2B5EF4-FFF2-40B4-BE49-F238E27FC236}">
                  <a16:creationId xmlns:a16="http://schemas.microsoft.com/office/drawing/2014/main" id="{1A117682-63D4-437C-A993-8493DBDD1B24}"/>
                </a:ext>
              </a:extLst>
            </p:cNvPr>
            <p:cNvSpPr/>
            <p:nvPr/>
          </p:nvSpPr>
          <p:spPr>
            <a:xfrm>
              <a:off x="6943139" y="6507615"/>
              <a:ext cx="81446" cy="317631"/>
            </a:xfrm>
            <a:custGeom>
              <a:avLst/>
              <a:gdLst>
                <a:gd name="connsiteX0" fmla="*/ 76447 w 81445"/>
                <a:gd name="connsiteY0" fmla="*/ 44947 h 317630"/>
                <a:gd name="connsiteX1" fmla="*/ 54619 w 81445"/>
                <a:gd name="connsiteY1" fmla="*/ 47309 h 317630"/>
                <a:gd name="connsiteX2" fmla="*/ 54619 w 81445"/>
                <a:gd name="connsiteY2" fmla="*/ 47309 h 317630"/>
                <a:gd name="connsiteX3" fmla="*/ 51769 w 81445"/>
                <a:gd name="connsiteY3" fmla="*/ 47309 h 317630"/>
                <a:gd name="connsiteX4" fmla="*/ 36213 w 81445"/>
                <a:gd name="connsiteY4" fmla="*/ 29880 h 317630"/>
                <a:gd name="connsiteX5" fmla="*/ 52665 w 81445"/>
                <a:gd name="connsiteY5" fmla="*/ 14324 h 317630"/>
                <a:gd name="connsiteX6" fmla="*/ 53561 w 81445"/>
                <a:gd name="connsiteY6" fmla="*/ 14324 h 317630"/>
                <a:gd name="connsiteX7" fmla="*/ 53805 w 81445"/>
                <a:gd name="connsiteY7" fmla="*/ 14324 h 317630"/>
                <a:gd name="connsiteX8" fmla="*/ 54538 w 81445"/>
                <a:gd name="connsiteY8" fmla="*/ 14324 h 317630"/>
                <a:gd name="connsiteX9" fmla="*/ 69768 w 81445"/>
                <a:gd name="connsiteY9" fmla="*/ 12614 h 317630"/>
                <a:gd name="connsiteX10" fmla="*/ 60402 w 81445"/>
                <a:gd name="connsiteY10" fmla="*/ 6913 h 317630"/>
                <a:gd name="connsiteX11" fmla="*/ 17480 w 81445"/>
                <a:gd name="connsiteY11" fmla="*/ 35256 h 317630"/>
                <a:gd name="connsiteX12" fmla="*/ 8114 w 81445"/>
                <a:gd name="connsiteY12" fmla="*/ 127043 h 317630"/>
                <a:gd name="connsiteX13" fmla="*/ 31407 w 81445"/>
                <a:gd name="connsiteY13" fmla="*/ 154733 h 317630"/>
                <a:gd name="connsiteX14" fmla="*/ 41262 w 81445"/>
                <a:gd name="connsiteY14" fmla="*/ 218097 h 317630"/>
                <a:gd name="connsiteX15" fmla="*/ 28068 w 81445"/>
                <a:gd name="connsiteY15" fmla="*/ 291233 h 317630"/>
                <a:gd name="connsiteX16" fmla="*/ 40285 w 81445"/>
                <a:gd name="connsiteY16" fmla="*/ 317784 h 317630"/>
                <a:gd name="connsiteX17" fmla="*/ 47452 w 81445"/>
                <a:gd name="connsiteY17" fmla="*/ 319087 h 317630"/>
                <a:gd name="connsiteX18" fmla="*/ 66836 w 81445"/>
                <a:gd name="connsiteY18" fmla="*/ 305568 h 317630"/>
                <a:gd name="connsiteX19" fmla="*/ 82555 w 81445"/>
                <a:gd name="connsiteY19" fmla="*/ 218097 h 317630"/>
                <a:gd name="connsiteX20" fmla="*/ 67243 w 81445"/>
                <a:gd name="connsiteY20" fmla="*/ 132499 h 317630"/>
                <a:gd name="connsiteX21" fmla="*/ 67243 w 81445"/>
                <a:gd name="connsiteY21" fmla="*/ 131359 h 317630"/>
                <a:gd name="connsiteX22" fmla="*/ 75958 w 81445"/>
                <a:gd name="connsiteY22" fmla="*/ 46658 h 317630"/>
                <a:gd name="connsiteX23" fmla="*/ 76365 w 81445"/>
                <a:gd name="connsiteY23" fmla="*/ 45110 h 31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445" h="317630">
                  <a:moveTo>
                    <a:pt x="76447" y="44947"/>
                  </a:moveTo>
                  <a:cubicBezTo>
                    <a:pt x="66592" y="46983"/>
                    <a:pt x="58773" y="47309"/>
                    <a:pt x="54619" y="47309"/>
                  </a:cubicBezTo>
                  <a:lnTo>
                    <a:pt x="54619" y="47309"/>
                  </a:lnTo>
                  <a:cubicBezTo>
                    <a:pt x="52990" y="47309"/>
                    <a:pt x="52095" y="47309"/>
                    <a:pt x="51769" y="47309"/>
                  </a:cubicBezTo>
                  <a:cubicBezTo>
                    <a:pt x="42647" y="46820"/>
                    <a:pt x="35724" y="38920"/>
                    <a:pt x="36213" y="29880"/>
                  </a:cubicBezTo>
                  <a:cubicBezTo>
                    <a:pt x="36701" y="21166"/>
                    <a:pt x="43950" y="14324"/>
                    <a:pt x="52665" y="14324"/>
                  </a:cubicBezTo>
                  <a:cubicBezTo>
                    <a:pt x="52990" y="14324"/>
                    <a:pt x="53235" y="14324"/>
                    <a:pt x="53561" y="14324"/>
                  </a:cubicBezTo>
                  <a:lnTo>
                    <a:pt x="53805" y="14324"/>
                  </a:lnTo>
                  <a:cubicBezTo>
                    <a:pt x="53805" y="14324"/>
                    <a:pt x="54212" y="14324"/>
                    <a:pt x="54538" y="14324"/>
                  </a:cubicBezTo>
                  <a:cubicBezTo>
                    <a:pt x="56330" y="14324"/>
                    <a:pt x="62031" y="14162"/>
                    <a:pt x="69768" y="12614"/>
                  </a:cubicBezTo>
                  <a:cubicBezTo>
                    <a:pt x="67243" y="9845"/>
                    <a:pt x="64067" y="7809"/>
                    <a:pt x="60402" y="6913"/>
                  </a:cubicBezTo>
                  <a:cubicBezTo>
                    <a:pt x="46312" y="3411"/>
                    <a:pt x="25869" y="11067"/>
                    <a:pt x="17480" y="35256"/>
                  </a:cubicBezTo>
                  <a:cubicBezTo>
                    <a:pt x="6241" y="68566"/>
                    <a:pt x="3797" y="90311"/>
                    <a:pt x="8114" y="127043"/>
                  </a:cubicBezTo>
                  <a:cubicBezTo>
                    <a:pt x="11616" y="144960"/>
                    <a:pt x="20982" y="152046"/>
                    <a:pt x="31407" y="154733"/>
                  </a:cubicBezTo>
                  <a:cubicBezTo>
                    <a:pt x="35398" y="166869"/>
                    <a:pt x="41262" y="189591"/>
                    <a:pt x="41262" y="218097"/>
                  </a:cubicBezTo>
                  <a:cubicBezTo>
                    <a:pt x="41262" y="239680"/>
                    <a:pt x="38004" y="264601"/>
                    <a:pt x="28068" y="291233"/>
                  </a:cubicBezTo>
                  <a:cubicBezTo>
                    <a:pt x="24077" y="301903"/>
                    <a:pt x="29534" y="313793"/>
                    <a:pt x="40285" y="317784"/>
                  </a:cubicBezTo>
                  <a:cubicBezTo>
                    <a:pt x="42647" y="318680"/>
                    <a:pt x="45090" y="319087"/>
                    <a:pt x="47452" y="319087"/>
                  </a:cubicBezTo>
                  <a:cubicBezTo>
                    <a:pt x="55841" y="319087"/>
                    <a:pt x="63741" y="313956"/>
                    <a:pt x="66836" y="305568"/>
                  </a:cubicBezTo>
                  <a:cubicBezTo>
                    <a:pt x="78564" y="273805"/>
                    <a:pt x="82555" y="243915"/>
                    <a:pt x="82555" y="218097"/>
                  </a:cubicBezTo>
                  <a:cubicBezTo>
                    <a:pt x="82555" y="175420"/>
                    <a:pt x="71886" y="144064"/>
                    <a:pt x="67243" y="132499"/>
                  </a:cubicBezTo>
                  <a:cubicBezTo>
                    <a:pt x="67243" y="132092"/>
                    <a:pt x="67243" y="131766"/>
                    <a:pt x="67243" y="131359"/>
                  </a:cubicBezTo>
                  <a:cubicBezTo>
                    <a:pt x="63416" y="102935"/>
                    <a:pt x="71479" y="69788"/>
                    <a:pt x="75958" y="46658"/>
                  </a:cubicBezTo>
                  <a:cubicBezTo>
                    <a:pt x="76121" y="46169"/>
                    <a:pt x="76203" y="45599"/>
                    <a:pt x="76365" y="45110"/>
                  </a:cubicBezTo>
                  <a:close/>
                </a:path>
              </a:pathLst>
            </a:custGeom>
            <a:grpFill/>
            <a:ln w="9525" cap="flat">
              <a:noFill/>
              <a:prstDash val="solid"/>
              <a:miter/>
            </a:ln>
          </p:spPr>
          <p:txBody>
            <a:bodyPr rtlCol="0" anchor="ctr"/>
            <a:lstStyle/>
            <a:p>
              <a:endParaRPr lang="en-IN"/>
            </a:p>
          </p:txBody>
        </p:sp>
        <p:sp>
          <p:nvSpPr>
            <p:cNvPr id="70" name="Freeform: Shape 69">
              <a:extLst>
                <a:ext uri="{FF2B5EF4-FFF2-40B4-BE49-F238E27FC236}">
                  <a16:creationId xmlns:a16="http://schemas.microsoft.com/office/drawing/2014/main" id="{C3F36495-CA25-4C01-8D1C-1A13CDD80B58}"/>
                </a:ext>
              </a:extLst>
            </p:cNvPr>
            <p:cNvSpPr/>
            <p:nvPr/>
          </p:nvSpPr>
          <p:spPr>
            <a:xfrm>
              <a:off x="7108174" y="6501644"/>
              <a:ext cx="97735" cy="97733"/>
            </a:xfrm>
            <a:custGeom>
              <a:avLst/>
              <a:gdLst>
                <a:gd name="connsiteX0" fmla="*/ 88101 w 97735"/>
                <a:gd name="connsiteY0" fmla="*/ 43505 h 97732"/>
                <a:gd name="connsiteX1" fmla="*/ 60354 w 97735"/>
                <a:gd name="connsiteY1" fmla="*/ 88099 h 97732"/>
                <a:gd name="connsiteX2" fmla="*/ 15759 w 97735"/>
                <a:gd name="connsiteY2" fmla="*/ 60353 h 97732"/>
                <a:gd name="connsiteX3" fmla="*/ 43506 w 97735"/>
                <a:gd name="connsiteY3" fmla="*/ 15758 h 97732"/>
                <a:gd name="connsiteX4" fmla="*/ 88101 w 97735"/>
                <a:gd name="connsiteY4" fmla="*/ 43505 h 97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35" h="97732">
                  <a:moveTo>
                    <a:pt x="88101" y="43505"/>
                  </a:moveTo>
                  <a:cubicBezTo>
                    <a:pt x="92754" y="63482"/>
                    <a:pt x="80331" y="83447"/>
                    <a:pt x="60354" y="88099"/>
                  </a:cubicBezTo>
                  <a:cubicBezTo>
                    <a:pt x="40377" y="92752"/>
                    <a:pt x="20411" y="80329"/>
                    <a:pt x="15759" y="60353"/>
                  </a:cubicBezTo>
                  <a:cubicBezTo>
                    <a:pt x="11106" y="40376"/>
                    <a:pt x="23529" y="20411"/>
                    <a:pt x="43506" y="15758"/>
                  </a:cubicBezTo>
                  <a:cubicBezTo>
                    <a:pt x="63483" y="11106"/>
                    <a:pt x="83449" y="23529"/>
                    <a:pt x="88101" y="43505"/>
                  </a:cubicBezTo>
                  <a:close/>
                </a:path>
              </a:pathLst>
            </a:custGeom>
            <a:grpFill/>
            <a:ln w="9525" cap="flat">
              <a:noFill/>
              <a:prstDash val="solid"/>
              <a:miter/>
            </a:ln>
          </p:spPr>
          <p:txBody>
            <a:bodyPr rtlCol="0" anchor="ctr"/>
            <a:lstStyle/>
            <a:p>
              <a:endParaRPr lang="en-IN"/>
            </a:p>
          </p:txBody>
        </p:sp>
        <p:sp>
          <p:nvSpPr>
            <p:cNvPr id="71" name="Freeform: Shape 70">
              <a:extLst>
                <a:ext uri="{FF2B5EF4-FFF2-40B4-BE49-F238E27FC236}">
                  <a16:creationId xmlns:a16="http://schemas.microsoft.com/office/drawing/2014/main" id="{8213DC8A-B6A5-43C2-8321-882D6EFAB024}"/>
                </a:ext>
              </a:extLst>
            </p:cNvPr>
            <p:cNvSpPr/>
            <p:nvPr/>
          </p:nvSpPr>
          <p:spPr>
            <a:xfrm>
              <a:off x="7096355" y="6586860"/>
              <a:ext cx="146603" cy="236187"/>
            </a:xfrm>
            <a:custGeom>
              <a:avLst/>
              <a:gdLst>
                <a:gd name="connsiteX0" fmla="*/ 83109 w 146602"/>
                <a:gd name="connsiteY0" fmla="*/ 42911 h 236187"/>
                <a:gd name="connsiteX1" fmla="*/ 82946 w 146602"/>
                <a:gd name="connsiteY1" fmla="*/ 41527 h 236187"/>
                <a:gd name="connsiteX2" fmla="*/ 82946 w 146602"/>
                <a:gd name="connsiteY2" fmla="*/ 41201 h 236187"/>
                <a:gd name="connsiteX3" fmla="*/ 85960 w 146602"/>
                <a:gd name="connsiteY3" fmla="*/ 28903 h 236187"/>
                <a:gd name="connsiteX4" fmla="*/ 96792 w 146602"/>
                <a:gd name="connsiteY4" fmla="*/ 22387 h 236187"/>
                <a:gd name="connsiteX5" fmla="*/ 99235 w 146602"/>
                <a:gd name="connsiteY5" fmla="*/ 22224 h 236187"/>
                <a:gd name="connsiteX6" fmla="*/ 115525 w 146602"/>
                <a:gd name="connsiteY6" fmla="*/ 36314 h 236187"/>
                <a:gd name="connsiteX7" fmla="*/ 116339 w 146602"/>
                <a:gd name="connsiteY7" fmla="*/ 49019 h 236187"/>
                <a:gd name="connsiteX8" fmla="*/ 104367 w 146602"/>
                <a:gd name="connsiteY8" fmla="*/ 97234 h 236187"/>
                <a:gd name="connsiteX9" fmla="*/ 93371 w 146602"/>
                <a:gd name="connsiteY9" fmla="*/ 111650 h 236187"/>
                <a:gd name="connsiteX10" fmla="*/ 106403 w 146602"/>
                <a:gd name="connsiteY10" fmla="*/ 111650 h 236187"/>
                <a:gd name="connsiteX11" fmla="*/ 106403 w 146602"/>
                <a:gd name="connsiteY11" fmla="*/ 114989 h 236187"/>
                <a:gd name="connsiteX12" fmla="*/ 31391 w 146602"/>
                <a:gd name="connsiteY12" fmla="*/ 114989 h 236187"/>
                <a:gd name="connsiteX13" fmla="*/ 10785 w 146602"/>
                <a:gd name="connsiteY13" fmla="*/ 134454 h 236187"/>
                <a:gd name="connsiteX14" fmla="*/ 6143 w 146602"/>
                <a:gd name="connsiteY14" fmla="*/ 216142 h 236187"/>
                <a:gd name="connsiteX15" fmla="*/ 25608 w 146602"/>
                <a:gd name="connsiteY15" fmla="*/ 237969 h 236187"/>
                <a:gd name="connsiteX16" fmla="*/ 26749 w 146602"/>
                <a:gd name="connsiteY16" fmla="*/ 237969 h 236187"/>
                <a:gd name="connsiteX17" fmla="*/ 47354 w 146602"/>
                <a:gd name="connsiteY17" fmla="*/ 218504 h 236187"/>
                <a:gd name="connsiteX18" fmla="*/ 50857 w 146602"/>
                <a:gd name="connsiteY18" fmla="*/ 156362 h 236187"/>
                <a:gd name="connsiteX19" fmla="*/ 106403 w 146602"/>
                <a:gd name="connsiteY19" fmla="*/ 156362 h 236187"/>
                <a:gd name="connsiteX20" fmla="*/ 109579 w 146602"/>
                <a:gd name="connsiteY20" fmla="*/ 156118 h 236187"/>
                <a:gd name="connsiteX21" fmla="*/ 142565 w 146602"/>
                <a:gd name="connsiteY21" fmla="*/ 127043 h 236187"/>
                <a:gd name="connsiteX22" fmla="*/ 133198 w 146602"/>
                <a:gd name="connsiteY22" fmla="*/ 35255 h 236187"/>
                <a:gd name="connsiteX23" fmla="*/ 90276 w 146602"/>
                <a:gd name="connsiteY23" fmla="*/ 6913 h 236187"/>
                <a:gd name="connsiteX24" fmla="*/ 74720 w 146602"/>
                <a:gd name="connsiteY24" fmla="*/ 46576 h 236187"/>
                <a:gd name="connsiteX25" fmla="*/ 79770 w 146602"/>
                <a:gd name="connsiteY25" fmla="*/ 71987 h 236187"/>
                <a:gd name="connsiteX26" fmla="*/ 83353 w 146602"/>
                <a:gd name="connsiteY26" fmla="*/ 49101 h 236187"/>
                <a:gd name="connsiteX27" fmla="*/ 83109 w 146602"/>
                <a:gd name="connsiteY27" fmla="*/ 43074 h 23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6602" h="236187">
                  <a:moveTo>
                    <a:pt x="83109" y="42911"/>
                  </a:moveTo>
                  <a:cubicBezTo>
                    <a:pt x="83109" y="42260"/>
                    <a:pt x="83028" y="41689"/>
                    <a:pt x="82946" y="41527"/>
                  </a:cubicBezTo>
                  <a:lnTo>
                    <a:pt x="82946" y="41201"/>
                  </a:lnTo>
                  <a:cubicBezTo>
                    <a:pt x="82213" y="36803"/>
                    <a:pt x="83353" y="32486"/>
                    <a:pt x="85960" y="28903"/>
                  </a:cubicBezTo>
                  <a:cubicBezTo>
                    <a:pt x="88566" y="25319"/>
                    <a:pt x="92394" y="23039"/>
                    <a:pt x="96792" y="22387"/>
                  </a:cubicBezTo>
                  <a:cubicBezTo>
                    <a:pt x="97606" y="22224"/>
                    <a:pt x="98421" y="22224"/>
                    <a:pt x="99235" y="22224"/>
                  </a:cubicBezTo>
                  <a:cubicBezTo>
                    <a:pt x="107299" y="22224"/>
                    <a:pt x="114384" y="28251"/>
                    <a:pt x="115525" y="36314"/>
                  </a:cubicBezTo>
                  <a:cubicBezTo>
                    <a:pt x="115687" y="37210"/>
                    <a:pt x="116339" y="41934"/>
                    <a:pt x="116339" y="49019"/>
                  </a:cubicBezTo>
                  <a:cubicBezTo>
                    <a:pt x="116339" y="67344"/>
                    <a:pt x="112185" y="83552"/>
                    <a:pt x="104367" y="97234"/>
                  </a:cubicBezTo>
                  <a:cubicBezTo>
                    <a:pt x="101272" y="102528"/>
                    <a:pt x="97606" y="107333"/>
                    <a:pt x="93371" y="111650"/>
                  </a:cubicBezTo>
                  <a:lnTo>
                    <a:pt x="106403" y="111650"/>
                  </a:lnTo>
                  <a:lnTo>
                    <a:pt x="106403" y="114989"/>
                  </a:lnTo>
                  <a:lnTo>
                    <a:pt x="31391" y="114989"/>
                  </a:lnTo>
                  <a:cubicBezTo>
                    <a:pt x="20396" y="114989"/>
                    <a:pt x="11355" y="123541"/>
                    <a:pt x="10785" y="134454"/>
                  </a:cubicBezTo>
                  <a:lnTo>
                    <a:pt x="6143" y="216142"/>
                  </a:lnTo>
                  <a:cubicBezTo>
                    <a:pt x="5491" y="227544"/>
                    <a:pt x="14206" y="237318"/>
                    <a:pt x="25608" y="237969"/>
                  </a:cubicBezTo>
                  <a:cubicBezTo>
                    <a:pt x="26016" y="237969"/>
                    <a:pt x="26423" y="237969"/>
                    <a:pt x="26749" y="237969"/>
                  </a:cubicBezTo>
                  <a:cubicBezTo>
                    <a:pt x="37662" y="237969"/>
                    <a:pt x="46703" y="229499"/>
                    <a:pt x="47354" y="218504"/>
                  </a:cubicBezTo>
                  <a:lnTo>
                    <a:pt x="50857" y="156362"/>
                  </a:lnTo>
                  <a:lnTo>
                    <a:pt x="106403" y="156362"/>
                  </a:lnTo>
                  <a:cubicBezTo>
                    <a:pt x="107461" y="156362"/>
                    <a:pt x="108520" y="156281"/>
                    <a:pt x="109579" y="156118"/>
                  </a:cubicBezTo>
                  <a:cubicBezTo>
                    <a:pt x="123343" y="155385"/>
                    <a:pt x="138004" y="150498"/>
                    <a:pt x="142565" y="127043"/>
                  </a:cubicBezTo>
                  <a:cubicBezTo>
                    <a:pt x="146800" y="90311"/>
                    <a:pt x="144438" y="68647"/>
                    <a:pt x="133198" y="35255"/>
                  </a:cubicBezTo>
                  <a:cubicBezTo>
                    <a:pt x="124891" y="11066"/>
                    <a:pt x="104448" y="3411"/>
                    <a:pt x="90276" y="6913"/>
                  </a:cubicBezTo>
                  <a:cubicBezTo>
                    <a:pt x="76186" y="10415"/>
                    <a:pt x="69996" y="30125"/>
                    <a:pt x="74720" y="46576"/>
                  </a:cubicBezTo>
                  <a:cubicBezTo>
                    <a:pt x="76186" y="54150"/>
                    <a:pt x="78059" y="62783"/>
                    <a:pt x="79770" y="71987"/>
                  </a:cubicBezTo>
                  <a:cubicBezTo>
                    <a:pt x="82865" y="62946"/>
                    <a:pt x="83353" y="53824"/>
                    <a:pt x="83353" y="49101"/>
                  </a:cubicBezTo>
                  <a:cubicBezTo>
                    <a:pt x="83353" y="46495"/>
                    <a:pt x="83191" y="44377"/>
                    <a:pt x="83109" y="43074"/>
                  </a:cubicBezTo>
                  <a:close/>
                </a:path>
              </a:pathLst>
            </a:custGeom>
            <a:grpFill/>
            <a:ln w="9525" cap="flat">
              <a:noFill/>
              <a:prstDash val="solid"/>
              <a:miter/>
            </a:ln>
          </p:spPr>
          <p:txBody>
            <a:bodyPr rtlCol="0" anchor="ctr"/>
            <a:lstStyle/>
            <a:p>
              <a:endParaRPr lang="en-IN"/>
            </a:p>
          </p:txBody>
        </p:sp>
        <p:sp>
          <p:nvSpPr>
            <p:cNvPr id="72" name="Freeform: Shape 71">
              <a:extLst>
                <a:ext uri="{FF2B5EF4-FFF2-40B4-BE49-F238E27FC236}">
                  <a16:creationId xmlns:a16="http://schemas.microsoft.com/office/drawing/2014/main" id="{CE31B506-22EE-4153-909F-C86145ADFDCF}"/>
                </a:ext>
              </a:extLst>
            </p:cNvPr>
            <p:cNvSpPr/>
            <p:nvPr/>
          </p:nvSpPr>
          <p:spPr>
            <a:xfrm>
              <a:off x="7119195" y="6606315"/>
              <a:ext cx="89590" cy="97733"/>
            </a:xfrm>
            <a:custGeom>
              <a:avLst/>
              <a:gdLst>
                <a:gd name="connsiteX0" fmla="*/ 65727 w 89590"/>
                <a:gd name="connsiteY0" fmla="*/ 92113 h 97732"/>
                <a:gd name="connsiteX1" fmla="*/ 78595 w 89590"/>
                <a:gd name="connsiteY1" fmla="*/ 76069 h 97732"/>
                <a:gd name="connsiteX2" fmla="*/ 90161 w 89590"/>
                <a:gd name="connsiteY2" fmla="*/ 29564 h 97732"/>
                <a:gd name="connsiteX3" fmla="*/ 89428 w 89590"/>
                <a:gd name="connsiteY3" fmla="*/ 17347 h 97732"/>
                <a:gd name="connsiteX4" fmla="*/ 89428 w 89590"/>
                <a:gd name="connsiteY4" fmla="*/ 17347 h 97732"/>
                <a:gd name="connsiteX5" fmla="*/ 74360 w 89590"/>
                <a:gd name="connsiteY5" fmla="*/ 6271 h 97732"/>
                <a:gd name="connsiteX6" fmla="*/ 63283 w 89590"/>
                <a:gd name="connsiteY6" fmla="*/ 21338 h 97732"/>
                <a:gd name="connsiteX7" fmla="*/ 63283 w 89590"/>
                <a:gd name="connsiteY7" fmla="*/ 21338 h 97732"/>
                <a:gd name="connsiteX8" fmla="*/ 63283 w 89590"/>
                <a:gd name="connsiteY8" fmla="*/ 21664 h 97732"/>
                <a:gd name="connsiteX9" fmla="*/ 63446 w 89590"/>
                <a:gd name="connsiteY9" fmla="*/ 23293 h 97732"/>
                <a:gd name="connsiteX10" fmla="*/ 63691 w 89590"/>
                <a:gd name="connsiteY10" fmla="*/ 29646 h 97732"/>
                <a:gd name="connsiteX11" fmla="*/ 59700 w 89590"/>
                <a:gd name="connsiteY11" fmla="*/ 54323 h 97732"/>
                <a:gd name="connsiteX12" fmla="*/ 42107 w 89590"/>
                <a:gd name="connsiteY12" fmla="*/ 77209 h 97732"/>
                <a:gd name="connsiteX13" fmla="*/ 16208 w 89590"/>
                <a:gd name="connsiteY13" fmla="*/ 85679 h 97732"/>
                <a:gd name="connsiteX14" fmla="*/ 6108 w 89590"/>
                <a:gd name="connsiteY14" fmla="*/ 92439 h 97732"/>
                <a:gd name="connsiteX15" fmla="*/ 8470 w 89590"/>
                <a:gd name="connsiteY15" fmla="*/ 92357 h 97732"/>
                <a:gd name="connsiteX16" fmla="*/ 65727 w 89590"/>
                <a:gd name="connsiteY16" fmla="*/ 92357 h 9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590" h="97732">
                  <a:moveTo>
                    <a:pt x="65727" y="92113"/>
                  </a:moveTo>
                  <a:cubicBezTo>
                    <a:pt x="71102" y="87145"/>
                    <a:pt x="75337" y="81688"/>
                    <a:pt x="78595" y="76069"/>
                  </a:cubicBezTo>
                  <a:cubicBezTo>
                    <a:pt x="88532" y="58884"/>
                    <a:pt x="90079" y="40885"/>
                    <a:pt x="90161" y="29564"/>
                  </a:cubicBezTo>
                  <a:cubicBezTo>
                    <a:pt x="90161" y="22478"/>
                    <a:pt x="89509" y="17918"/>
                    <a:pt x="89428" y="17347"/>
                  </a:cubicBezTo>
                  <a:lnTo>
                    <a:pt x="89428" y="17347"/>
                  </a:lnTo>
                  <a:cubicBezTo>
                    <a:pt x="88369" y="10099"/>
                    <a:pt x="81609" y="5131"/>
                    <a:pt x="74360" y="6271"/>
                  </a:cubicBezTo>
                  <a:cubicBezTo>
                    <a:pt x="67111" y="7330"/>
                    <a:pt x="62143" y="14090"/>
                    <a:pt x="63283" y="21338"/>
                  </a:cubicBezTo>
                  <a:lnTo>
                    <a:pt x="63283" y="21338"/>
                  </a:lnTo>
                  <a:cubicBezTo>
                    <a:pt x="63283" y="21338"/>
                    <a:pt x="63283" y="21501"/>
                    <a:pt x="63283" y="21664"/>
                  </a:cubicBezTo>
                  <a:cubicBezTo>
                    <a:pt x="63283" y="21990"/>
                    <a:pt x="63365" y="22560"/>
                    <a:pt x="63446" y="23293"/>
                  </a:cubicBezTo>
                  <a:cubicBezTo>
                    <a:pt x="63609" y="24759"/>
                    <a:pt x="63691" y="26958"/>
                    <a:pt x="63691" y="29646"/>
                  </a:cubicBezTo>
                  <a:cubicBezTo>
                    <a:pt x="63691" y="36161"/>
                    <a:pt x="62876" y="45527"/>
                    <a:pt x="59700" y="54323"/>
                  </a:cubicBezTo>
                  <a:cubicBezTo>
                    <a:pt x="56442" y="63200"/>
                    <a:pt x="51311" y="71263"/>
                    <a:pt x="42107" y="77209"/>
                  </a:cubicBezTo>
                  <a:cubicBezTo>
                    <a:pt x="35918" y="81199"/>
                    <a:pt x="27692" y="84376"/>
                    <a:pt x="16208" y="85679"/>
                  </a:cubicBezTo>
                  <a:cubicBezTo>
                    <a:pt x="11810" y="86168"/>
                    <a:pt x="8145" y="88774"/>
                    <a:pt x="6108" y="92439"/>
                  </a:cubicBezTo>
                  <a:cubicBezTo>
                    <a:pt x="6923" y="92439"/>
                    <a:pt x="7656" y="92357"/>
                    <a:pt x="8470" y="92357"/>
                  </a:cubicBezTo>
                  <a:lnTo>
                    <a:pt x="65727" y="92357"/>
                  </a:lnTo>
                  <a:close/>
                </a:path>
              </a:pathLst>
            </a:custGeom>
            <a:grpFill/>
            <a:ln w="9525" cap="flat">
              <a:noFill/>
              <a:prstDash val="solid"/>
              <a:miter/>
            </a:ln>
          </p:spPr>
          <p:txBody>
            <a:bodyPr rtlCol="0" anchor="ctr"/>
            <a:lstStyle/>
            <a:p>
              <a:endParaRPr lang="en-IN"/>
            </a:p>
          </p:txBody>
        </p:sp>
        <p:sp>
          <p:nvSpPr>
            <p:cNvPr id="73" name="Freeform: Shape 72">
              <a:extLst>
                <a:ext uri="{FF2B5EF4-FFF2-40B4-BE49-F238E27FC236}">
                  <a16:creationId xmlns:a16="http://schemas.microsoft.com/office/drawing/2014/main" id="{D046F7B8-5F04-4870-A7F5-D8B4E1843A27}"/>
                </a:ext>
              </a:extLst>
            </p:cNvPr>
            <p:cNvSpPr/>
            <p:nvPr/>
          </p:nvSpPr>
          <p:spPr>
            <a:xfrm>
              <a:off x="6976480" y="6437542"/>
              <a:ext cx="146603" cy="114021"/>
            </a:xfrm>
            <a:custGeom>
              <a:avLst/>
              <a:gdLst>
                <a:gd name="connsiteX0" fmla="*/ 20057 w 146602"/>
                <a:gd name="connsiteY0" fmla="*/ 87655 h 114021"/>
                <a:gd name="connsiteX1" fmla="*/ 6130 w 146602"/>
                <a:gd name="connsiteY1" fmla="*/ 100116 h 114021"/>
                <a:gd name="connsiteX2" fmla="*/ 18591 w 146602"/>
                <a:gd name="connsiteY2" fmla="*/ 114125 h 114021"/>
                <a:gd name="connsiteX3" fmla="*/ 21197 w 146602"/>
                <a:gd name="connsiteY3" fmla="*/ 114125 h 114021"/>
                <a:gd name="connsiteX4" fmla="*/ 73485 w 146602"/>
                <a:gd name="connsiteY4" fmla="*/ 101175 h 114021"/>
                <a:gd name="connsiteX5" fmla="*/ 141655 w 146602"/>
                <a:gd name="connsiteY5" fmla="*/ 24374 h 114021"/>
                <a:gd name="connsiteX6" fmla="*/ 134488 w 146602"/>
                <a:gd name="connsiteY6" fmla="*/ 7108 h 114021"/>
                <a:gd name="connsiteX7" fmla="*/ 117222 w 146602"/>
                <a:gd name="connsiteY7" fmla="*/ 14275 h 114021"/>
                <a:gd name="connsiteX8" fmla="*/ 61838 w 146602"/>
                <a:gd name="connsiteY8" fmla="*/ 77475 h 114021"/>
                <a:gd name="connsiteX9" fmla="*/ 21278 w 146602"/>
                <a:gd name="connsiteY9" fmla="*/ 87655 h 114021"/>
                <a:gd name="connsiteX10" fmla="*/ 20301 w 146602"/>
                <a:gd name="connsiteY10" fmla="*/ 87655 h 114021"/>
                <a:gd name="connsiteX11" fmla="*/ 20138 w 146602"/>
                <a:gd name="connsiteY11" fmla="*/ 87655 h 11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602" h="114021">
                  <a:moveTo>
                    <a:pt x="20057" y="87655"/>
                  </a:moveTo>
                  <a:cubicBezTo>
                    <a:pt x="12808" y="87248"/>
                    <a:pt x="6537" y="92786"/>
                    <a:pt x="6130" y="100116"/>
                  </a:cubicBezTo>
                  <a:cubicBezTo>
                    <a:pt x="5722" y="107446"/>
                    <a:pt x="11261" y="113636"/>
                    <a:pt x="18591" y="114125"/>
                  </a:cubicBezTo>
                  <a:cubicBezTo>
                    <a:pt x="18835" y="114125"/>
                    <a:pt x="19731" y="114125"/>
                    <a:pt x="21197" y="114125"/>
                  </a:cubicBezTo>
                  <a:cubicBezTo>
                    <a:pt x="28446" y="114125"/>
                    <a:pt x="49377" y="113066"/>
                    <a:pt x="73485" y="101175"/>
                  </a:cubicBezTo>
                  <a:cubicBezTo>
                    <a:pt x="97593" y="89366"/>
                    <a:pt x="124470" y="66236"/>
                    <a:pt x="141655" y="24374"/>
                  </a:cubicBezTo>
                  <a:cubicBezTo>
                    <a:pt x="144425" y="17614"/>
                    <a:pt x="141248" y="9877"/>
                    <a:pt x="134488" y="7108"/>
                  </a:cubicBezTo>
                  <a:cubicBezTo>
                    <a:pt x="127728" y="4339"/>
                    <a:pt x="119991" y="7515"/>
                    <a:pt x="117222" y="14275"/>
                  </a:cubicBezTo>
                  <a:cubicBezTo>
                    <a:pt x="102236" y="50354"/>
                    <a:pt x="80815" y="67946"/>
                    <a:pt x="61838" y="77475"/>
                  </a:cubicBezTo>
                  <a:cubicBezTo>
                    <a:pt x="42780" y="86923"/>
                    <a:pt x="25758" y="87655"/>
                    <a:pt x="21278" y="87655"/>
                  </a:cubicBezTo>
                  <a:cubicBezTo>
                    <a:pt x="20790" y="87655"/>
                    <a:pt x="20464" y="87655"/>
                    <a:pt x="20301" y="87655"/>
                  </a:cubicBezTo>
                  <a:cubicBezTo>
                    <a:pt x="20220" y="87655"/>
                    <a:pt x="20138" y="87655"/>
                    <a:pt x="20138" y="87655"/>
                  </a:cubicBezTo>
                  <a:close/>
                </a:path>
              </a:pathLst>
            </a:custGeom>
            <a:grpFill/>
            <a:ln w="9525" cap="flat">
              <a:noFill/>
              <a:prstDash val="solid"/>
              <a:miter/>
            </a:ln>
          </p:spPr>
          <p:txBody>
            <a:bodyPr rtlCol="0" anchor="ctr"/>
            <a:lstStyle/>
            <a:p>
              <a:endParaRPr lang="en-IN"/>
            </a:p>
          </p:txBody>
        </p:sp>
        <p:sp>
          <p:nvSpPr>
            <p:cNvPr id="74" name="Freeform: Shape 73">
              <a:extLst>
                <a:ext uri="{FF2B5EF4-FFF2-40B4-BE49-F238E27FC236}">
                  <a16:creationId xmlns:a16="http://schemas.microsoft.com/office/drawing/2014/main" id="{FAE6F9DD-C63C-4337-AAE7-35D4FC22049E}"/>
                </a:ext>
              </a:extLst>
            </p:cNvPr>
            <p:cNvSpPr/>
            <p:nvPr/>
          </p:nvSpPr>
          <p:spPr>
            <a:xfrm>
              <a:off x="6813454" y="6422584"/>
              <a:ext cx="97735" cy="97733"/>
            </a:xfrm>
            <a:custGeom>
              <a:avLst/>
              <a:gdLst>
                <a:gd name="connsiteX0" fmla="*/ 60354 w 97735"/>
                <a:gd name="connsiteY0" fmla="*/ 15758 h 97732"/>
                <a:gd name="connsiteX1" fmla="*/ 88101 w 97735"/>
                <a:gd name="connsiteY1" fmla="*/ 60353 h 97732"/>
                <a:gd name="connsiteX2" fmla="*/ 43506 w 97735"/>
                <a:gd name="connsiteY2" fmla="*/ 88099 h 97732"/>
                <a:gd name="connsiteX3" fmla="*/ 15759 w 97735"/>
                <a:gd name="connsiteY3" fmla="*/ 43505 h 97732"/>
                <a:gd name="connsiteX4" fmla="*/ 60354 w 97735"/>
                <a:gd name="connsiteY4" fmla="*/ 15758 h 97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35" h="97732">
                  <a:moveTo>
                    <a:pt x="60354" y="15758"/>
                  </a:moveTo>
                  <a:cubicBezTo>
                    <a:pt x="80331" y="20411"/>
                    <a:pt x="92754" y="40376"/>
                    <a:pt x="88101" y="60353"/>
                  </a:cubicBezTo>
                  <a:cubicBezTo>
                    <a:pt x="83449" y="80329"/>
                    <a:pt x="63483" y="92752"/>
                    <a:pt x="43506" y="88099"/>
                  </a:cubicBezTo>
                  <a:cubicBezTo>
                    <a:pt x="23529" y="83447"/>
                    <a:pt x="11106" y="63481"/>
                    <a:pt x="15759" y="43505"/>
                  </a:cubicBezTo>
                  <a:cubicBezTo>
                    <a:pt x="20411" y="23529"/>
                    <a:pt x="40377" y="11106"/>
                    <a:pt x="60354" y="15758"/>
                  </a:cubicBezTo>
                  <a:close/>
                </a:path>
              </a:pathLst>
            </a:custGeom>
            <a:grpFill/>
            <a:ln w="9525" cap="flat">
              <a:noFill/>
              <a:prstDash val="solid"/>
              <a:miter/>
            </a:ln>
          </p:spPr>
          <p:txBody>
            <a:bodyPr rtlCol="0" anchor="ctr"/>
            <a:lstStyle/>
            <a:p>
              <a:endParaRPr lang="en-IN"/>
            </a:p>
          </p:txBody>
        </p:sp>
        <p:sp>
          <p:nvSpPr>
            <p:cNvPr id="75" name="Freeform: Shape 74">
              <a:extLst>
                <a:ext uri="{FF2B5EF4-FFF2-40B4-BE49-F238E27FC236}">
                  <a16:creationId xmlns:a16="http://schemas.microsoft.com/office/drawing/2014/main" id="{4C9A266B-814E-41C6-8001-D3C3D7FB8CDE}"/>
                </a:ext>
              </a:extLst>
            </p:cNvPr>
            <p:cNvSpPr/>
            <p:nvPr/>
          </p:nvSpPr>
          <p:spPr>
            <a:xfrm>
              <a:off x="6813108" y="6523963"/>
              <a:ext cx="122169" cy="105877"/>
            </a:xfrm>
            <a:custGeom>
              <a:avLst/>
              <a:gdLst>
                <a:gd name="connsiteX0" fmla="*/ 107114 w 122168"/>
                <a:gd name="connsiteY0" fmla="*/ 74534 h 105876"/>
                <a:gd name="connsiteX1" fmla="*/ 104182 w 122168"/>
                <a:gd name="connsiteY1" fmla="*/ 74534 h 105876"/>
                <a:gd name="connsiteX2" fmla="*/ 68428 w 122168"/>
                <a:gd name="connsiteY2" fmla="*/ 65575 h 105876"/>
                <a:gd name="connsiteX3" fmla="*/ 39596 w 122168"/>
                <a:gd name="connsiteY3" fmla="*/ 34708 h 105876"/>
                <a:gd name="connsiteX4" fmla="*/ 33650 w 122168"/>
                <a:gd name="connsiteY4" fmla="*/ 21270 h 105876"/>
                <a:gd name="connsiteX5" fmla="*/ 32429 w 122168"/>
                <a:gd name="connsiteY5" fmla="*/ 17361 h 105876"/>
                <a:gd name="connsiteX6" fmla="*/ 32184 w 122168"/>
                <a:gd name="connsiteY6" fmla="*/ 16465 h 105876"/>
                <a:gd name="connsiteX7" fmla="*/ 32184 w 122168"/>
                <a:gd name="connsiteY7" fmla="*/ 16302 h 105876"/>
                <a:gd name="connsiteX8" fmla="*/ 32184 w 122168"/>
                <a:gd name="connsiteY8" fmla="*/ 16302 h 105876"/>
                <a:gd name="connsiteX9" fmla="*/ 16302 w 122168"/>
                <a:gd name="connsiteY9" fmla="*/ 6447 h 105876"/>
                <a:gd name="connsiteX10" fmla="*/ 6447 w 122168"/>
                <a:gd name="connsiteY10" fmla="*/ 22329 h 105876"/>
                <a:gd name="connsiteX11" fmla="*/ 25261 w 122168"/>
                <a:gd name="connsiteY11" fmla="*/ 61340 h 105876"/>
                <a:gd name="connsiteX12" fmla="*/ 55315 w 122168"/>
                <a:gd name="connsiteY12" fmla="*/ 88461 h 105876"/>
                <a:gd name="connsiteX13" fmla="*/ 104019 w 122168"/>
                <a:gd name="connsiteY13" fmla="*/ 100922 h 105876"/>
                <a:gd name="connsiteX14" fmla="*/ 104182 w 122168"/>
                <a:gd name="connsiteY14" fmla="*/ 100922 h 105876"/>
                <a:gd name="connsiteX15" fmla="*/ 107847 w 122168"/>
                <a:gd name="connsiteY15" fmla="*/ 100922 h 105876"/>
                <a:gd name="connsiteX16" fmla="*/ 120716 w 122168"/>
                <a:gd name="connsiteY16" fmla="*/ 87321 h 105876"/>
                <a:gd name="connsiteX17" fmla="*/ 107114 w 122168"/>
                <a:gd name="connsiteY17" fmla="*/ 74453 h 10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68" h="105876">
                  <a:moveTo>
                    <a:pt x="107114" y="74534"/>
                  </a:moveTo>
                  <a:cubicBezTo>
                    <a:pt x="106137" y="74534"/>
                    <a:pt x="105160" y="74534"/>
                    <a:pt x="104182" y="74534"/>
                  </a:cubicBezTo>
                  <a:cubicBezTo>
                    <a:pt x="89115" y="74534"/>
                    <a:pt x="77712" y="70869"/>
                    <a:pt x="68428" y="65575"/>
                  </a:cubicBezTo>
                  <a:cubicBezTo>
                    <a:pt x="54582" y="57675"/>
                    <a:pt x="45297" y="45377"/>
                    <a:pt x="39596" y="34708"/>
                  </a:cubicBezTo>
                  <a:cubicBezTo>
                    <a:pt x="36745" y="29414"/>
                    <a:pt x="34872" y="24609"/>
                    <a:pt x="33650" y="21270"/>
                  </a:cubicBezTo>
                  <a:cubicBezTo>
                    <a:pt x="33080" y="19560"/>
                    <a:pt x="32673" y="18256"/>
                    <a:pt x="32429" y="17361"/>
                  </a:cubicBezTo>
                  <a:cubicBezTo>
                    <a:pt x="32266" y="16953"/>
                    <a:pt x="32184" y="16628"/>
                    <a:pt x="32184" y="16465"/>
                  </a:cubicBezTo>
                  <a:cubicBezTo>
                    <a:pt x="32184" y="16383"/>
                    <a:pt x="32184" y="16302"/>
                    <a:pt x="32184" y="16302"/>
                  </a:cubicBezTo>
                  <a:lnTo>
                    <a:pt x="32184" y="16302"/>
                  </a:lnTo>
                  <a:cubicBezTo>
                    <a:pt x="30474" y="9216"/>
                    <a:pt x="23388" y="4818"/>
                    <a:pt x="16302" y="6447"/>
                  </a:cubicBezTo>
                  <a:cubicBezTo>
                    <a:pt x="9216" y="8076"/>
                    <a:pt x="4818" y="15243"/>
                    <a:pt x="6447" y="22329"/>
                  </a:cubicBezTo>
                  <a:cubicBezTo>
                    <a:pt x="6692" y="23306"/>
                    <a:pt x="11008" y="41875"/>
                    <a:pt x="25261" y="61340"/>
                  </a:cubicBezTo>
                  <a:cubicBezTo>
                    <a:pt x="32429" y="71032"/>
                    <a:pt x="42202" y="80968"/>
                    <a:pt x="55315" y="88461"/>
                  </a:cubicBezTo>
                  <a:cubicBezTo>
                    <a:pt x="68346" y="95954"/>
                    <a:pt x="84717" y="100922"/>
                    <a:pt x="104019" y="100922"/>
                  </a:cubicBezTo>
                  <a:lnTo>
                    <a:pt x="104182" y="100922"/>
                  </a:lnTo>
                  <a:cubicBezTo>
                    <a:pt x="105404" y="100922"/>
                    <a:pt x="106626" y="100922"/>
                    <a:pt x="107847" y="100922"/>
                  </a:cubicBezTo>
                  <a:cubicBezTo>
                    <a:pt x="115178" y="100759"/>
                    <a:pt x="120879" y="94651"/>
                    <a:pt x="120716" y="87321"/>
                  </a:cubicBezTo>
                  <a:cubicBezTo>
                    <a:pt x="120553" y="79991"/>
                    <a:pt x="114445" y="74290"/>
                    <a:pt x="107114" y="74453"/>
                  </a:cubicBezTo>
                  <a:close/>
                </a:path>
              </a:pathLst>
            </a:custGeom>
            <a:grpFill/>
            <a:ln w="9525" cap="flat">
              <a:noFill/>
              <a:prstDash val="solid"/>
              <a:miter/>
            </a:ln>
          </p:spPr>
          <p:txBody>
            <a:bodyPr rtlCol="0" anchor="ctr"/>
            <a:lstStyle/>
            <a:p>
              <a:endParaRPr lang="en-IN"/>
            </a:p>
          </p:txBody>
        </p:sp>
        <p:sp>
          <p:nvSpPr>
            <p:cNvPr id="76" name="Freeform: Shape 75">
              <a:extLst>
                <a:ext uri="{FF2B5EF4-FFF2-40B4-BE49-F238E27FC236}">
                  <a16:creationId xmlns:a16="http://schemas.microsoft.com/office/drawing/2014/main" id="{1B3392ED-204C-4366-A40D-8E3AB4818FD3}"/>
                </a:ext>
              </a:extLst>
            </p:cNvPr>
            <p:cNvSpPr/>
            <p:nvPr/>
          </p:nvSpPr>
          <p:spPr>
            <a:xfrm>
              <a:off x="6782338" y="6507534"/>
              <a:ext cx="130313" cy="317631"/>
            </a:xfrm>
            <a:custGeom>
              <a:avLst/>
              <a:gdLst>
                <a:gd name="connsiteX0" fmla="*/ 130066 w 130313"/>
                <a:gd name="connsiteY0" fmla="*/ 72231 h 317630"/>
                <a:gd name="connsiteX1" fmla="*/ 130066 w 130313"/>
                <a:gd name="connsiteY1" fmla="*/ 87461 h 317630"/>
                <a:gd name="connsiteX2" fmla="*/ 100827 w 130313"/>
                <a:gd name="connsiteY2" fmla="*/ 79154 h 317630"/>
                <a:gd name="connsiteX3" fmla="*/ 73298 w 130313"/>
                <a:gd name="connsiteY3" fmla="*/ 49671 h 317630"/>
                <a:gd name="connsiteX4" fmla="*/ 67597 w 130313"/>
                <a:gd name="connsiteY4" fmla="*/ 36640 h 317630"/>
                <a:gd name="connsiteX5" fmla="*/ 66375 w 130313"/>
                <a:gd name="connsiteY5" fmla="*/ 32975 h 317630"/>
                <a:gd name="connsiteX6" fmla="*/ 66131 w 130313"/>
                <a:gd name="connsiteY6" fmla="*/ 31998 h 317630"/>
                <a:gd name="connsiteX7" fmla="*/ 50086 w 130313"/>
                <a:gd name="connsiteY7" fmla="*/ 19293 h 317630"/>
                <a:gd name="connsiteX8" fmla="*/ 46258 w 130313"/>
                <a:gd name="connsiteY8" fmla="*/ 19700 h 317630"/>
                <a:gd name="connsiteX9" fmla="*/ 33960 w 130313"/>
                <a:gd name="connsiteY9" fmla="*/ 39735 h 317630"/>
                <a:gd name="connsiteX10" fmla="*/ 33960 w 130313"/>
                <a:gd name="connsiteY10" fmla="*/ 39898 h 317630"/>
                <a:gd name="connsiteX11" fmla="*/ 53344 w 130313"/>
                <a:gd name="connsiteY11" fmla="*/ 79805 h 317630"/>
                <a:gd name="connsiteX12" fmla="*/ 67352 w 130313"/>
                <a:gd name="connsiteY12" fmla="*/ 95443 h 317630"/>
                <a:gd name="connsiteX13" fmla="*/ 67190 w 130313"/>
                <a:gd name="connsiteY13" fmla="*/ 131278 h 317630"/>
                <a:gd name="connsiteX14" fmla="*/ 67271 w 130313"/>
                <a:gd name="connsiteY14" fmla="*/ 132418 h 317630"/>
                <a:gd name="connsiteX15" fmla="*/ 82583 w 130313"/>
                <a:gd name="connsiteY15" fmla="*/ 218015 h 317630"/>
                <a:gd name="connsiteX16" fmla="*/ 66782 w 130313"/>
                <a:gd name="connsiteY16" fmla="*/ 305486 h 317630"/>
                <a:gd name="connsiteX17" fmla="*/ 47398 w 130313"/>
                <a:gd name="connsiteY17" fmla="*/ 319006 h 317630"/>
                <a:gd name="connsiteX18" fmla="*/ 40231 w 130313"/>
                <a:gd name="connsiteY18" fmla="*/ 317703 h 317630"/>
                <a:gd name="connsiteX19" fmla="*/ 28096 w 130313"/>
                <a:gd name="connsiteY19" fmla="*/ 291152 h 317630"/>
                <a:gd name="connsiteX20" fmla="*/ 41208 w 130313"/>
                <a:gd name="connsiteY20" fmla="*/ 218015 h 317630"/>
                <a:gd name="connsiteX21" fmla="*/ 31353 w 130313"/>
                <a:gd name="connsiteY21" fmla="*/ 154652 h 317630"/>
                <a:gd name="connsiteX22" fmla="*/ 8060 w 130313"/>
                <a:gd name="connsiteY22" fmla="*/ 127043 h 317630"/>
                <a:gd name="connsiteX23" fmla="*/ 17508 w 130313"/>
                <a:gd name="connsiteY23" fmla="*/ 35256 h 317630"/>
                <a:gd name="connsiteX24" fmla="*/ 60348 w 130313"/>
                <a:gd name="connsiteY24" fmla="*/ 6913 h 317630"/>
                <a:gd name="connsiteX25" fmla="*/ 76882 w 130313"/>
                <a:gd name="connsiteY25" fmla="*/ 28007 h 317630"/>
                <a:gd name="connsiteX26" fmla="*/ 86411 w 130313"/>
                <a:gd name="connsiteY26" fmla="*/ 44377 h 317630"/>
                <a:gd name="connsiteX27" fmla="*/ 130066 w 130313"/>
                <a:gd name="connsiteY27" fmla="*/ 72231 h 31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0313" h="317630">
                  <a:moveTo>
                    <a:pt x="130066" y="72231"/>
                  </a:moveTo>
                  <a:lnTo>
                    <a:pt x="130066" y="87461"/>
                  </a:lnTo>
                  <a:cubicBezTo>
                    <a:pt x="119152" y="86891"/>
                    <a:pt x="109541" y="84122"/>
                    <a:pt x="100827" y="79154"/>
                  </a:cubicBezTo>
                  <a:cubicBezTo>
                    <a:pt x="86899" y="71254"/>
                    <a:pt x="78185" y="58711"/>
                    <a:pt x="73298" y="49671"/>
                  </a:cubicBezTo>
                  <a:cubicBezTo>
                    <a:pt x="70529" y="44377"/>
                    <a:pt x="68656" y="39654"/>
                    <a:pt x="67597" y="36640"/>
                  </a:cubicBezTo>
                  <a:cubicBezTo>
                    <a:pt x="67190" y="35418"/>
                    <a:pt x="66782" y="34197"/>
                    <a:pt x="66375" y="32975"/>
                  </a:cubicBezTo>
                  <a:cubicBezTo>
                    <a:pt x="66294" y="32568"/>
                    <a:pt x="66212" y="32324"/>
                    <a:pt x="66131" y="31998"/>
                  </a:cubicBezTo>
                  <a:cubicBezTo>
                    <a:pt x="64339" y="24505"/>
                    <a:pt x="57742" y="19293"/>
                    <a:pt x="50086" y="19293"/>
                  </a:cubicBezTo>
                  <a:cubicBezTo>
                    <a:pt x="48783" y="19293"/>
                    <a:pt x="47561" y="19455"/>
                    <a:pt x="46258" y="19700"/>
                  </a:cubicBezTo>
                  <a:cubicBezTo>
                    <a:pt x="37380" y="21817"/>
                    <a:pt x="31923" y="30695"/>
                    <a:pt x="33960" y="39735"/>
                  </a:cubicBezTo>
                  <a:lnTo>
                    <a:pt x="33960" y="39898"/>
                  </a:lnTo>
                  <a:cubicBezTo>
                    <a:pt x="35670" y="46169"/>
                    <a:pt x="40720" y="62621"/>
                    <a:pt x="53344" y="79805"/>
                  </a:cubicBezTo>
                  <a:cubicBezTo>
                    <a:pt x="57660" y="85588"/>
                    <a:pt x="62303" y="90800"/>
                    <a:pt x="67352" y="95443"/>
                  </a:cubicBezTo>
                  <a:cubicBezTo>
                    <a:pt x="66049" y="107496"/>
                    <a:pt x="65642" y="119794"/>
                    <a:pt x="67190" y="131278"/>
                  </a:cubicBezTo>
                  <a:cubicBezTo>
                    <a:pt x="67190" y="131685"/>
                    <a:pt x="67190" y="132011"/>
                    <a:pt x="67271" y="132418"/>
                  </a:cubicBezTo>
                  <a:cubicBezTo>
                    <a:pt x="71832" y="143983"/>
                    <a:pt x="82501" y="175339"/>
                    <a:pt x="82583" y="218015"/>
                  </a:cubicBezTo>
                  <a:cubicBezTo>
                    <a:pt x="82583" y="243833"/>
                    <a:pt x="78592" y="273805"/>
                    <a:pt x="66782" y="305486"/>
                  </a:cubicBezTo>
                  <a:cubicBezTo>
                    <a:pt x="63687" y="313793"/>
                    <a:pt x="55869" y="319006"/>
                    <a:pt x="47398" y="319006"/>
                  </a:cubicBezTo>
                  <a:cubicBezTo>
                    <a:pt x="45036" y="319006"/>
                    <a:pt x="42593" y="318599"/>
                    <a:pt x="40231" y="317703"/>
                  </a:cubicBezTo>
                  <a:cubicBezTo>
                    <a:pt x="29562" y="313712"/>
                    <a:pt x="24105" y="301821"/>
                    <a:pt x="28096" y="291152"/>
                  </a:cubicBezTo>
                  <a:cubicBezTo>
                    <a:pt x="37950" y="264520"/>
                    <a:pt x="41208" y="239598"/>
                    <a:pt x="41208" y="218015"/>
                  </a:cubicBezTo>
                  <a:cubicBezTo>
                    <a:pt x="41290" y="189510"/>
                    <a:pt x="35426" y="166869"/>
                    <a:pt x="31353" y="154652"/>
                  </a:cubicBezTo>
                  <a:cubicBezTo>
                    <a:pt x="21010" y="152046"/>
                    <a:pt x="11562" y="144960"/>
                    <a:pt x="8060" y="127043"/>
                  </a:cubicBezTo>
                  <a:cubicBezTo>
                    <a:pt x="3825" y="90312"/>
                    <a:pt x="6268" y="68566"/>
                    <a:pt x="17508" y="35256"/>
                  </a:cubicBezTo>
                  <a:cubicBezTo>
                    <a:pt x="25815" y="11067"/>
                    <a:pt x="46258" y="3411"/>
                    <a:pt x="60348" y="6913"/>
                  </a:cubicBezTo>
                  <a:cubicBezTo>
                    <a:pt x="69307" y="9112"/>
                    <a:pt x="75008" y="17827"/>
                    <a:pt x="76882" y="28007"/>
                  </a:cubicBezTo>
                  <a:cubicBezTo>
                    <a:pt x="78755" y="32486"/>
                    <a:pt x="81768" y="38350"/>
                    <a:pt x="86411" y="44377"/>
                  </a:cubicBezTo>
                  <a:cubicBezTo>
                    <a:pt x="94881" y="55291"/>
                    <a:pt x="107831" y="66774"/>
                    <a:pt x="130066" y="72231"/>
                  </a:cubicBezTo>
                  <a:close/>
                </a:path>
              </a:pathLst>
            </a:custGeom>
            <a:grpFill/>
            <a:ln w="9525" cap="flat">
              <a:noFill/>
              <a:prstDash val="solid"/>
              <a:miter/>
            </a:ln>
          </p:spPr>
          <p:txBody>
            <a:bodyPr rtlCol="0" anchor="ctr"/>
            <a:lstStyle/>
            <a:p>
              <a:endParaRPr lang="en-IN"/>
            </a:p>
          </p:txBody>
        </p:sp>
        <p:sp>
          <p:nvSpPr>
            <p:cNvPr id="77" name="Freeform: Shape 76">
              <a:extLst>
                <a:ext uri="{FF2B5EF4-FFF2-40B4-BE49-F238E27FC236}">
                  <a16:creationId xmlns:a16="http://schemas.microsoft.com/office/drawing/2014/main" id="{9ABE2E8B-F926-4B73-A159-2480F0417401}"/>
                </a:ext>
              </a:extLst>
            </p:cNvPr>
            <p:cNvSpPr/>
            <p:nvPr/>
          </p:nvSpPr>
          <p:spPr>
            <a:xfrm>
              <a:off x="6567888" y="6323543"/>
              <a:ext cx="708579" cy="40722"/>
            </a:xfrm>
            <a:custGeom>
              <a:avLst/>
              <a:gdLst>
                <a:gd name="connsiteX0" fmla="*/ 705240 w 708578"/>
                <a:gd name="connsiteY0" fmla="*/ 6108 h 40721"/>
                <a:gd name="connsiteX1" fmla="*/ 705240 w 708578"/>
                <a:gd name="connsiteY1" fmla="*/ 22641 h 40721"/>
                <a:gd name="connsiteX2" fmla="*/ 397537 w 708578"/>
                <a:gd name="connsiteY2" fmla="*/ 22641 h 40721"/>
                <a:gd name="connsiteX3" fmla="*/ 397537 w 708578"/>
                <a:gd name="connsiteY3" fmla="*/ 34695 h 40721"/>
                <a:gd name="connsiteX4" fmla="*/ 313811 w 708578"/>
                <a:gd name="connsiteY4" fmla="*/ 34695 h 40721"/>
                <a:gd name="connsiteX5" fmla="*/ 313811 w 708578"/>
                <a:gd name="connsiteY5" fmla="*/ 22641 h 40721"/>
                <a:gd name="connsiteX6" fmla="*/ 6108 w 708578"/>
                <a:gd name="connsiteY6" fmla="*/ 22641 h 40721"/>
                <a:gd name="connsiteX7" fmla="*/ 6108 w 708578"/>
                <a:gd name="connsiteY7" fmla="*/ 6108 h 40721"/>
                <a:gd name="connsiteX8" fmla="*/ 705240 w 708578"/>
                <a:gd name="connsiteY8" fmla="*/ 6108 h 40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8578" h="40721">
                  <a:moveTo>
                    <a:pt x="705240" y="6108"/>
                  </a:moveTo>
                  <a:lnTo>
                    <a:pt x="705240" y="22641"/>
                  </a:lnTo>
                  <a:lnTo>
                    <a:pt x="397537" y="22641"/>
                  </a:lnTo>
                  <a:lnTo>
                    <a:pt x="397537" y="34695"/>
                  </a:lnTo>
                  <a:lnTo>
                    <a:pt x="313811" y="34695"/>
                  </a:lnTo>
                  <a:lnTo>
                    <a:pt x="313811" y="22641"/>
                  </a:lnTo>
                  <a:lnTo>
                    <a:pt x="6108" y="22641"/>
                  </a:lnTo>
                  <a:lnTo>
                    <a:pt x="6108" y="6108"/>
                  </a:lnTo>
                  <a:lnTo>
                    <a:pt x="705240" y="6108"/>
                  </a:lnTo>
                  <a:close/>
                </a:path>
              </a:pathLst>
            </a:custGeom>
            <a:grpFill/>
            <a:ln w="9525" cap="flat">
              <a:noFill/>
              <a:prstDash val="solid"/>
              <a:miter/>
            </a:ln>
          </p:spPr>
          <p:txBody>
            <a:bodyPr rtlCol="0" anchor="ctr"/>
            <a:lstStyle/>
            <a:p>
              <a:endParaRPr lang="en-IN"/>
            </a:p>
          </p:txBody>
        </p:sp>
        <p:sp>
          <p:nvSpPr>
            <p:cNvPr id="78" name="Freeform: Shape 77">
              <a:extLst>
                <a:ext uri="{FF2B5EF4-FFF2-40B4-BE49-F238E27FC236}">
                  <a16:creationId xmlns:a16="http://schemas.microsoft.com/office/drawing/2014/main" id="{0FDC5BA9-1C78-49C3-9CF8-4E627C587887}"/>
                </a:ext>
              </a:extLst>
            </p:cNvPr>
            <p:cNvSpPr/>
            <p:nvPr/>
          </p:nvSpPr>
          <p:spPr>
            <a:xfrm>
              <a:off x="6906295" y="6352129"/>
              <a:ext cx="32578" cy="252476"/>
            </a:xfrm>
            <a:custGeom>
              <a:avLst/>
              <a:gdLst>
                <a:gd name="connsiteX0" fmla="*/ 29565 w 32578"/>
                <a:gd name="connsiteY0" fmla="*/ 244657 h 252475"/>
                <a:gd name="connsiteX1" fmla="*/ 28425 w 32578"/>
                <a:gd name="connsiteY1" fmla="*/ 248648 h 252475"/>
                <a:gd name="connsiteX2" fmla="*/ 28425 w 32578"/>
                <a:gd name="connsiteY2" fmla="*/ 251010 h 252475"/>
                <a:gd name="connsiteX3" fmla="*/ 14253 w 32578"/>
                <a:gd name="connsiteY3" fmla="*/ 243028 h 252475"/>
                <a:gd name="connsiteX4" fmla="*/ 10995 w 32578"/>
                <a:gd name="connsiteY4" fmla="*/ 243028 h 252475"/>
                <a:gd name="connsiteX5" fmla="*/ 6108 w 32578"/>
                <a:gd name="connsiteY5" fmla="*/ 242866 h 252475"/>
                <a:gd name="connsiteX6" fmla="*/ 6108 w 32578"/>
                <a:gd name="connsiteY6" fmla="*/ 6108 h 252475"/>
                <a:gd name="connsiteX7" fmla="*/ 28425 w 32578"/>
                <a:gd name="connsiteY7" fmla="*/ 6108 h 252475"/>
                <a:gd name="connsiteX8" fmla="*/ 28425 w 32578"/>
                <a:gd name="connsiteY8" fmla="*/ 237409 h 252475"/>
                <a:gd name="connsiteX9" fmla="*/ 29565 w 32578"/>
                <a:gd name="connsiteY9" fmla="*/ 244657 h 2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78" h="252475">
                  <a:moveTo>
                    <a:pt x="29565" y="244657"/>
                  </a:moveTo>
                  <a:cubicBezTo>
                    <a:pt x="29402" y="246042"/>
                    <a:pt x="28995" y="247426"/>
                    <a:pt x="28425" y="248648"/>
                  </a:cubicBezTo>
                  <a:lnTo>
                    <a:pt x="28425" y="251010"/>
                  </a:lnTo>
                  <a:cubicBezTo>
                    <a:pt x="25574" y="246205"/>
                    <a:pt x="20280" y="243028"/>
                    <a:pt x="14253" y="243028"/>
                  </a:cubicBezTo>
                  <a:lnTo>
                    <a:pt x="10995" y="243028"/>
                  </a:lnTo>
                  <a:cubicBezTo>
                    <a:pt x="9366" y="243028"/>
                    <a:pt x="7737" y="243028"/>
                    <a:pt x="6108" y="242866"/>
                  </a:cubicBezTo>
                  <a:lnTo>
                    <a:pt x="6108" y="6108"/>
                  </a:lnTo>
                  <a:lnTo>
                    <a:pt x="28425" y="6108"/>
                  </a:lnTo>
                  <a:lnTo>
                    <a:pt x="28425" y="237409"/>
                  </a:lnTo>
                  <a:cubicBezTo>
                    <a:pt x="29483" y="239608"/>
                    <a:pt x="29891" y="242051"/>
                    <a:pt x="29565" y="244657"/>
                  </a:cubicBezTo>
                  <a:close/>
                </a:path>
              </a:pathLst>
            </a:custGeom>
            <a:grpFill/>
            <a:ln w="9525" cap="flat">
              <a:noFill/>
              <a:prstDash val="solid"/>
              <a:miter/>
            </a:ln>
          </p:spPr>
          <p:txBody>
            <a:bodyPr rtlCol="0" anchor="ctr"/>
            <a:lstStyle/>
            <a:p>
              <a:endParaRPr lang="en-IN"/>
            </a:p>
          </p:txBody>
        </p:sp>
        <p:sp>
          <p:nvSpPr>
            <p:cNvPr id="79" name="Freeform: Shape 78">
              <a:extLst>
                <a:ext uri="{FF2B5EF4-FFF2-40B4-BE49-F238E27FC236}">
                  <a16:creationId xmlns:a16="http://schemas.microsoft.com/office/drawing/2014/main" id="{48432A87-9395-45D2-ABA8-195302B1A339}"/>
                </a:ext>
              </a:extLst>
            </p:cNvPr>
            <p:cNvSpPr/>
            <p:nvPr/>
          </p:nvSpPr>
          <p:spPr>
            <a:xfrm>
              <a:off x="6529608" y="6817011"/>
              <a:ext cx="863326" cy="146599"/>
            </a:xfrm>
            <a:custGeom>
              <a:avLst/>
              <a:gdLst>
                <a:gd name="connsiteX0" fmla="*/ 6108 w 863326"/>
                <a:gd name="connsiteY0" fmla="*/ 6108 h 146598"/>
                <a:gd name="connsiteX1" fmla="*/ 861127 w 863326"/>
                <a:gd name="connsiteY1" fmla="*/ 6108 h 146598"/>
                <a:gd name="connsiteX2" fmla="*/ 861127 w 863326"/>
                <a:gd name="connsiteY2" fmla="*/ 140898 h 146598"/>
                <a:gd name="connsiteX3" fmla="*/ 6109 w 863326"/>
                <a:gd name="connsiteY3" fmla="*/ 140898 h 146598"/>
              </a:gdLst>
              <a:ahLst/>
              <a:cxnLst>
                <a:cxn ang="0">
                  <a:pos x="connsiteX0" y="connsiteY0"/>
                </a:cxn>
                <a:cxn ang="0">
                  <a:pos x="connsiteX1" y="connsiteY1"/>
                </a:cxn>
                <a:cxn ang="0">
                  <a:pos x="connsiteX2" y="connsiteY2"/>
                </a:cxn>
                <a:cxn ang="0">
                  <a:pos x="connsiteX3" y="connsiteY3"/>
                </a:cxn>
              </a:cxnLst>
              <a:rect l="l" t="t" r="r" b="b"/>
              <a:pathLst>
                <a:path w="863326" h="146598">
                  <a:moveTo>
                    <a:pt x="6108" y="6108"/>
                  </a:moveTo>
                  <a:lnTo>
                    <a:pt x="861127" y="6108"/>
                  </a:lnTo>
                  <a:lnTo>
                    <a:pt x="861127" y="140898"/>
                  </a:lnTo>
                  <a:lnTo>
                    <a:pt x="6109" y="140898"/>
                  </a:lnTo>
                  <a:close/>
                </a:path>
              </a:pathLst>
            </a:custGeom>
            <a:grpFill/>
            <a:ln w="9525" cap="flat">
              <a:noFill/>
              <a:prstDash val="solid"/>
              <a:miter/>
            </a:ln>
          </p:spPr>
          <p:txBody>
            <a:bodyPr rtlCol="0" anchor="ctr"/>
            <a:lstStyle/>
            <a:p>
              <a:endParaRPr lang="en-IN"/>
            </a:p>
          </p:txBody>
        </p:sp>
      </p:grpSp>
      <p:grpSp>
        <p:nvGrpSpPr>
          <p:cNvPr id="98" name="Group 97">
            <a:extLst>
              <a:ext uri="{FF2B5EF4-FFF2-40B4-BE49-F238E27FC236}">
                <a16:creationId xmlns:a16="http://schemas.microsoft.com/office/drawing/2014/main" id="{F5D0B146-B20F-47FB-A1F1-879753577AA5}"/>
              </a:ext>
            </a:extLst>
          </p:cNvPr>
          <p:cNvGrpSpPr/>
          <p:nvPr/>
        </p:nvGrpSpPr>
        <p:grpSpPr>
          <a:xfrm>
            <a:off x="1083997" y="4531784"/>
            <a:ext cx="720626" cy="629987"/>
            <a:chOff x="1083997" y="4531784"/>
            <a:chExt cx="720626" cy="629987"/>
          </a:xfrm>
        </p:grpSpPr>
        <p:sp>
          <p:nvSpPr>
            <p:cNvPr id="89" name="Freeform: Shape 88">
              <a:extLst>
                <a:ext uri="{FF2B5EF4-FFF2-40B4-BE49-F238E27FC236}">
                  <a16:creationId xmlns:a16="http://schemas.microsoft.com/office/drawing/2014/main" id="{3F1D29CA-3F11-47E9-9736-C20C9D9D6B31}"/>
                </a:ext>
              </a:extLst>
            </p:cNvPr>
            <p:cNvSpPr/>
            <p:nvPr/>
          </p:nvSpPr>
          <p:spPr>
            <a:xfrm>
              <a:off x="1403952" y="4545328"/>
              <a:ext cx="127420" cy="127416"/>
            </a:xfrm>
            <a:custGeom>
              <a:avLst/>
              <a:gdLst>
                <a:gd name="connsiteX0" fmla="*/ 79484 w 81445"/>
                <a:gd name="connsiteY0" fmla="*/ 51710 h 81443"/>
                <a:gd name="connsiteX1" fmla="*/ 51711 w 81445"/>
                <a:gd name="connsiteY1" fmla="*/ 7079 h 81443"/>
                <a:gd name="connsiteX2" fmla="*/ 7079 w 81445"/>
                <a:gd name="connsiteY2" fmla="*/ 34851 h 81443"/>
                <a:gd name="connsiteX3" fmla="*/ 34852 w 81445"/>
                <a:gd name="connsiteY3" fmla="*/ 79482 h 81443"/>
                <a:gd name="connsiteX4" fmla="*/ 53340 w 81445"/>
                <a:gd name="connsiteY4" fmla="*/ 79075 h 81443"/>
                <a:gd name="connsiteX5" fmla="*/ 74028 w 81445"/>
                <a:gd name="connsiteY5" fmla="*/ 64171 h 81443"/>
                <a:gd name="connsiteX6" fmla="*/ 79484 w 81445"/>
                <a:gd name="connsiteY6" fmla="*/ 51710 h 8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45" h="81443">
                  <a:moveTo>
                    <a:pt x="79484" y="51710"/>
                  </a:moveTo>
                  <a:cubicBezTo>
                    <a:pt x="84127" y="31675"/>
                    <a:pt x="71666" y="11721"/>
                    <a:pt x="51711" y="7079"/>
                  </a:cubicBezTo>
                  <a:cubicBezTo>
                    <a:pt x="31676" y="2437"/>
                    <a:pt x="11721" y="14897"/>
                    <a:pt x="7079" y="34851"/>
                  </a:cubicBezTo>
                  <a:cubicBezTo>
                    <a:pt x="2437" y="54886"/>
                    <a:pt x="14898" y="74840"/>
                    <a:pt x="34852" y="79482"/>
                  </a:cubicBezTo>
                  <a:cubicBezTo>
                    <a:pt x="41205" y="80948"/>
                    <a:pt x="47558" y="80704"/>
                    <a:pt x="53340" y="79075"/>
                  </a:cubicBezTo>
                  <a:cubicBezTo>
                    <a:pt x="60833" y="75003"/>
                    <a:pt x="67756" y="70035"/>
                    <a:pt x="74028" y="64171"/>
                  </a:cubicBezTo>
                  <a:cubicBezTo>
                    <a:pt x="76552" y="60506"/>
                    <a:pt x="78426" y="56271"/>
                    <a:pt x="79484" y="51710"/>
                  </a:cubicBezTo>
                  <a:close/>
                </a:path>
              </a:pathLst>
            </a:custGeom>
            <a:solidFill>
              <a:schemeClr val="tx2">
                <a:lumMod val="10000"/>
                <a:lumOff val="90000"/>
              </a:schemeClr>
            </a:solidFill>
            <a:ln w="9525" cap="flat">
              <a:solidFill>
                <a:schemeClr val="tx2">
                  <a:lumMod val="75000"/>
                  <a:lumOff val="25000"/>
                </a:schemeClr>
              </a:solidFill>
              <a:prstDash val="solid"/>
              <a:miter/>
            </a:ln>
          </p:spPr>
          <p:txBody>
            <a:bodyPr rtlCol="0" anchor="ctr"/>
            <a:lstStyle/>
            <a:p>
              <a:endParaRPr lang="en-IN"/>
            </a:p>
          </p:txBody>
        </p:sp>
        <p:sp>
          <p:nvSpPr>
            <p:cNvPr id="90" name="Freeform: Shape 89">
              <a:extLst>
                <a:ext uri="{FF2B5EF4-FFF2-40B4-BE49-F238E27FC236}">
                  <a16:creationId xmlns:a16="http://schemas.microsoft.com/office/drawing/2014/main" id="{B365D7C2-8A28-42CB-BCCF-ABCB493F5FEE}"/>
                </a:ext>
              </a:extLst>
            </p:cNvPr>
            <p:cNvSpPr/>
            <p:nvPr/>
          </p:nvSpPr>
          <p:spPr>
            <a:xfrm>
              <a:off x="1335566" y="4664848"/>
              <a:ext cx="127420" cy="496923"/>
            </a:xfrm>
            <a:custGeom>
              <a:avLst/>
              <a:gdLst>
                <a:gd name="connsiteX0" fmla="*/ 76447 w 81445"/>
                <a:gd name="connsiteY0" fmla="*/ 44947 h 317630"/>
                <a:gd name="connsiteX1" fmla="*/ 54619 w 81445"/>
                <a:gd name="connsiteY1" fmla="*/ 47309 h 317630"/>
                <a:gd name="connsiteX2" fmla="*/ 54619 w 81445"/>
                <a:gd name="connsiteY2" fmla="*/ 47309 h 317630"/>
                <a:gd name="connsiteX3" fmla="*/ 51769 w 81445"/>
                <a:gd name="connsiteY3" fmla="*/ 47309 h 317630"/>
                <a:gd name="connsiteX4" fmla="*/ 36213 w 81445"/>
                <a:gd name="connsiteY4" fmla="*/ 29880 h 317630"/>
                <a:gd name="connsiteX5" fmla="*/ 52665 w 81445"/>
                <a:gd name="connsiteY5" fmla="*/ 14324 h 317630"/>
                <a:gd name="connsiteX6" fmla="*/ 53561 w 81445"/>
                <a:gd name="connsiteY6" fmla="*/ 14324 h 317630"/>
                <a:gd name="connsiteX7" fmla="*/ 53805 w 81445"/>
                <a:gd name="connsiteY7" fmla="*/ 14324 h 317630"/>
                <a:gd name="connsiteX8" fmla="*/ 54538 w 81445"/>
                <a:gd name="connsiteY8" fmla="*/ 14324 h 317630"/>
                <a:gd name="connsiteX9" fmla="*/ 69768 w 81445"/>
                <a:gd name="connsiteY9" fmla="*/ 12614 h 317630"/>
                <a:gd name="connsiteX10" fmla="*/ 60402 w 81445"/>
                <a:gd name="connsiteY10" fmla="*/ 6913 h 317630"/>
                <a:gd name="connsiteX11" fmla="*/ 17480 w 81445"/>
                <a:gd name="connsiteY11" fmla="*/ 35256 h 317630"/>
                <a:gd name="connsiteX12" fmla="*/ 8114 w 81445"/>
                <a:gd name="connsiteY12" fmla="*/ 127043 h 317630"/>
                <a:gd name="connsiteX13" fmla="*/ 31407 w 81445"/>
                <a:gd name="connsiteY13" fmla="*/ 154734 h 317630"/>
                <a:gd name="connsiteX14" fmla="*/ 41262 w 81445"/>
                <a:gd name="connsiteY14" fmla="*/ 218097 h 317630"/>
                <a:gd name="connsiteX15" fmla="*/ 28068 w 81445"/>
                <a:gd name="connsiteY15" fmla="*/ 291233 h 317630"/>
                <a:gd name="connsiteX16" fmla="*/ 40285 w 81445"/>
                <a:gd name="connsiteY16" fmla="*/ 317784 h 317630"/>
                <a:gd name="connsiteX17" fmla="*/ 47452 w 81445"/>
                <a:gd name="connsiteY17" fmla="*/ 319087 h 317630"/>
                <a:gd name="connsiteX18" fmla="*/ 66836 w 81445"/>
                <a:gd name="connsiteY18" fmla="*/ 305568 h 317630"/>
                <a:gd name="connsiteX19" fmla="*/ 82555 w 81445"/>
                <a:gd name="connsiteY19" fmla="*/ 218097 h 317630"/>
                <a:gd name="connsiteX20" fmla="*/ 67243 w 81445"/>
                <a:gd name="connsiteY20" fmla="*/ 132499 h 317630"/>
                <a:gd name="connsiteX21" fmla="*/ 67243 w 81445"/>
                <a:gd name="connsiteY21" fmla="*/ 131359 h 317630"/>
                <a:gd name="connsiteX22" fmla="*/ 75958 w 81445"/>
                <a:gd name="connsiteY22" fmla="*/ 46658 h 317630"/>
                <a:gd name="connsiteX23" fmla="*/ 76365 w 81445"/>
                <a:gd name="connsiteY23" fmla="*/ 45110 h 31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445" h="317630">
                  <a:moveTo>
                    <a:pt x="76447" y="44947"/>
                  </a:moveTo>
                  <a:cubicBezTo>
                    <a:pt x="66592" y="46983"/>
                    <a:pt x="58773" y="47309"/>
                    <a:pt x="54619" y="47309"/>
                  </a:cubicBezTo>
                  <a:lnTo>
                    <a:pt x="54619" y="47309"/>
                  </a:lnTo>
                  <a:cubicBezTo>
                    <a:pt x="52990" y="47309"/>
                    <a:pt x="52095" y="47309"/>
                    <a:pt x="51769" y="47309"/>
                  </a:cubicBezTo>
                  <a:cubicBezTo>
                    <a:pt x="42647" y="46821"/>
                    <a:pt x="35724" y="38921"/>
                    <a:pt x="36213" y="29880"/>
                  </a:cubicBezTo>
                  <a:cubicBezTo>
                    <a:pt x="36701" y="21166"/>
                    <a:pt x="43950" y="14324"/>
                    <a:pt x="52665" y="14324"/>
                  </a:cubicBezTo>
                  <a:cubicBezTo>
                    <a:pt x="52990" y="14324"/>
                    <a:pt x="53235" y="14324"/>
                    <a:pt x="53561" y="14324"/>
                  </a:cubicBezTo>
                  <a:lnTo>
                    <a:pt x="53805" y="14324"/>
                  </a:lnTo>
                  <a:cubicBezTo>
                    <a:pt x="53805" y="14324"/>
                    <a:pt x="54212" y="14324"/>
                    <a:pt x="54538" y="14324"/>
                  </a:cubicBezTo>
                  <a:cubicBezTo>
                    <a:pt x="56330" y="14324"/>
                    <a:pt x="62031" y="14162"/>
                    <a:pt x="69768" y="12614"/>
                  </a:cubicBezTo>
                  <a:cubicBezTo>
                    <a:pt x="67243" y="9845"/>
                    <a:pt x="64067" y="7809"/>
                    <a:pt x="60402" y="6913"/>
                  </a:cubicBezTo>
                  <a:cubicBezTo>
                    <a:pt x="46312" y="3411"/>
                    <a:pt x="25869" y="11067"/>
                    <a:pt x="17480" y="35256"/>
                  </a:cubicBezTo>
                  <a:cubicBezTo>
                    <a:pt x="6241" y="68566"/>
                    <a:pt x="3797" y="90312"/>
                    <a:pt x="8114" y="127043"/>
                  </a:cubicBezTo>
                  <a:cubicBezTo>
                    <a:pt x="11616" y="144960"/>
                    <a:pt x="20982" y="152046"/>
                    <a:pt x="31407" y="154734"/>
                  </a:cubicBezTo>
                  <a:cubicBezTo>
                    <a:pt x="35398" y="166869"/>
                    <a:pt x="41262" y="189592"/>
                    <a:pt x="41262" y="218097"/>
                  </a:cubicBezTo>
                  <a:cubicBezTo>
                    <a:pt x="41262" y="239680"/>
                    <a:pt x="38004" y="264601"/>
                    <a:pt x="28068" y="291233"/>
                  </a:cubicBezTo>
                  <a:cubicBezTo>
                    <a:pt x="24077" y="301903"/>
                    <a:pt x="29534" y="313793"/>
                    <a:pt x="40285" y="317784"/>
                  </a:cubicBezTo>
                  <a:cubicBezTo>
                    <a:pt x="42647" y="318680"/>
                    <a:pt x="45090" y="319087"/>
                    <a:pt x="47452" y="319087"/>
                  </a:cubicBezTo>
                  <a:cubicBezTo>
                    <a:pt x="55841" y="319087"/>
                    <a:pt x="63741" y="313956"/>
                    <a:pt x="66836" y="305568"/>
                  </a:cubicBezTo>
                  <a:cubicBezTo>
                    <a:pt x="78564" y="273805"/>
                    <a:pt x="82555" y="243915"/>
                    <a:pt x="82555" y="218097"/>
                  </a:cubicBezTo>
                  <a:cubicBezTo>
                    <a:pt x="82555" y="175420"/>
                    <a:pt x="71886" y="144065"/>
                    <a:pt x="67243" y="132499"/>
                  </a:cubicBezTo>
                  <a:cubicBezTo>
                    <a:pt x="67243" y="132092"/>
                    <a:pt x="67243" y="131766"/>
                    <a:pt x="67243" y="131359"/>
                  </a:cubicBezTo>
                  <a:cubicBezTo>
                    <a:pt x="63416" y="102935"/>
                    <a:pt x="71479" y="69788"/>
                    <a:pt x="75958" y="46658"/>
                  </a:cubicBezTo>
                  <a:cubicBezTo>
                    <a:pt x="76121" y="46169"/>
                    <a:pt x="76203" y="45599"/>
                    <a:pt x="76365" y="45110"/>
                  </a:cubicBezTo>
                  <a:close/>
                </a:path>
              </a:pathLst>
            </a:custGeom>
            <a:solidFill>
              <a:schemeClr val="tx2">
                <a:lumMod val="10000"/>
                <a:lumOff val="90000"/>
              </a:schemeClr>
            </a:solidFill>
            <a:ln w="9525" cap="flat">
              <a:solidFill>
                <a:schemeClr val="tx2">
                  <a:lumMod val="75000"/>
                  <a:lumOff val="25000"/>
                </a:schemeClr>
              </a:solidFill>
              <a:prstDash val="solid"/>
              <a:miter/>
            </a:ln>
          </p:spPr>
          <p:txBody>
            <a:bodyPr rtlCol="0" anchor="ctr"/>
            <a:lstStyle/>
            <a:p>
              <a:endParaRPr lang="en-IN"/>
            </a:p>
          </p:txBody>
        </p:sp>
        <p:sp>
          <p:nvSpPr>
            <p:cNvPr id="91" name="Freeform: Shape 90">
              <a:extLst>
                <a:ext uri="{FF2B5EF4-FFF2-40B4-BE49-F238E27FC236}">
                  <a16:creationId xmlns:a16="http://schemas.microsoft.com/office/drawing/2014/main" id="{900EFDD9-F994-49C3-B6E6-5196202659B1}"/>
                </a:ext>
              </a:extLst>
            </p:cNvPr>
            <p:cNvSpPr/>
            <p:nvPr/>
          </p:nvSpPr>
          <p:spPr>
            <a:xfrm>
              <a:off x="1593889" y="4655682"/>
              <a:ext cx="152903" cy="152900"/>
            </a:xfrm>
            <a:custGeom>
              <a:avLst/>
              <a:gdLst>
                <a:gd name="connsiteX0" fmla="*/ 88101 w 97735"/>
                <a:gd name="connsiteY0" fmla="*/ 43505 h 97732"/>
                <a:gd name="connsiteX1" fmla="*/ 60354 w 97735"/>
                <a:gd name="connsiteY1" fmla="*/ 88099 h 97732"/>
                <a:gd name="connsiteX2" fmla="*/ 15759 w 97735"/>
                <a:gd name="connsiteY2" fmla="*/ 60353 h 97732"/>
                <a:gd name="connsiteX3" fmla="*/ 43506 w 97735"/>
                <a:gd name="connsiteY3" fmla="*/ 15758 h 97732"/>
                <a:gd name="connsiteX4" fmla="*/ 88101 w 97735"/>
                <a:gd name="connsiteY4" fmla="*/ 43505 h 97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35" h="97732">
                  <a:moveTo>
                    <a:pt x="88101" y="43505"/>
                  </a:moveTo>
                  <a:cubicBezTo>
                    <a:pt x="92754" y="63482"/>
                    <a:pt x="80331" y="83447"/>
                    <a:pt x="60354" y="88099"/>
                  </a:cubicBezTo>
                  <a:cubicBezTo>
                    <a:pt x="40377" y="92752"/>
                    <a:pt x="20411" y="80329"/>
                    <a:pt x="15759" y="60353"/>
                  </a:cubicBezTo>
                  <a:cubicBezTo>
                    <a:pt x="11106" y="40376"/>
                    <a:pt x="23529" y="20411"/>
                    <a:pt x="43506" y="15758"/>
                  </a:cubicBezTo>
                  <a:cubicBezTo>
                    <a:pt x="63483" y="11106"/>
                    <a:pt x="83449" y="23529"/>
                    <a:pt x="88101" y="43505"/>
                  </a:cubicBezTo>
                  <a:close/>
                </a:path>
              </a:pathLst>
            </a:custGeom>
            <a:solidFill>
              <a:schemeClr val="tx2">
                <a:lumMod val="10000"/>
                <a:lumOff val="90000"/>
              </a:schemeClr>
            </a:solidFill>
            <a:ln w="9525" cap="flat">
              <a:solidFill>
                <a:schemeClr val="tx2">
                  <a:lumMod val="75000"/>
                  <a:lumOff val="25000"/>
                </a:schemeClr>
              </a:solidFill>
              <a:prstDash val="solid"/>
              <a:miter/>
            </a:ln>
          </p:spPr>
          <p:txBody>
            <a:bodyPr rtlCol="0" anchor="ctr"/>
            <a:lstStyle/>
            <a:p>
              <a:endParaRPr lang="en-IN"/>
            </a:p>
          </p:txBody>
        </p:sp>
        <p:sp>
          <p:nvSpPr>
            <p:cNvPr id="92" name="Freeform: Shape 91">
              <a:extLst>
                <a:ext uri="{FF2B5EF4-FFF2-40B4-BE49-F238E27FC236}">
                  <a16:creationId xmlns:a16="http://schemas.microsoft.com/office/drawing/2014/main" id="{134E1D39-1ACD-4B48-AA3B-6BD44EC1BB2E}"/>
                </a:ext>
              </a:extLst>
            </p:cNvPr>
            <p:cNvSpPr/>
            <p:nvPr/>
          </p:nvSpPr>
          <p:spPr>
            <a:xfrm>
              <a:off x="1575267" y="4788951"/>
              <a:ext cx="229356" cy="369507"/>
            </a:xfrm>
            <a:custGeom>
              <a:avLst/>
              <a:gdLst>
                <a:gd name="connsiteX0" fmla="*/ 83109 w 146602"/>
                <a:gd name="connsiteY0" fmla="*/ 42911 h 236187"/>
                <a:gd name="connsiteX1" fmla="*/ 82946 w 146602"/>
                <a:gd name="connsiteY1" fmla="*/ 41527 h 236187"/>
                <a:gd name="connsiteX2" fmla="*/ 82946 w 146602"/>
                <a:gd name="connsiteY2" fmla="*/ 41201 h 236187"/>
                <a:gd name="connsiteX3" fmla="*/ 85960 w 146602"/>
                <a:gd name="connsiteY3" fmla="*/ 28903 h 236187"/>
                <a:gd name="connsiteX4" fmla="*/ 96792 w 146602"/>
                <a:gd name="connsiteY4" fmla="*/ 22387 h 236187"/>
                <a:gd name="connsiteX5" fmla="*/ 99235 w 146602"/>
                <a:gd name="connsiteY5" fmla="*/ 22224 h 236187"/>
                <a:gd name="connsiteX6" fmla="*/ 115524 w 146602"/>
                <a:gd name="connsiteY6" fmla="*/ 36314 h 236187"/>
                <a:gd name="connsiteX7" fmla="*/ 116339 w 146602"/>
                <a:gd name="connsiteY7" fmla="*/ 49019 h 236187"/>
                <a:gd name="connsiteX8" fmla="*/ 104366 w 146602"/>
                <a:gd name="connsiteY8" fmla="*/ 97234 h 236187"/>
                <a:gd name="connsiteX9" fmla="*/ 93371 w 146602"/>
                <a:gd name="connsiteY9" fmla="*/ 111650 h 236187"/>
                <a:gd name="connsiteX10" fmla="*/ 106403 w 146602"/>
                <a:gd name="connsiteY10" fmla="*/ 111650 h 236187"/>
                <a:gd name="connsiteX11" fmla="*/ 106403 w 146602"/>
                <a:gd name="connsiteY11" fmla="*/ 114989 h 236187"/>
                <a:gd name="connsiteX12" fmla="*/ 31391 w 146602"/>
                <a:gd name="connsiteY12" fmla="*/ 114989 h 236187"/>
                <a:gd name="connsiteX13" fmla="*/ 10785 w 146602"/>
                <a:gd name="connsiteY13" fmla="*/ 134454 h 236187"/>
                <a:gd name="connsiteX14" fmla="*/ 6143 w 146602"/>
                <a:gd name="connsiteY14" fmla="*/ 216142 h 236187"/>
                <a:gd name="connsiteX15" fmla="*/ 25608 w 146602"/>
                <a:gd name="connsiteY15" fmla="*/ 237969 h 236187"/>
                <a:gd name="connsiteX16" fmla="*/ 26749 w 146602"/>
                <a:gd name="connsiteY16" fmla="*/ 237969 h 236187"/>
                <a:gd name="connsiteX17" fmla="*/ 47354 w 146602"/>
                <a:gd name="connsiteY17" fmla="*/ 218504 h 236187"/>
                <a:gd name="connsiteX18" fmla="*/ 50856 w 146602"/>
                <a:gd name="connsiteY18" fmla="*/ 156362 h 236187"/>
                <a:gd name="connsiteX19" fmla="*/ 106403 w 146602"/>
                <a:gd name="connsiteY19" fmla="*/ 156362 h 236187"/>
                <a:gd name="connsiteX20" fmla="*/ 109579 w 146602"/>
                <a:gd name="connsiteY20" fmla="*/ 156118 h 236187"/>
                <a:gd name="connsiteX21" fmla="*/ 142565 w 146602"/>
                <a:gd name="connsiteY21" fmla="*/ 127043 h 236187"/>
                <a:gd name="connsiteX22" fmla="*/ 133198 w 146602"/>
                <a:gd name="connsiteY22" fmla="*/ 35255 h 236187"/>
                <a:gd name="connsiteX23" fmla="*/ 90276 w 146602"/>
                <a:gd name="connsiteY23" fmla="*/ 6913 h 236187"/>
                <a:gd name="connsiteX24" fmla="*/ 74720 w 146602"/>
                <a:gd name="connsiteY24" fmla="*/ 46576 h 236187"/>
                <a:gd name="connsiteX25" fmla="*/ 79770 w 146602"/>
                <a:gd name="connsiteY25" fmla="*/ 71987 h 236187"/>
                <a:gd name="connsiteX26" fmla="*/ 83353 w 146602"/>
                <a:gd name="connsiteY26" fmla="*/ 49101 h 236187"/>
                <a:gd name="connsiteX27" fmla="*/ 83109 w 146602"/>
                <a:gd name="connsiteY27" fmla="*/ 43074 h 23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6602" h="236187">
                  <a:moveTo>
                    <a:pt x="83109" y="42911"/>
                  </a:moveTo>
                  <a:cubicBezTo>
                    <a:pt x="83109" y="42260"/>
                    <a:pt x="83028" y="41689"/>
                    <a:pt x="82946" y="41527"/>
                  </a:cubicBezTo>
                  <a:lnTo>
                    <a:pt x="82946" y="41201"/>
                  </a:lnTo>
                  <a:cubicBezTo>
                    <a:pt x="82213" y="36803"/>
                    <a:pt x="83353" y="32486"/>
                    <a:pt x="85960" y="28903"/>
                  </a:cubicBezTo>
                  <a:cubicBezTo>
                    <a:pt x="88566" y="25319"/>
                    <a:pt x="92394" y="23039"/>
                    <a:pt x="96792" y="22387"/>
                  </a:cubicBezTo>
                  <a:cubicBezTo>
                    <a:pt x="97606" y="22224"/>
                    <a:pt x="98421" y="22224"/>
                    <a:pt x="99235" y="22224"/>
                  </a:cubicBezTo>
                  <a:cubicBezTo>
                    <a:pt x="107298" y="22224"/>
                    <a:pt x="114384" y="28251"/>
                    <a:pt x="115524" y="36314"/>
                  </a:cubicBezTo>
                  <a:cubicBezTo>
                    <a:pt x="115687" y="37210"/>
                    <a:pt x="116339" y="41934"/>
                    <a:pt x="116339" y="49019"/>
                  </a:cubicBezTo>
                  <a:cubicBezTo>
                    <a:pt x="116339" y="67344"/>
                    <a:pt x="112185" y="83552"/>
                    <a:pt x="104366" y="97234"/>
                  </a:cubicBezTo>
                  <a:cubicBezTo>
                    <a:pt x="101271" y="102528"/>
                    <a:pt x="97606" y="107333"/>
                    <a:pt x="93371" y="111650"/>
                  </a:cubicBezTo>
                  <a:lnTo>
                    <a:pt x="106403" y="111650"/>
                  </a:lnTo>
                  <a:lnTo>
                    <a:pt x="106403" y="114989"/>
                  </a:lnTo>
                  <a:lnTo>
                    <a:pt x="31391" y="114989"/>
                  </a:lnTo>
                  <a:cubicBezTo>
                    <a:pt x="20396" y="114989"/>
                    <a:pt x="11355" y="123541"/>
                    <a:pt x="10785" y="134454"/>
                  </a:cubicBezTo>
                  <a:lnTo>
                    <a:pt x="6143" y="216142"/>
                  </a:lnTo>
                  <a:cubicBezTo>
                    <a:pt x="5491" y="227544"/>
                    <a:pt x="14206" y="237317"/>
                    <a:pt x="25608" y="237969"/>
                  </a:cubicBezTo>
                  <a:cubicBezTo>
                    <a:pt x="26015" y="237969"/>
                    <a:pt x="26423" y="237969"/>
                    <a:pt x="26749" y="237969"/>
                  </a:cubicBezTo>
                  <a:cubicBezTo>
                    <a:pt x="37662" y="237969"/>
                    <a:pt x="46703" y="229499"/>
                    <a:pt x="47354" y="218504"/>
                  </a:cubicBezTo>
                  <a:lnTo>
                    <a:pt x="50856" y="156362"/>
                  </a:lnTo>
                  <a:lnTo>
                    <a:pt x="106403" y="156362"/>
                  </a:lnTo>
                  <a:cubicBezTo>
                    <a:pt x="107461" y="156362"/>
                    <a:pt x="108520" y="156281"/>
                    <a:pt x="109579" y="156118"/>
                  </a:cubicBezTo>
                  <a:cubicBezTo>
                    <a:pt x="123343" y="155385"/>
                    <a:pt x="138003" y="150498"/>
                    <a:pt x="142565" y="127043"/>
                  </a:cubicBezTo>
                  <a:cubicBezTo>
                    <a:pt x="146800" y="90311"/>
                    <a:pt x="144438" y="68647"/>
                    <a:pt x="133198" y="35255"/>
                  </a:cubicBezTo>
                  <a:cubicBezTo>
                    <a:pt x="124891" y="11066"/>
                    <a:pt x="104448" y="3411"/>
                    <a:pt x="90276" y="6913"/>
                  </a:cubicBezTo>
                  <a:cubicBezTo>
                    <a:pt x="76186" y="10415"/>
                    <a:pt x="69996" y="30125"/>
                    <a:pt x="74720" y="46576"/>
                  </a:cubicBezTo>
                  <a:cubicBezTo>
                    <a:pt x="76186" y="54150"/>
                    <a:pt x="78059" y="62783"/>
                    <a:pt x="79770" y="71987"/>
                  </a:cubicBezTo>
                  <a:cubicBezTo>
                    <a:pt x="82865" y="62946"/>
                    <a:pt x="83353" y="53824"/>
                    <a:pt x="83353" y="49101"/>
                  </a:cubicBezTo>
                  <a:cubicBezTo>
                    <a:pt x="83353" y="46495"/>
                    <a:pt x="83190" y="44377"/>
                    <a:pt x="83109" y="43074"/>
                  </a:cubicBezTo>
                  <a:close/>
                </a:path>
              </a:pathLst>
            </a:custGeom>
            <a:solidFill>
              <a:schemeClr val="tx2">
                <a:lumMod val="10000"/>
                <a:lumOff val="90000"/>
              </a:schemeClr>
            </a:solidFill>
            <a:ln w="9525" cap="flat">
              <a:solidFill>
                <a:schemeClr val="tx2">
                  <a:lumMod val="75000"/>
                  <a:lumOff val="25000"/>
                </a:schemeClr>
              </a:solidFill>
              <a:prstDash val="solid"/>
              <a:miter/>
            </a:ln>
          </p:spPr>
          <p:txBody>
            <a:bodyPr rtlCol="0" anchor="ctr"/>
            <a:lstStyle/>
            <a:p>
              <a:endParaRPr lang="en-IN"/>
            </a:p>
          </p:txBody>
        </p:sp>
        <p:sp>
          <p:nvSpPr>
            <p:cNvPr id="93" name="Freeform: Shape 92">
              <a:extLst>
                <a:ext uri="{FF2B5EF4-FFF2-40B4-BE49-F238E27FC236}">
                  <a16:creationId xmlns:a16="http://schemas.microsoft.com/office/drawing/2014/main" id="{FF93F835-886B-4E15-BF80-41D92FE85139}"/>
                </a:ext>
              </a:extLst>
            </p:cNvPr>
            <p:cNvSpPr/>
            <p:nvPr/>
          </p:nvSpPr>
          <p:spPr>
            <a:xfrm>
              <a:off x="1611125" y="4819261"/>
              <a:ext cx="140161" cy="152900"/>
            </a:xfrm>
            <a:custGeom>
              <a:avLst/>
              <a:gdLst>
                <a:gd name="connsiteX0" fmla="*/ 65727 w 89590"/>
                <a:gd name="connsiteY0" fmla="*/ 92113 h 97732"/>
                <a:gd name="connsiteX1" fmla="*/ 78595 w 89590"/>
                <a:gd name="connsiteY1" fmla="*/ 76069 h 97732"/>
                <a:gd name="connsiteX2" fmla="*/ 90160 w 89590"/>
                <a:gd name="connsiteY2" fmla="*/ 29564 h 97732"/>
                <a:gd name="connsiteX3" fmla="*/ 89428 w 89590"/>
                <a:gd name="connsiteY3" fmla="*/ 17348 h 97732"/>
                <a:gd name="connsiteX4" fmla="*/ 89428 w 89590"/>
                <a:gd name="connsiteY4" fmla="*/ 17348 h 97732"/>
                <a:gd name="connsiteX5" fmla="*/ 74360 w 89590"/>
                <a:gd name="connsiteY5" fmla="*/ 6271 h 97732"/>
                <a:gd name="connsiteX6" fmla="*/ 63283 w 89590"/>
                <a:gd name="connsiteY6" fmla="*/ 21338 h 97732"/>
                <a:gd name="connsiteX7" fmla="*/ 63283 w 89590"/>
                <a:gd name="connsiteY7" fmla="*/ 21338 h 97732"/>
                <a:gd name="connsiteX8" fmla="*/ 63283 w 89590"/>
                <a:gd name="connsiteY8" fmla="*/ 21664 h 97732"/>
                <a:gd name="connsiteX9" fmla="*/ 63446 w 89590"/>
                <a:gd name="connsiteY9" fmla="*/ 23293 h 97732"/>
                <a:gd name="connsiteX10" fmla="*/ 63691 w 89590"/>
                <a:gd name="connsiteY10" fmla="*/ 29645 h 97732"/>
                <a:gd name="connsiteX11" fmla="*/ 59700 w 89590"/>
                <a:gd name="connsiteY11" fmla="*/ 54323 h 97732"/>
                <a:gd name="connsiteX12" fmla="*/ 42107 w 89590"/>
                <a:gd name="connsiteY12" fmla="*/ 77209 h 97732"/>
                <a:gd name="connsiteX13" fmla="*/ 16208 w 89590"/>
                <a:gd name="connsiteY13" fmla="*/ 85679 h 97732"/>
                <a:gd name="connsiteX14" fmla="*/ 6108 w 89590"/>
                <a:gd name="connsiteY14" fmla="*/ 92439 h 97732"/>
                <a:gd name="connsiteX15" fmla="*/ 8470 w 89590"/>
                <a:gd name="connsiteY15" fmla="*/ 92357 h 97732"/>
                <a:gd name="connsiteX16" fmla="*/ 65727 w 89590"/>
                <a:gd name="connsiteY16" fmla="*/ 92357 h 9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590" h="97732">
                  <a:moveTo>
                    <a:pt x="65727" y="92113"/>
                  </a:moveTo>
                  <a:cubicBezTo>
                    <a:pt x="71102" y="87145"/>
                    <a:pt x="75337" y="81688"/>
                    <a:pt x="78595" y="76069"/>
                  </a:cubicBezTo>
                  <a:cubicBezTo>
                    <a:pt x="88532" y="58884"/>
                    <a:pt x="90079" y="40885"/>
                    <a:pt x="90160" y="29564"/>
                  </a:cubicBezTo>
                  <a:cubicBezTo>
                    <a:pt x="90160" y="22478"/>
                    <a:pt x="89509" y="17918"/>
                    <a:pt x="89428" y="17348"/>
                  </a:cubicBezTo>
                  <a:lnTo>
                    <a:pt x="89428" y="17348"/>
                  </a:lnTo>
                  <a:cubicBezTo>
                    <a:pt x="88369" y="10099"/>
                    <a:pt x="81609" y="5131"/>
                    <a:pt x="74360" y="6271"/>
                  </a:cubicBezTo>
                  <a:cubicBezTo>
                    <a:pt x="67111" y="7330"/>
                    <a:pt x="62143" y="14090"/>
                    <a:pt x="63283" y="21338"/>
                  </a:cubicBezTo>
                  <a:lnTo>
                    <a:pt x="63283" y="21338"/>
                  </a:lnTo>
                  <a:cubicBezTo>
                    <a:pt x="63283" y="21338"/>
                    <a:pt x="63283" y="21501"/>
                    <a:pt x="63283" y="21664"/>
                  </a:cubicBezTo>
                  <a:cubicBezTo>
                    <a:pt x="63283" y="21990"/>
                    <a:pt x="63365" y="22560"/>
                    <a:pt x="63446" y="23293"/>
                  </a:cubicBezTo>
                  <a:cubicBezTo>
                    <a:pt x="63609" y="24759"/>
                    <a:pt x="63691" y="26958"/>
                    <a:pt x="63691" y="29645"/>
                  </a:cubicBezTo>
                  <a:cubicBezTo>
                    <a:pt x="63691" y="36161"/>
                    <a:pt x="62876" y="45527"/>
                    <a:pt x="59700" y="54323"/>
                  </a:cubicBezTo>
                  <a:cubicBezTo>
                    <a:pt x="56442" y="63200"/>
                    <a:pt x="51311" y="71263"/>
                    <a:pt x="42107" y="77209"/>
                  </a:cubicBezTo>
                  <a:cubicBezTo>
                    <a:pt x="35918" y="81200"/>
                    <a:pt x="27692" y="84376"/>
                    <a:pt x="16208" y="85679"/>
                  </a:cubicBezTo>
                  <a:cubicBezTo>
                    <a:pt x="11810" y="86168"/>
                    <a:pt x="8145" y="88774"/>
                    <a:pt x="6108" y="92439"/>
                  </a:cubicBezTo>
                  <a:cubicBezTo>
                    <a:pt x="6923" y="92439"/>
                    <a:pt x="7656" y="92357"/>
                    <a:pt x="8470" y="92357"/>
                  </a:cubicBezTo>
                  <a:lnTo>
                    <a:pt x="65727" y="92357"/>
                  </a:lnTo>
                  <a:close/>
                </a:path>
              </a:pathLst>
            </a:custGeom>
            <a:solidFill>
              <a:schemeClr val="tx2">
                <a:lumMod val="10000"/>
                <a:lumOff val="90000"/>
              </a:schemeClr>
            </a:solidFill>
            <a:ln w="9525" cap="flat">
              <a:solidFill>
                <a:schemeClr val="tx2">
                  <a:lumMod val="75000"/>
                  <a:lumOff val="25000"/>
                </a:schemeClr>
              </a:solidFill>
              <a:prstDash val="solid"/>
              <a:miter/>
            </a:ln>
          </p:spPr>
          <p:txBody>
            <a:bodyPr rtlCol="0" anchor="ctr"/>
            <a:lstStyle/>
            <a:p>
              <a:endParaRPr lang="en-IN"/>
            </a:p>
          </p:txBody>
        </p:sp>
        <p:sp>
          <p:nvSpPr>
            <p:cNvPr id="94" name="Freeform: Shape 93">
              <a:extLst>
                <a:ext uri="{FF2B5EF4-FFF2-40B4-BE49-F238E27FC236}">
                  <a16:creationId xmlns:a16="http://schemas.microsoft.com/office/drawing/2014/main" id="{9962D405-FD80-444D-87C5-AD2E3CE2D391}"/>
                </a:ext>
              </a:extLst>
            </p:cNvPr>
            <p:cNvSpPr/>
            <p:nvPr/>
          </p:nvSpPr>
          <p:spPr>
            <a:xfrm>
              <a:off x="1387727" y="4555220"/>
              <a:ext cx="229356" cy="178382"/>
            </a:xfrm>
            <a:custGeom>
              <a:avLst/>
              <a:gdLst>
                <a:gd name="connsiteX0" fmla="*/ 20057 w 146602"/>
                <a:gd name="connsiteY0" fmla="*/ 87656 h 114021"/>
                <a:gd name="connsiteX1" fmla="*/ 6130 w 146602"/>
                <a:gd name="connsiteY1" fmla="*/ 100117 h 114021"/>
                <a:gd name="connsiteX2" fmla="*/ 18591 w 146602"/>
                <a:gd name="connsiteY2" fmla="*/ 114125 h 114021"/>
                <a:gd name="connsiteX3" fmla="*/ 21197 w 146602"/>
                <a:gd name="connsiteY3" fmla="*/ 114125 h 114021"/>
                <a:gd name="connsiteX4" fmla="*/ 73485 w 146602"/>
                <a:gd name="connsiteY4" fmla="*/ 101175 h 114021"/>
                <a:gd name="connsiteX5" fmla="*/ 141655 w 146602"/>
                <a:gd name="connsiteY5" fmla="*/ 24374 h 114021"/>
                <a:gd name="connsiteX6" fmla="*/ 134488 w 146602"/>
                <a:gd name="connsiteY6" fmla="*/ 7108 h 114021"/>
                <a:gd name="connsiteX7" fmla="*/ 117222 w 146602"/>
                <a:gd name="connsiteY7" fmla="*/ 14275 h 114021"/>
                <a:gd name="connsiteX8" fmla="*/ 61838 w 146602"/>
                <a:gd name="connsiteY8" fmla="*/ 77475 h 114021"/>
                <a:gd name="connsiteX9" fmla="*/ 21278 w 146602"/>
                <a:gd name="connsiteY9" fmla="*/ 87656 h 114021"/>
                <a:gd name="connsiteX10" fmla="*/ 20301 w 146602"/>
                <a:gd name="connsiteY10" fmla="*/ 87656 h 114021"/>
                <a:gd name="connsiteX11" fmla="*/ 20138 w 146602"/>
                <a:gd name="connsiteY11" fmla="*/ 87656 h 11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602" h="114021">
                  <a:moveTo>
                    <a:pt x="20057" y="87656"/>
                  </a:moveTo>
                  <a:cubicBezTo>
                    <a:pt x="12808" y="87248"/>
                    <a:pt x="6537" y="92786"/>
                    <a:pt x="6130" y="100117"/>
                  </a:cubicBezTo>
                  <a:cubicBezTo>
                    <a:pt x="5722" y="107447"/>
                    <a:pt x="11261" y="113636"/>
                    <a:pt x="18591" y="114125"/>
                  </a:cubicBezTo>
                  <a:cubicBezTo>
                    <a:pt x="18835" y="114125"/>
                    <a:pt x="19731" y="114125"/>
                    <a:pt x="21197" y="114125"/>
                  </a:cubicBezTo>
                  <a:cubicBezTo>
                    <a:pt x="28446" y="114125"/>
                    <a:pt x="49377" y="113066"/>
                    <a:pt x="73485" y="101175"/>
                  </a:cubicBezTo>
                  <a:cubicBezTo>
                    <a:pt x="97593" y="89366"/>
                    <a:pt x="124470" y="66236"/>
                    <a:pt x="141655" y="24374"/>
                  </a:cubicBezTo>
                  <a:cubicBezTo>
                    <a:pt x="144425" y="17614"/>
                    <a:pt x="141248" y="9877"/>
                    <a:pt x="134488" y="7108"/>
                  </a:cubicBezTo>
                  <a:cubicBezTo>
                    <a:pt x="127728" y="4339"/>
                    <a:pt x="119991" y="7515"/>
                    <a:pt x="117222" y="14275"/>
                  </a:cubicBezTo>
                  <a:cubicBezTo>
                    <a:pt x="102236" y="50354"/>
                    <a:pt x="80815" y="67946"/>
                    <a:pt x="61838" y="77475"/>
                  </a:cubicBezTo>
                  <a:cubicBezTo>
                    <a:pt x="42780" y="86923"/>
                    <a:pt x="25758" y="87656"/>
                    <a:pt x="21278" y="87656"/>
                  </a:cubicBezTo>
                  <a:cubicBezTo>
                    <a:pt x="20790" y="87656"/>
                    <a:pt x="20464" y="87656"/>
                    <a:pt x="20301" y="87656"/>
                  </a:cubicBezTo>
                  <a:cubicBezTo>
                    <a:pt x="20220" y="87656"/>
                    <a:pt x="20138" y="87656"/>
                    <a:pt x="20138" y="87656"/>
                  </a:cubicBezTo>
                  <a:close/>
                </a:path>
              </a:pathLst>
            </a:custGeom>
            <a:solidFill>
              <a:schemeClr val="tx2">
                <a:lumMod val="10000"/>
                <a:lumOff val="90000"/>
              </a:schemeClr>
            </a:solidFill>
            <a:ln w="9525" cap="flat">
              <a:solidFill>
                <a:schemeClr val="tx2">
                  <a:lumMod val="75000"/>
                  <a:lumOff val="25000"/>
                </a:schemeClr>
              </a:solidFill>
              <a:prstDash val="solid"/>
              <a:miter/>
            </a:ln>
          </p:spPr>
          <p:txBody>
            <a:bodyPr rtlCol="0" anchor="ctr"/>
            <a:lstStyle/>
            <a:p>
              <a:endParaRPr lang="en-IN"/>
            </a:p>
          </p:txBody>
        </p:sp>
        <p:sp>
          <p:nvSpPr>
            <p:cNvPr id="95" name="Freeform: Shape 94">
              <a:extLst>
                <a:ext uri="{FF2B5EF4-FFF2-40B4-BE49-F238E27FC236}">
                  <a16:creationId xmlns:a16="http://schemas.microsoft.com/office/drawing/2014/main" id="{A0952909-349A-449E-AFCF-66F8B7C6F69F}"/>
                </a:ext>
              </a:extLst>
            </p:cNvPr>
            <p:cNvSpPr/>
            <p:nvPr/>
          </p:nvSpPr>
          <p:spPr>
            <a:xfrm>
              <a:off x="1132625" y="4531784"/>
              <a:ext cx="152903" cy="152900"/>
            </a:xfrm>
            <a:custGeom>
              <a:avLst/>
              <a:gdLst>
                <a:gd name="connsiteX0" fmla="*/ 60354 w 97735"/>
                <a:gd name="connsiteY0" fmla="*/ 15758 h 97732"/>
                <a:gd name="connsiteX1" fmla="*/ 88101 w 97735"/>
                <a:gd name="connsiteY1" fmla="*/ 60352 h 97732"/>
                <a:gd name="connsiteX2" fmla="*/ 43506 w 97735"/>
                <a:gd name="connsiteY2" fmla="*/ 88099 h 97732"/>
                <a:gd name="connsiteX3" fmla="*/ 15759 w 97735"/>
                <a:gd name="connsiteY3" fmla="*/ 43505 h 97732"/>
                <a:gd name="connsiteX4" fmla="*/ 60354 w 97735"/>
                <a:gd name="connsiteY4" fmla="*/ 15758 h 97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35" h="97732">
                  <a:moveTo>
                    <a:pt x="60354" y="15758"/>
                  </a:moveTo>
                  <a:cubicBezTo>
                    <a:pt x="80331" y="20411"/>
                    <a:pt x="92754" y="40376"/>
                    <a:pt x="88101" y="60352"/>
                  </a:cubicBezTo>
                  <a:cubicBezTo>
                    <a:pt x="83449" y="80329"/>
                    <a:pt x="63483" y="92751"/>
                    <a:pt x="43506" y="88099"/>
                  </a:cubicBezTo>
                  <a:cubicBezTo>
                    <a:pt x="23529" y="83447"/>
                    <a:pt x="11106" y="63481"/>
                    <a:pt x="15759" y="43505"/>
                  </a:cubicBezTo>
                  <a:cubicBezTo>
                    <a:pt x="20411" y="23529"/>
                    <a:pt x="40377" y="11106"/>
                    <a:pt x="60354" y="15758"/>
                  </a:cubicBezTo>
                  <a:close/>
                </a:path>
              </a:pathLst>
            </a:custGeom>
            <a:solidFill>
              <a:schemeClr val="tx2">
                <a:lumMod val="10000"/>
                <a:lumOff val="90000"/>
              </a:schemeClr>
            </a:solidFill>
            <a:ln w="9525" cap="flat">
              <a:solidFill>
                <a:schemeClr val="tx2">
                  <a:lumMod val="75000"/>
                  <a:lumOff val="25000"/>
                </a:schemeClr>
              </a:solidFill>
              <a:prstDash val="solid"/>
              <a:miter/>
            </a:ln>
          </p:spPr>
          <p:txBody>
            <a:bodyPr rtlCol="0" anchor="ctr"/>
            <a:lstStyle/>
            <a:p>
              <a:endParaRPr lang="en-IN"/>
            </a:p>
          </p:txBody>
        </p:sp>
        <p:sp>
          <p:nvSpPr>
            <p:cNvPr id="96" name="Freeform: Shape 95">
              <a:extLst>
                <a:ext uri="{FF2B5EF4-FFF2-40B4-BE49-F238E27FC236}">
                  <a16:creationId xmlns:a16="http://schemas.microsoft.com/office/drawing/2014/main" id="{A55CDF05-DA9A-4E30-A97C-7E21E3ABC95C}"/>
                </a:ext>
              </a:extLst>
            </p:cNvPr>
            <p:cNvSpPr/>
            <p:nvPr/>
          </p:nvSpPr>
          <p:spPr>
            <a:xfrm>
              <a:off x="1132135" y="4690423"/>
              <a:ext cx="191129" cy="165641"/>
            </a:xfrm>
            <a:custGeom>
              <a:avLst/>
              <a:gdLst>
                <a:gd name="connsiteX0" fmla="*/ 107114 w 122168"/>
                <a:gd name="connsiteY0" fmla="*/ 74534 h 105876"/>
                <a:gd name="connsiteX1" fmla="*/ 104182 w 122168"/>
                <a:gd name="connsiteY1" fmla="*/ 74534 h 105876"/>
                <a:gd name="connsiteX2" fmla="*/ 68428 w 122168"/>
                <a:gd name="connsiteY2" fmla="*/ 65576 h 105876"/>
                <a:gd name="connsiteX3" fmla="*/ 39596 w 122168"/>
                <a:gd name="connsiteY3" fmla="*/ 34708 h 105876"/>
                <a:gd name="connsiteX4" fmla="*/ 33650 w 122168"/>
                <a:gd name="connsiteY4" fmla="*/ 21270 h 105876"/>
                <a:gd name="connsiteX5" fmla="*/ 32429 w 122168"/>
                <a:gd name="connsiteY5" fmla="*/ 17361 h 105876"/>
                <a:gd name="connsiteX6" fmla="*/ 32184 w 122168"/>
                <a:gd name="connsiteY6" fmla="*/ 16465 h 105876"/>
                <a:gd name="connsiteX7" fmla="*/ 32184 w 122168"/>
                <a:gd name="connsiteY7" fmla="*/ 16302 h 105876"/>
                <a:gd name="connsiteX8" fmla="*/ 32184 w 122168"/>
                <a:gd name="connsiteY8" fmla="*/ 16302 h 105876"/>
                <a:gd name="connsiteX9" fmla="*/ 16302 w 122168"/>
                <a:gd name="connsiteY9" fmla="*/ 6447 h 105876"/>
                <a:gd name="connsiteX10" fmla="*/ 6447 w 122168"/>
                <a:gd name="connsiteY10" fmla="*/ 22329 h 105876"/>
                <a:gd name="connsiteX11" fmla="*/ 25261 w 122168"/>
                <a:gd name="connsiteY11" fmla="*/ 61340 h 105876"/>
                <a:gd name="connsiteX12" fmla="*/ 55315 w 122168"/>
                <a:gd name="connsiteY12" fmla="*/ 88461 h 105876"/>
                <a:gd name="connsiteX13" fmla="*/ 104019 w 122168"/>
                <a:gd name="connsiteY13" fmla="*/ 100922 h 105876"/>
                <a:gd name="connsiteX14" fmla="*/ 104182 w 122168"/>
                <a:gd name="connsiteY14" fmla="*/ 100922 h 105876"/>
                <a:gd name="connsiteX15" fmla="*/ 107847 w 122168"/>
                <a:gd name="connsiteY15" fmla="*/ 100922 h 105876"/>
                <a:gd name="connsiteX16" fmla="*/ 120716 w 122168"/>
                <a:gd name="connsiteY16" fmla="*/ 87321 h 105876"/>
                <a:gd name="connsiteX17" fmla="*/ 107114 w 122168"/>
                <a:gd name="connsiteY17" fmla="*/ 74453 h 10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68" h="105876">
                  <a:moveTo>
                    <a:pt x="107114" y="74534"/>
                  </a:moveTo>
                  <a:cubicBezTo>
                    <a:pt x="106137" y="74534"/>
                    <a:pt x="105160" y="74534"/>
                    <a:pt x="104182" y="74534"/>
                  </a:cubicBezTo>
                  <a:cubicBezTo>
                    <a:pt x="89115" y="74534"/>
                    <a:pt x="77712" y="70869"/>
                    <a:pt x="68428" y="65576"/>
                  </a:cubicBezTo>
                  <a:cubicBezTo>
                    <a:pt x="54582" y="57675"/>
                    <a:pt x="45297" y="45377"/>
                    <a:pt x="39596" y="34708"/>
                  </a:cubicBezTo>
                  <a:cubicBezTo>
                    <a:pt x="36745" y="29414"/>
                    <a:pt x="34872" y="24609"/>
                    <a:pt x="33650" y="21270"/>
                  </a:cubicBezTo>
                  <a:cubicBezTo>
                    <a:pt x="33080" y="19560"/>
                    <a:pt x="32673" y="18257"/>
                    <a:pt x="32429" y="17361"/>
                  </a:cubicBezTo>
                  <a:cubicBezTo>
                    <a:pt x="32266" y="16954"/>
                    <a:pt x="32184" y="16628"/>
                    <a:pt x="32184" y="16465"/>
                  </a:cubicBezTo>
                  <a:cubicBezTo>
                    <a:pt x="32184" y="16383"/>
                    <a:pt x="32184" y="16302"/>
                    <a:pt x="32184" y="16302"/>
                  </a:cubicBezTo>
                  <a:lnTo>
                    <a:pt x="32184" y="16302"/>
                  </a:lnTo>
                  <a:cubicBezTo>
                    <a:pt x="30474" y="9216"/>
                    <a:pt x="23388" y="4818"/>
                    <a:pt x="16302" y="6447"/>
                  </a:cubicBezTo>
                  <a:cubicBezTo>
                    <a:pt x="9216" y="8076"/>
                    <a:pt x="4818" y="15243"/>
                    <a:pt x="6447" y="22329"/>
                  </a:cubicBezTo>
                  <a:cubicBezTo>
                    <a:pt x="6692" y="23306"/>
                    <a:pt x="11008" y="41875"/>
                    <a:pt x="25261" y="61340"/>
                  </a:cubicBezTo>
                  <a:cubicBezTo>
                    <a:pt x="32429" y="71032"/>
                    <a:pt x="42202" y="80968"/>
                    <a:pt x="55315" y="88461"/>
                  </a:cubicBezTo>
                  <a:cubicBezTo>
                    <a:pt x="68346" y="95954"/>
                    <a:pt x="84717" y="100922"/>
                    <a:pt x="104019" y="100922"/>
                  </a:cubicBezTo>
                  <a:lnTo>
                    <a:pt x="104182" y="100922"/>
                  </a:lnTo>
                  <a:cubicBezTo>
                    <a:pt x="105404" y="100922"/>
                    <a:pt x="106626" y="100922"/>
                    <a:pt x="107847" y="100922"/>
                  </a:cubicBezTo>
                  <a:cubicBezTo>
                    <a:pt x="115178" y="100759"/>
                    <a:pt x="120879" y="94651"/>
                    <a:pt x="120716" y="87321"/>
                  </a:cubicBezTo>
                  <a:cubicBezTo>
                    <a:pt x="120553" y="79991"/>
                    <a:pt x="114445" y="74290"/>
                    <a:pt x="107114" y="74453"/>
                  </a:cubicBezTo>
                  <a:close/>
                </a:path>
              </a:pathLst>
            </a:custGeom>
            <a:solidFill>
              <a:schemeClr val="tx2">
                <a:lumMod val="10000"/>
                <a:lumOff val="90000"/>
              </a:schemeClr>
            </a:solidFill>
            <a:ln w="9525" cap="flat">
              <a:solidFill>
                <a:schemeClr val="tx2">
                  <a:lumMod val="75000"/>
                  <a:lumOff val="25000"/>
                </a:schemeClr>
              </a:solidFill>
              <a:prstDash val="solid"/>
              <a:miter/>
            </a:ln>
          </p:spPr>
          <p:txBody>
            <a:bodyPr rtlCol="0" anchor="ctr"/>
            <a:lstStyle/>
            <a:p>
              <a:endParaRPr lang="en-IN"/>
            </a:p>
          </p:txBody>
        </p:sp>
        <p:sp>
          <p:nvSpPr>
            <p:cNvPr id="97" name="Freeform: Shape 96">
              <a:extLst>
                <a:ext uri="{FF2B5EF4-FFF2-40B4-BE49-F238E27FC236}">
                  <a16:creationId xmlns:a16="http://schemas.microsoft.com/office/drawing/2014/main" id="{A6C07E1C-665D-47A9-A402-461C666B3CF2}"/>
                </a:ext>
              </a:extLst>
            </p:cNvPr>
            <p:cNvSpPr/>
            <p:nvPr/>
          </p:nvSpPr>
          <p:spPr>
            <a:xfrm>
              <a:off x="1083997" y="4664722"/>
              <a:ext cx="203870" cy="496923"/>
            </a:xfrm>
            <a:custGeom>
              <a:avLst/>
              <a:gdLst>
                <a:gd name="connsiteX0" fmla="*/ 130066 w 130313"/>
                <a:gd name="connsiteY0" fmla="*/ 72231 h 317630"/>
                <a:gd name="connsiteX1" fmla="*/ 130066 w 130313"/>
                <a:gd name="connsiteY1" fmla="*/ 87461 h 317630"/>
                <a:gd name="connsiteX2" fmla="*/ 100827 w 130313"/>
                <a:gd name="connsiteY2" fmla="*/ 79154 h 317630"/>
                <a:gd name="connsiteX3" fmla="*/ 73298 w 130313"/>
                <a:gd name="connsiteY3" fmla="*/ 49671 h 317630"/>
                <a:gd name="connsiteX4" fmla="*/ 67597 w 130313"/>
                <a:gd name="connsiteY4" fmla="*/ 36640 h 317630"/>
                <a:gd name="connsiteX5" fmla="*/ 66375 w 130313"/>
                <a:gd name="connsiteY5" fmla="*/ 32975 h 317630"/>
                <a:gd name="connsiteX6" fmla="*/ 66131 w 130313"/>
                <a:gd name="connsiteY6" fmla="*/ 31998 h 317630"/>
                <a:gd name="connsiteX7" fmla="*/ 50086 w 130313"/>
                <a:gd name="connsiteY7" fmla="*/ 19292 h 317630"/>
                <a:gd name="connsiteX8" fmla="*/ 46258 w 130313"/>
                <a:gd name="connsiteY8" fmla="*/ 19700 h 317630"/>
                <a:gd name="connsiteX9" fmla="*/ 33960 w 130313"/>
                <a:gd name="connsiteY9" fmla="*/ 39735 h 317630"/>
                <a:gd name="connsiteX10" fmla="*/ 33960 w 130313"/>
                <a:gd name="connsiteY10" fmla="*/ 39898 h 317630"/>
                <a:gd name="connsiteX11" fmla="*/ 53344 w 130313"/>
                <a:gd name="connsiteY11" fmla="*/ 79805 h 317630"/>
                <a:gd name="connsiteX12" fmla="*/ 67352 w 130313"/>
                <a:gd name="connsiteY12" fmla="*/ 95442 h 317630"/>
                <a:gd name="connsiteX13" fmla="*/ 67190 w 130313"/>
                <a:gd name="connsiteY13" fmla="*/ 131278 h 317630"/>
                <a:gd name="connsiteX14" fmla="*/ 67271 w 130313"/>
                <a:gd name="connsiteY14" fmla="*/ 132418 h 317630"/>
                <a:gd name="connsiteX15" fmla="*/ 82583 w 130313"/>
                <a:gd name="connsiteY15" fmla="*/ 218015 h 317630"/>
                <a:gd name="connsiteX16" fmla="*/ 66782 w 130313"/>
                <a:gd name="connsiteY16" fmla="*/ 305486 h 317630"/>
                <a:gd name="connsiteX17" fmla="*/ 47398 w 130313"/>
                <a:gd name="connsiteY17" fmla="*/ 319006 h 317630"/>
                <a:gd name="connsiteX18" fmla="*/ 40231 w 130313"/>
                <a:gd name="connsiteY18" fmla="*/ 317703 h 317630"/>
                <a:gd name="connsiteX19" fmla="*/ 28096 w 130313"/>
                <a:gd name="connsiteY19" fmla="*/ 291152 h 317630"/>
                <a:gd name="connsiteX20" fmla="*/ 41208 w 130313"/>
                <a:gd name="connsiteY20" fmla="*/ 218015 h 317630"/>
                <a:gd name="connsiteX21" fmla="*/ 31353 w 130313"/>
                <a:gd name="connsiteY21" fmla="*/ 154652 h 317630"/>
                <a:gd name="connsiteX22" fmla="*/ 8060 w 130313"/>
                <a:gd name="connsiteY22" fmla="*/ 127043 h 317630"/>
                <a:gd name="connsiteX23" fmla="*/ 17508 w 130313"/>
                <a:gd name="connsiteY23" fmla="*/ 35255 h 317630"/>
                <a:gd name="connsiteX24" fmla="*/ 60348 w 130313"/>
                <a:gd name="connsiteY24" fmla="*/ 6913 h 317630"/>
                <a:gd name="connsiteX25" fmla="*/ 76882 w 130313"/>
                <a:gd name="connsiteY25" fmla="*/ 28007 h 317630"/>
                <a:gd name="connsiteX26" fmla="*/ 86411 w 130313"/>
                <a:gd name="connsiteY26" fmla="*/ 44377 h 317630"/>
                <a:gd name="connsiteX27" fmla="*/ 130066 w 130313"/>
                <a:gd name="connsiteY27" fmla="*/ 72231 h 31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0313" h="317630">
                  <a:moveTo>
                    <a:pt x="130066" y="72231"/>
                  </a:moveTo>
                  <a:lnTo>
                    <a:pt x="130066" y="87461"/>
                  </a:lnTo>
                  <a:cubicBezTo>
                    <a:pt x="119152" y="86891"/>
                    <a:pt x="109541" y="84122"/>
                    <a:pt x="100827" y="79154"/>
                  </a:cubicBezTo>
                  <a:cubicBezTo>
                    <a:pt x="86899" y="71254"/>
                    <a:pt x="78185" y="58711"/>
                    <a:pt x="73298" y="49671"/>
                  </a:cubicBezTo>
                  <a:cubicBezTo>
                    <a:pt x="70529" y="44377"/>
                    <a:pt x="68656" y="39653"/>
                    <a:pt x="67597" y="36640"/>
                  </a:cubicBezTo>
                  <a:cubicBezTo>
                    <a:pt x="67190" y="35418"/>
                    <a:pt x="66782" y="34197"/>
                    <a:pt x="66375" y="32975"/>
                  </a:cubicBezTo>
                  <a:cubicBezTo>
                    <a:pt x="66294" y="32568"/>
                    <a:pt x="66212" y="32323"/>
                    <a:pt x="66131" y="31998"/>
                  </a:cubicBezTo>
                  <a:cubicBezTo>
                    <a:pt x="64339" y="24505"/>
                    <a:pt x="57742" y="19292"/>
                    <a:pt x="50086" y="19292"/>
                  </a:cubicBezTo>
                  <a:cubicBezTo>
                    <a:pt x="48783" y="19292"/>
                    <a:pt x="47561" y="19455"/>
                    <a:pt x="46258" y="19700"/>
                  </a:cubicBezTo>
                  <a:cubicBezTo>
                    <a:pt x="37380" y="21817"/>
                    <a:pt x="31923" y="30694"/>
                    <a:pt x="33960" y="39735"/>
                  </a:cubicBezTo>
                  <a:lnTo>
                    <a:pt x="33960" y="39898"/>
                  </a:lnTo>
                  <a:cubicBezTo>
                    <a:pt x="35670" y="46169"/>
                    <a:pt x="40720" y="62621"/>
                    <a:pt x="53344" y="79805"/>
                  </a:cubicBezTo>
                  <a:cubicBezTo>
                    <a:pt x="57660" y="85588"/>
                    <a:pt x="62303" y="90800"/>
                    <a:pt x="67352" y="95442"/>
                  </a:cubicBezTo>
                  <a:cubicBezTo>
                    <a:pt x="66049" y="107496"/>
                    <a:pt x="65642" y="119794"/>
                    <a:pt x="67190" y="131278"/>
                  </a:cubicBezTo>
                  <a:cubicBezTo>
                    <a:pt x="67190" y="131685"/>
                    <a:pt x="67190" y="132011"/>
                    <a:pt x="67271" y="132418"/>
                  </a:cubicBezTo>
                  <a:cubicBezTo>
                    <a:pt x="71832" y="143983"/>
                    <a:pt x="82501" y="175339"/>
                    <a:pt x="82583" y="218015"/>
                  </a:cubicBezTo>
                  <a:cubicBezTo>
                    <a:pt x="82583" y="243833"/>
                    <a:pt x="78592" y="273804"/>
                    <a:pt x="66782" y="305486"/>
                  </a:cubicBezTo>
                  <a:cubicBezTo>
                    <a:pt x="63687" y="313793"/>
                    <a:pt x="55869" y="319006"/>
                    <a:pt x="47398" y="319006"/>
                  </a:cubicBezTo>
                  <a:cubicBezTo>
                    <a:pt x="45036" y="319006"/>
                    <a:pt x="42593" y="318598"/>
                    <a:pt x="40231" y="317703"/>
                  </a:cubicBezTo>
                  <a:cubicBezTo>
                    <a:pt x="29562" y="313712"/>
                    <a:pt x="24105" y="301821"/>
                    <a:pt x="28096" y="291152"/>
                  </a:cubicBezTo>
                  <a:cubicBezTo>
                    <a:pt x="37950" y="264520"/>
                    <a:pt x="41208" y="239598"/>
                    <a:pt x="41208" y="218015"/>
                  </a:cubicBezTo>
                  <a:cubicBezTo>
                    <a:pt x="41290" y="189510"/>
                    <a:pt x="35426" y="166869"/>
                    <a:pt x="31353" y="154652"/>
                  </a:cubicBezTo>
                  <a:cubicBezTo>
                    <a:pt x="21010" y="152046"/>
                    <a:pt x="11562" y="144960"/>
                    <a:pt x="8060" y="127043"/>
                  </a:cubicBezTo>
                  <a:cubicBezTo>
                    <a:pt x="3825" y="90311"/>
                    <a:pt x="6268" y="68566"/>
                    <a:pt x="17508" y="35255"/>
                  </a:cubicBezTo>
                  <a:cubicBezTo>
                    <a:pt x="25815" y="11066"/>
                    <a:pt x="46258" y="3411"/>
                    <a:pt x="60348" y="6913"/>
                  </a:cubicBezTo>
                  <a:cubicBezTo>
                    <a:pt x="69307" y="9112"/>
                    <a:pt x="75008" y="17826"/>
                    <a:pt x="76882" y="28007"/>
                  </a:cubicBezTo>
                  <a:cubicBezTo>
                    <a:pt x="78755" y="32486"/>
                    <a:pt x="81768" y="38350"/>
                    <a:pt x="86411" y="44377"/>
                  </a:cubicBezTo>
                  <a:cubicBezTo>
                    <a:pt x="94881" y="55291"/>
                    <a:pt x="107831" y="66774"/>
                    <a:pt x="130066" y="72231"/>
                  </a:cubicBezTo>
                  <a:close/>
                </a:path>
              </a:pathLst>
            </a:custGeom>
            <a:solidFill>
              <a:schemeClr val="tx2">
                <a:lumMod val="10000"/>
                <a:lumOff val="90000"/>
              </a:schemeClr>
            </a:solidFill>
            <a:ln w="9525" cap="flat">
              <a:solidFill>
                <a:schemeClr val="tx2">
                  <a:lumMod val="75000"/>
                  <a:lumOff val="25000"/>
                </a:schemeClr>
              </a:solidFill>
              <a:prstDash val="solid"/>
              <a:miter/>
            </a:ln>
          </p:spPr>
          <p:txBody>
            <a:bodyPr rtlCol="0" anchor="ctr"/>
            <a:lstStyle/>
            <a:p>
              <a:endParaRPr lang="en-IN"/>
            </a:p>
          </p:txBody>
        </p:sp>
      </p:grpSp>
      <p:sp>
        <p:nvSpPr>
          <p:cNvPr id="99" name="Rectangle 98">
            <a:extLst>
              <a:ext uri="{FF2B5EF4-FFF2-40B4-BE49-F238E27FC236}">
                <a16:creationId xmlns:a16="http://schemas.microsoft.com/office/drawing/2014/main" id="{71F204B6-FBDE-4F8C-90AA-4A545C6660CD}"/>
              </a:ext>
            </a:extLst>
          </p:cNvPr>
          <p:cNvSpPr/>
          <p:nvPr/>
        </p:nvSpPr>
        <p:spPr>
          <a:xfrm>
            <a:off x="7521388" y="3487534"/>
            <a:ext cx="2850776" cy="2554545"/>
          </a:xfrm>
          <a:prstGeom prst="rect">
            <a:avLst/>
          </a:prstGeom>
        </p:spPr>
        <p:txBody>
          <a:bodyPr wrap="square">
            <a:spAutoFit/>
          </a:bodyPr>
          <a:lstStyle/>
          <a:p>
            <a:pPr lvl="0">
              <a:lnSpc>
                <a:spcPct val="100000"/>
              </a:lnSpc>
              <a:spcBef>
                <a:spcPts val="1200"/>
              </a:spcBef>
            </a:pPr>
            <a:r>
              <a:rPr lang="en-US" sz="1600">
                <a:solidFill>
                  <a:prstClr val="black"/>
                </a:solidFill>
                <a:latin typeface="Segoe UI"/>
                <a:ea typeface="+mj-lt"/>
                <a:cs typeface="Segoe UI"/>
              </a:rPr>
              <a:t>This study provides a baseline for the type of comfort and accessibility needs for working and non-working women. Further surveys that comprehensively capture the diverse needs of women in the </a:t>
            </a:r>
            <a:r>
              <a:rPr lang="en-US" sz="1600" err="1">
                <a:solidFill>
                  <a:prstClr val="black"/>
                </a:solidFill>
                <a:latin typeface="Segoe UI"/>
                <a:ea typeface="+mj-lt"/>
                <a:cs typeface="Segoe UI"/>
              </a:rPr>
              <a:t>labourforce</a:t>
            </a:r>
            <a:r>
              <a:rPr lang="en-US" sz="1600">
                <a:solidFill>
                  <a:prstClr val="black"/>
                </a:solidFill>
                <a:latin typeface="Segoe UI"/>
                <a:ea typeface="+mj-lt"/>
                <a:cs typeface="Segoe UI"/>
              </a:rPr>
              <a:t> across demographic and socio-economic groups is needed. </a:t>
            </a:r>
            <a:endParaRPr lang="en-US" sz="2400">
              <a:solidFill>
                <a:schemeClr val="accent2"/>
              </a:solidFill>
              <a:latin typeface="Segoe UI Black"/>
              <a:ea typeface="Segoe UI Black"/>
              <a:cs typeface="Segoe UI"/>
            </a:endParaRPr>
          </a:p>
        </p:txBody>
      </p:sp>
      <p:cxnSp>
        <p:nvCxnSpPr>
          <p:cNvPr id="100" name="Straight Connector 99">
            <a:extLst>
              <a:ext uri="{FF2B5EF4-FFF2-40B4-BE49-F238E27FC236}">
                <a16:creationId xmlns:a16="http://schemas.microsoft.com/office/drawing/2014/main" id="{3B525A61-1D40-4988-864C-082BA19FAC8D}"/>
              </a:ext>
            </a:extLst>
          </p:cNvPr>
          <p:cNvCxnSpPr>
            <a:cxnSpLocks/>
          </p:cNvCxnSpPr>
          <p:nvPr/>
        </p:nvCxnSpPr>
        <p:spPr>
          <a:xfrm>
            <a:off x="7454860" y="3519809"/>
            <a:ext cx="0" cy="2334891"/>
          </a:xfrm>
          <a:prstGeom prst="line">
            <a:avLst/>
          </a:prstGeom>
          <a:ln w="28575">
            <a:solidFill>
              <a:schemeClr val="tx2">
                <a:lumMod val="10000"/>
                <a:lumOff val="90000"/>
              </a:schemeClr>
            </a:solidFill>
            <a:prstDash val="solid"/>
          </a:ln>
        </p:spPr>
        <p:style>
          <a:lnRef idx="1">
            <a:schemeClr val="accent2"/>
          </a:lnRef>
          <a:fillRef idx="0">
            <a:schemeClr val="accent2"/>
          </a:fillRef>
          <a:effectRef idx="0">
            <a:schemeClr val="accent2"/>
          </a:effectRef>
          <a:fontRef idx="minor">
            <a:schemeClr val="tx1"/>
          </a:fontRef>
        </p:style>
      </p:cxnSp>
      <p:grpSp>
        <p:nvGrpSpPr>
          <p:cNvPr id="101" name="Group 100">
            <a:extLst>
              <a:ext uri="{FF2B5EF4-FFF2-40B4-BE49-F238E27FC236}">
                <a16:creationId xmlns:a16="http://schemas.microsoft.com/office/drawing/2014/main" id="{3E4F4C1C-7985-4BEC-BE31-6B930DA17B3F}"/>
              </a:ext>
            </a:extLst>
          </p:cNvPr>
          <p:cNvGrpSpPr/>
          <p:nvPr/>
        </p:nvGrpSpPr>
        <p:grpSpPr>
          <a:xfrm>
            <a:off x="6281207" y="3555126"/>
            <a:ext cx="940795" cy="1088148"/>
            <a:chOff x="6223588" y="2873545"/>
            <a:chExt cx="747342" cy="864395"/>
          </a:xfrm>
        </p:grpSpPr>
        <p:sp>
          <p:nvSpPr>
            <p:cNvPr id="102" name="Freeform: Shape 101">
              <a:extLst>
                <a:ext uri="{FF2B5EF4-FFF2-40B4-BE49-F238E27FC236}">
                  <a16:creationId xmlns:a16="http://schemas.microsoft.com/office/drawing/2014/main" id="{ADBCB80B-9756-4805-AF74-14FDDAF85220}"/>
                </a:ext>
              </a:extLst>
            </p:cNvPr>
            <p:cNvSpPr/>
            <p:nvPr/>
          </p:nvSpPr>
          <p:spPr>
            <a:xfrm>
              <a:off x="6223588" y="2873545"/>
              <a:ext cx="695464" cy="848106"/>
            </a:xfrm>
            <a:custGeom>
              <a:avLst/>
              <a:gdLst>
                <a:gd name="connsiteX0" fmla="*/ 308145 w 333927"/>
                <a:gd name="connsiteY0" fmla="*/ 221018 h 407219"/>
                <a:gd name="connsiteX1" fmla="*/ 304398 w 333927"/>
                <a:gd name="connsiteY1" fmla="*/ 228429 h 407219"/>
                <a:gd name="connsiteX2" fmla="*/ 287539 w 333927"/>
                <a:gd name="connsiteY2" fmla="*/ 251641 h 407219"/>
                <a:gd name="connsiteX3" fmla="*/ 255124 w 333927"/>
                <a:gd name="connsiteY3" fmla="*/ 247243 h 407219"/>
                <a:gd name="connsiteX4" fmla="*/ 234844 w 333927"/>
                <a:gd name="connsiteY4" fmla="*/ 254247 h 407219"/>
                <a:gd name="connsiteX5" fmla="*/ 214401 w 333927"/>
                <a:gd name="connsiteY5" fmla="*/ 293421 h 407219"/>
                <a:gd name="connsiteX6" fmla="*/ 216844 w 333927"/>
                <a:gd name="connsiteY6" fmla="*/ 304335 h 407219"/>
                <a:gd name="connsiteX7" fmla="*/ 268074 w 333927"/>
                <a:gd name="connsiteY7" fmla="*/ 389199 h 407219"/>
                <a:gd name="connsiteX8" fmla="*/ 274182 w 333927"/>
                <a:gd name="connsiteY8" fmla="*/ 408501 h 407219"/>
                <a:gd name="connsiteX9" fmla="*/ 11845 w 333927"/>
                <a:gd name="connsiteY9" fmla="*/ 408501 h 407219"/>
                <a:gd name="connsiteX10" fmla="*/ 13962 w 333927"/>
                <a:gd name="connsiteY10" fmla="*/ 402963 h 407219"/>
                <a:gd name="connsiteX11" fmla="*/ 38559 w 333927"/>
                <a:gd name="connsiteY11" fmla="*/ 356866 h 407219"/>
                <a:gd name="connsiteX12" fmla="*/ 38885 w 333927"/>
                <a:gd name="connsiteY12" fmla="*/ 350025 h 407219"/>
                <a:gd name="connsiteX13" fmla="*/ 22514 w 333927"/>
                <a:gd name="connsiteY13" fmla="*/ 320542 h 407219"/>
                <a:gd name="connsiteX14" fmla="*/ 9972 w 333927"/>
                <a:gd name="connsiteY14" fmla="*/ 295620 h 407219"/>
                <a:gd name="connsiteX15" fmla="*/ 12578 w 333927"/>
                <a:gd name="connsiteY15" fmla="*/ 204485 h 407219"/>
                <a:gd name="connsiteX16" fmla="*/ 23654 w 333927"/>
                <a:gd name="connsiteY16" fmla="*/ 141447 h 407219"/>
                <a:gd name="connsiteX17" fmla="*/ 23654 w 333927"/>
                <a:gd name="connsiteY17" fmla="*/ 111394 h 407219"/>
                <a:gd name="connsiteX18" fmla="*/ 62748 w 333927"/>
                <a:gd name="connsiteY18" fmla="*/ 66030 h 407219"/>
                <a:gd name="connsiteX19" fmla="*/ 73336 w 333927"/>
                <a:gd name="connsiteY19" fmla="*/ 60655 h 407219"/>
                <a:gd name="connsiteX20" fmla="*/ 81318 w 333927"/>
                <a:gd name="connsiteY20" fmla="*/ 56257 h 407219"/>
                <a:gd name="connsiteX21" fmla="*/ 95327 w 333927"/>
                <a:gd name="connsiteY21" fmla="*/ 54465 h 407219"/>
                <a:gd name="connsiteX22" fmla="*/ 104286 w 333927"/>
                <a:gd name="connsiteY22" fmla="*/ 49579 h 407219"/>
                <a:gd name="connsiteX23" fmla="*/ 155108 w 333927"/>
                <a:gd name="connsiteY23" fmla="*/ 7879 h 407219"/>
                <a:gd name="connsiteX24" fmla="*/ 230853 w 333927"/>
                <a:gd name="connsiteY24" fmla="*/ 3726 h 407219"/>
                <a:gd name="connsiteX25" fmla="*/ 317430 w 333927"/>
                <a:gd name="connsiteY25" fmla="*/ 104472 h 407219"/>
                <a:gd name="connsiteX26" fmla="*/ 312950 w 333927"/>
                <a:gd name="connsiteY26" fmla="*/ 121656 h 407219"/>
                <a:gd name="connsiteX27" fmla="*/ 313602 w 333927"/>
                <a:gd name="connsiteY27" fmla="*/ 144135 h 407219"/>
                <a:gd name="connsiteX28" fmla="*/ 328262 w 333927"/>
                <a:gd name="connsiteY28" fmla="*/ 162541 h 407219"/>
                <a:gd name="connsiteX29" fmla="*/ 322235 w 333927"/>
                <a:gd name="connsiteY29" fmla="*/ 182576 h 407219"/>
                <a:gd name="connsiteX30" fmla="*/ 316127 w 333927"/>
                <a:gd name="connsiteY30" fmla="*/ 194874 h 407219"/>
                <a:gd name="connsiteX31" fmla="*/ 312706 w 333927"/>
                <a:gd name="connsiteY31" fmla="*/ 205055 h 407219"/>
                <a:gd name="connsiteX32" fmla="*/ 309937 w 333927"/>
                <a:gd name="connsiteY32" fmla="*/ 207091 h 407219"/>
                <a:gd name="connsiteX33" fmla="*/ 307982 w 333927"/>
                <a:gd name="connsiteY33" fmla="*/ 220773 h 407219"/>
                <a:gd name="connsiteX34" fmla="*/ 124077 w 333927"/>
                <a:gd name="connsiteY34" fmla="*/ 249930 h 407219"/>
                <a:gd name="connsiteX35" fmla="*/ 129860 w 333927"/>
                <a:gd name="connsiteY35" fmla="*/ 217190 h 407219"/>
                <a:gd name="connsiteX36" fmla="*/ 124973 w 333927"/>
                <a:gd name="connsiteY36" fmla="*/ 200168 h 407219"/>
                <a:gd name="connsiteX37" fmla="*/ 100621 w 333927"/>
                <a:gd name="connsiteY37" fmla="*/ 153908 h 407219"/>
                <a:gd name="connsiteX38" fmla="*/ 89463 w 333927"/>
                <a:gd name="connsiteY38" fmla="*/ 93721 h 407219"/>
                <a:gd name="connsiteX39" fmla="*/ 81155 w 333927"/>
                <a:gd name="connsiteY39" fmla="*/ 86961 h 407219"/>
                <a:gd name="connsiteX40" fmla="*/ 71219 w 333927"/>
                <a:gd name="connsiteY40" fmla="*/ 101458 h 407219"/>
                <a:gd name="connsiteX41" fmla="*/ 74721 w 333927"/>
                <a:gd name="connsiteY41" fmla="*/ 123774 h 407219"/>
                <a:gd name="connsiteX42" fmla="*/ 88567 w 333927"/>
                <a:gd name="connsiteY42" fmla="*/ 188766 h 407219"/>
                <a:gd name="connsiteX43" fmla="*/ 86775 w 333927"/>
                <a:gd name="connsiteY43" fmla="*/ 307104 h 407219"/>
                <a:gd name="connsiteX44" fmla="*/ 86531 w 333927"/>
                <a:gd name="connsiteY44" fmla="*/ 310199 h 407219"/>
                <a:gd name="connsiteX45" fmla="*/ 124077 w 333927"/>
                <a:gd name="connsiteY45" fmla="*/ 249849 h 40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33927" h="407219">
                  <a:moveTo>
                    <a:pt x="308145" y="221018"/>
                  </a:moveTo>
                  <a:cubicBezTo>
                    <a:pt x="304453" y="222267"/>
                    <a:pt x="303204" y="224737"/>
                    <a:pt x="304398" y="228429"/>
                  </a:cubicBezTo>
                  <a:cubicBezTo>
                    <a:pt x="308959" y="243089"/>
                    <a:pt x="302932" y="252048"/>
                    <a:pt x="287539" y="251641"/>
                  </a:cubicBezTo>
                  <a:cubicBezTo>
                    <a:pt x="276707" y="251315"/>
                    <a:pt x="265793" y="249442"/>
                    <a:pt x="255124" y="247243"/>
                  </a:cubicBezTo>
                  <a:cubicBezTo>
                    <a:pt x="246490" y="245451"/>
                    <a:pt x="240138" y="247243"/>
                    <a:pt x="234844" y="254247"/>
                  </a:cubicBezTo>
                  <a:cubicBezTo>
                    <a:pt x="225803" y="266219"/>
                    <a:pt x="219287" y="279332"/>
                    <a:pt x="214401" y="293421"/>
                  </a:cubicBezTo>
                  <a:cubicBezTo>
                    <a:pt x="212935" y="297656"/>
                    <a:pt x="213749" y="301158"/>
                    <a:pt x="216844" y="304335"/>
                  </a:cubicBezTo>
                  <a:cubicBezTo>
                    <a:pt x="240300" y="328768"/>
                    <a:pt x="256345" y="357681"/>
                    <a:pt x="268074" y="389199"/>
                  </a:cubicBezTo>
                  <a:cubicBezTo>
                    <a:pt x="270354" y="395389"/>
                    <a:pt x="272064" y="401742"/>
                    <a:pt x="274182" y="408501"/>
                  </a:cubicBezTo>
                  <a:cubicBezTo>
                    <a:pt x="186302" y="408501"/>
                    <a:pt x="99318" y="408501"/>
                    <a:pt x="11845" y="408501"/>
                  </a:cubicBezTo>
                  <a:cubicBezTo>
                    <a:pt x="12659" y="406465"/>
                    <a:pt x="13148" y="404592"/>
                    <a:pt x="13962" y="402963"/>
                  </a:cubicBezTo>
                  <a:cubicBezTo>
                    <a:pt x="22107" y="387570"/>
                    <a:pt x="30170" y="372096"/>
                    <a:pt x="38559" y="356866"/>
                  </a:cubicBezTo>
                  <a:cubicBezTo>
                    <a:pt x="39944" y="354341"/>
                    <a:pt x="40351" y="352550"/>
                    <a:pt x="38885" y="350025"/>
                  </a:cubicBezTo>
                  <a:cubicBezTo>
                    <a:pt x="33346" y="340252"/>
                    <a:pt x="27808" y="330478"/>
                    <a:pt x="22514" y="320542"/>
                  </a:cubicBezTo>
                  <a:cubicBezTo>
                    <a:pt x="18116" y="312316"/>
                    <a:pt x="13392" y="304253"/>
                    <a:pt x="9972" y="295620"/>
                  </a:cubicBezTo>
                  <a:cubicBezTo>
                    <a:pt x="-2082" y="264997"/>
                    <a:pt x="-4200" y="234293"/>
                    <a:pt x="12578" y="204485"/>
                  </a:cubicBezTo>
                  <a:cubicBezTo>
                    <a:pt x="23736" y="184694"/>
                    <a:pt x="26016" y="163681"/>
                    <a:pt x="23654" y="141447"/>
                  </a:cubicBezTo>
                  <a:cubicBezTo>
                    <a:pt x="22596" y="131511"/>
                    <a:pt x="22596" y="121331"/>
                    <a:pt x="23654" y="111394"/>
                  </a:cubicBezTo>
                  <a:cubicBezTo>
                    <a:pt x="26179" y="87043"/>
                    <a:pt x="40025" y="71405"/>
                    <a:pt x="62748" y="66030"/>
                  </a:cubicBezTo>
                  <a:cubicBezTo>
                    <a:pt x="66739" y="65053"/>
                    <a:pt x="70486" y="64483"/>
                    <a:pt x="73336" y="60655"/>
                  </a:cubicBezTo>
                  <a:cubicBezTo>
                    <a:pt x="75047" y="58456"/>
                    <a:pt x="78386" y="56990"/>
                    <a:pt x="81318" y="56257"/>
                  </a:cubicBezTo>
                  <a:cubicBezTo>
                    <a:pt x="85879" y="55198"/>
                    <a:pt x="90603" y="54791"/>
                    <a:pt x="95327" y="54465"/>
                  </a:cubicBezTo>
                  <a:cubicBezTo>
                    <a:pt x="99236" y="54221"/>
                    <a:pt x="101924" y="53406"/>
                    <a:pt x="104286" y="49579"/>
                  </a:cubicBezTo>
                  <a:cubicBezTo>
                    <a:pt x="116503" y="30032"/>
                    <a:pt x="133281" y="15861"/>
                    <a:pt x="155108" y="7879"/>
                  </a:cubicBezTo>
                  <a:cubicBezTo>
                    <a:pt x="179949" y="-1161"/>
                    <a:pt x="205279" y="-1161"/>
                    <a:pt x="230853" y="3726"/>
                  </a:cubicBezTo>
                  <a:cubicBezTo>
                    <a:pt x="285992" y="14232"/>
                    <a:pt x="314253" y="54465"/>
                    <a:pt x="317430" y="104472"/>
                  </a:cubicBezTo>
                  <a:cubicBezTo>
                    <a:pt x="317837" y="110743"/>
                    <a:pt x="316534" y="116362"/>
                    <a:pt x="312950" y="121656"/>
                  </a:cubicBezTo>
                  <a:cubicBezTo>
                    <a:pt x="306842" y="130778"/>
                    <a:pt x="307005" y="135339"/>
                    <a:pt x="313602" y="144135"/>
                  </a:cubicBezTo>
                  <a:cubicBezTo>
                    <a:pt x="318326" y="150406"/>
                    <a:pt x="323457" y="156351"/>
                    <a:pt x="328262" y="162541"/>
                  </a:cubicBezTo>
                  <a:cubicBezTo>
                    <a:pt x="336895" y="173699"/>
                    <a:pt x="335592" y="178178"/>
                    <a:pt x="322235" y="182576"/>
                  </a:cubicBezTo>
                  <a:cubicBezTo>
                    <a:pt x="314172" y="185264"/>
                    <a:pt x="313113" y="186893"/>
                    <a:pt x="316127" y="194874"/>
                  </a:cubicBezTo>
                  <a:cubicBezTo>
                    <a:pt x="317918" y="199598"/>
                    <a:pt x="316452" y="202530"/>
                    <a:pt x="312706" y="205055"/>
                  </a:cubicBezTo>
                  <a:cubicBezTo>
                    <a:pt x="311728" y="205706"/>
                    <a:pt x="310833" y="206439"/>
                    <a:pt x="309937" y="207091"/>
                  </a:cubicBezTo>
                  <a:cubicBezTo>
                    <a:pt x="315638" y="214747"/>
                    <a:pt x="315149" y="218330"/>
                    <a:pt x="307982" y="220773"/>
                  </a:cubicBezTo>
                  <a:close/>
                  <a:moveTo>
                    <a:pt x="124077" y="249930"/>
                  </a:moveTo>
                  <a:cubicBezTo>
                    <a:pt x="125706" y="238935"/>
                    <a:pt x="128068" y="228103"/>
                    <a:pt x="129860" y="217190"/>
                  </a:cubicBezTo>
                  <a:cubicBezTo>
                    <a:pt x="130919" y="210837"/>
                    <a:pt x="128475" y="205299"/>
                    <a:pt x="124973" y="200168"/>
                  </a:cubicBezTo>
                  <a:cubicBezTo>
                    <a:pt x="115200" y="185590"/>
                    <a:pt x="106974" y="170278"/>
                    <a:pt x="100621" y="153908"/>
                  </a:cubicBezTo>
                  <a:cubicBezTo>
                    <a:pt x="93128" y="134524"/>
                    <a:pt x="88811" y="114571"/>
                    <a:pt x="89463" y="93721"/>
                  </a:cubicBezTo>
                  <a:cubicBezTo>
                    <a:pt x="89544" y="90219"/>
                    <a:pt x="84576" y="86228"/>
                    <a:pt x="81155" y="86961"/>
                  </a:cubicBezTo>
                  <a:cubicBezTo>
                    <a:pt x="74232" y="88427"/>
                    <a:pt x="70404" y="93640"/>
                    <a:pt x="71219" y="101458"/>
                  </a:cubicBezTo>
                  <a:cubicBezTo>
                    <a:pt x="72033" y="108951"/>
                    <a:pt x="73174" y="116444"/>
                    <a:pt x="74721" y="123774"/>
                  </a:cubicBezTo>
                  <a:cubicBezTo>
                    <a:pt x="79282" y="145438"/>
                    <a:pt x="84983" y="166939"/>
                    <a:pt x="88567" y="188766"/>
                  </a:cubicBezTo>
                  <a:cubicBezTo>
                    <a:pt x="95001" y="228185"/>
                    <a:pt x="94757" y="267767"/>
                    <a:pt x="86775" y="307104"/>
                  </a:cubicBezTo>
                  <a:cubicBezTo>
                    <a:pt x="86694" y="307674"/>
                    <a:pt x="86694" y="308244"/>
                    <a:pt x="86531" y="310199"/>
                  </a:cubicBezTo>
                  <a:cubicBezTo>
                    <a:pt x="104449" y="292525"/>
                    <a:pt x="120331" y="275015"/>
                    <a:pt x="124077" y="249849"/>
                  </a:cubicBezTo>
                  <a:close/>
                </a:path>
              </a:pathLst>
            </a:custGeom>
            <a:solidFill>
              <a:schemeClr val="tx2">
                <a:lumMod val="10000"/>
                <a:lumOff val="90000"/>
              </a:schemeClr>
            </a:solidFill>
            <a:ln w="720" cap="flat">
              <a:noFill/>
              <a:prstDash val="solid"/>
              <a:miter/>
            </a:ln>
          </p:spPr>
          <p:txBody>
            <a:bodyPr rtlCol="0" anchor="ctr"/>
            <a:lstStyle/>
            <a:p>
              <a:endParaRPr lang="en-IN"/>
            </a:p>
          </p:txBody>
        </p:sp>
        <p:sp>
          <p:nvSpPr>
            <p:cNvPr id="103" name="Freeform: Shape 102">
              <a:extLst>
                <a:ext uri="{FF2B5EF4-FFF2-40B4-BE49-F238E27FC236}">
                  <a16:creationId xmlns:a16="http://schemas.microsoft.com/office/drawing/2014/main" id="{36E9A561-62C3-43F0-B11B-F1B7A721E57C}"/>
                </a:ext>
              </a:extLst>
            </p:cNvPr>
            <p:cNvSpPr/>
            <p:nvPr/>
          </p:nvSpPr>
          <p:spPr>
            <a:xfrm>
              <a:off x="6275466" y="2889834"/>
              <a:ext cx="695464" cy="848106"/>
            </a:xfrm>
            <a:custGeom>
              <a:avLst/>
              <a:gdLst>
                <a:gd name="connsiteX0" fmla="*/ 308145 w 333927"/>
                <a:gd name="connsiteY0" fmla="*/ 221018 h 407219"/>
                <a:gd name="connsiteX1" fmla="*/ 304398 w 333927"/>
                <a:gd name="connsiteY1" fmla="*/ 228429 h 407219"/>
                <a:gd name="connsiteX2" fmla="*/ 287539 w 333927"/>
                <a:gd name="connsiteY2" fmla="*/ 251641 h 407219"/>
                <a:gd name="connsiteX3" fmla="*/ 255124 w 333927"/>
                <a:gd name="connsiteY3" fmla="*/ 247243 h 407219"/>
                <a:gd name="connsiteX4" fmla="*/ 234844 w 333927"/>
                <a:gd name="connsiteY4" fmla="*/ 254247 h 407219"/>
                <a:gd name="connsiteX5" fmla="*/ 214401 w 333927"/>
                <a:gd name="connsiteY5" fmla="*/ 293421 h 407219"/>
                <a:gd name="connsiteX6" fmla="*/ 216844 w 333927"/>
                <a:gd name="connsiteY6" fmla="*/ 304335 h 407219"/>
                <a:gd name="connsiteX7" fmla="*/ 268074 w 333927"/>
                <a:gd name="connsiteY7" fmla="*/ 389199 h 407219"/>
                <a:gd name="connsiteX8" fmla="*/ 274182 w 333927"/>
                <a:gd name="connsiteY8" fmla="*/ 408501 h 407219"/>
                <a:gd name="connsiteX9" fmla="*/ 11845 w 333927"/>
                <a:gd name="connsiteY9" fmla="*/ 408501 h 407219"/>
                <a:gd name="connsiteX10" fmla="*/ 13962 w 333927"/>
                <a:gd name="connsiteY10" fmla="*/ 402963 h 407219"/>
                <a:gd name="connsiteX11" fmla="*/ 38559 w 333927"/>
                <a:gd name="connsiteY11" fmla="*/ 356866 h 407219"/>
                <a:gd name="connsiteX12" fmla="*/ 38885 w 333927"/>
                <a:gd name="connsiteY12" fmla="*/ 350025 h 407219"/>
                <a:gd name="connsiteX13" fmla="*/ 22514 w 333927"/>
                <a:gd name="connsiteY13" fmla="*/ 320542 h 407219"/>
                <a:gd name="connsiteX14" fmla="*/ 9972 w 333927"/>
                <a:gd name="connsiteY14" fmla="*/ 295620 h 407219"/>
                <a:gd name="connsiteX15" fmla="*/ 12578 w 333927"/>
                <a:gd name="connsiteY15" fmla="*/ 204485 h 407219"/>
                <a:gd name="connsiteX16" fmla="*/ 23654 w 333927"/>
                <a:gd name="connsiteY16" fmla="*/ 141447 h 407219"/>
                <a:gd name="connsiteX17" fmla="*/ 23654 w 333927"/>
                <a:gd name="connsiteY17" fmla="*/ 111394 h 407219"/>
                <a:gd name="connsiteX18" fmla="*/ 62748 w 333927"/>
                <a:gd name="connsiteY18" fmla="*/ 66030 h 407219"/>
                <a:gd name="connsiteX19" fmla="*/ 73336 w 333927"/>
                <a:gd name="connsiteY19" fmla="*/ 60655 h 407219"/>
                <a:gd name="connsiteX20" fmla="*/ 81318 w 333927"/>
                <a:gd name="connsiteY20" fmla="*/ 56257 h 407219"/>
                <a:gd name="connsiteX21" fmla="*/ 95327 w 333927"/>
                <a:gd name="connsiteY21" fmla="*/ 54465 h 407219"/>
                <a:gd name="connsiteX22" fmla="*/ 104286 w 333927"/>
                <a:gd name="connsiteY22" fmla="*/ 49579 h 407219"/>
                <a:gd name="connsiteX23" fmla="*/ 155108 w 333927"/>
                <a:gd name="connsiteY23" fmla="*/ 7879 h 407219"/>
                <a:gd name="connsiteX24" fmla="*/ 230853 w 333927"/>
                <a:gd name="connsiteY24" fmla="*/ 3726 h 407219"/>
                <a:gd name="connsiteX25" fmla="*/ 317430 w 333927"/>
                <a:gd name="connsiteY25" fmla="*/ 104472 h 407219"/>
                <a:gd name="connsiteX26" fmla="*/ 312950 w 333927"/>
                <a:gd name="connsiteY26" fmla="*/ 121656 h 407219"/>
                <a:gd name="connsiteX27" fmla="*/ 313602 w 333927"/>
                <a:gd name="connsiteY27" fmla="*/ 144135 h 407219"/>
                <a:gd name="connsiteX28" fmla="*/ 328262 w 333927"/>
                <a:gd name="connsiteY28" fmla="*/ 162541 h 407219"/>
                <a:gd name="connsiteX29" fmla="*/ 322235 w 333927"/>
                <a:gd name="connsiteY29" fmla="*/ 182576 h 407219"/>
                <a:gd name="connsiteX30" fmla="*/ 316127 w 333927"/>
                <a:gd name="connsiteY30" fmla="*/ 194874 h 407219"/>
                <a:gd name="connsiteX31" fmla="*/ 312706 w 333927"/>
                <a:gd name="connsiteY31" fmla="*/ 205055 h 407219"/>
                <a:gd name="connsiteX32" fmla="*/ 309937 w 333927"/>
                <a:gd name="connsiteY32" fmla="*/ 207091 h 407219"/>
                <a:gd name="connsiteX33" fmla="*/ 307982 w 333927"/>
                <a:gd name="connsiteY33" fmla="*/ 220773 h 407219"/>
                <a:gd name="connsiteX34" fmla="*/ 124077 w 333927"/>
                <a:gd name="connsiteY34" fmla="*/ 249930 h 407219"/>
                <a:gd name="connsiteX35" fmla="*/ 129860 w 333927"/>
                <a:gd name="connsiteY35" fmla="*/ 217190 h 407219"/>
                <a:gd name="connsiteX36" fmla="*/ 124973 w 333927"/>
                <a:gd name="connsiteY36" fmla="*/ 200168 h 407219"/>
                <a:gd name="connsiteX37" fmla="*/ 100621 w 333927"/>
                <a:gd name="connsiteY37" fmla="*/ 153908 h 407219"/>
                <a:gd name="connsiteX38" fmla="*/ 89463 w 333927"/>
                <a:gd name="connsiteY38" fmla="*/ 93721 h 407219"/>
                <a:gd name="connsiteX39" fmla="*/ 81155 w 333927"/>
                <a:gd name="connsiteY39" fmla="*/ 86961 h 407219"/>
                <a:gd name="connsiteX40" fmla="*/ 71219 w 333927"/>
                <a:gd name="connsiteY40" fmla="*/ 101458 h 407219"/>
                <a:gd name="connsiteX41" fmla="*/ 74721 w 333927"/>
                <a:gd name="connsiteY41" fmla="*/ 123774 h 407219"/>
                <a:gd name="connsiteX42" fmla="*/ 88567 w 333927"/>
                <a:gd name="connsiteY42" fmla="*/ 188766 h 407219"/>
                <a:gd name="connsiteX43" fmla="*/ 86775 w 333927"/>
                <a:gd name="connsiteY43" fmla="*/ 307104 h 407219"/>
                <a:gd name="connsiteX44" fmla="*/ 86531 w 333927"/>
                <a:gd name="connsiteY44" fmla="*/ 310199 h 407219"/>
                <a:gd name="connsiteX45" fmla="*/ 124077 w 333927"/>
                <a:gd name="connsiteY45" fmla="*/ 249849 h 40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33927" h="407219">
                  <a:moveTo>
                    <a:pt x="308145" y="221018"/>
                  </a:moveTo>
                  <a:cubicBezTo>
                    <a:pt x="304453" y="222267"/>
                    <a:pt x="303204" y="224737"/>
                    <a:pt x="304398" y="228429"/>
                  </a:cubicBezTo>
                  <a:cubicBezTo>
                    <a:pt x="308959" y="243089"/>
                    <a:pt x="302932" y="252048"/>
                    <a:pt x="287539" y="251641"/>
                  </a:cubicBezTo>
                  <a:cubicBezTo>
                    <a:pt x="276707" y="251315"/>
                    <a:pt x="265793" y="249442"/>
                    <a:pt x="255124" y="247243"/>
                  </a:cubicBezTo>
                  <a:cubicBezTo>
                    <a:pt x="246490" y="245451"/>
                    <a:pt x="240138" y="247243"/>
                    <a:pt x="234844" y="254247"/>
                  </a:cubicBezTo>
                  <a:cubicBezTo>
                    <a:pt x="225803" y="266219"/>
                    <a:pt x="219287" y="279332"/>
                    <a:pt x="214401" y="293421"/>
                  </a:cubicBezTo>
                  <a:cubicBezTo>
                    <a:pt x="212935" y="297656"/>
                    <a:pt x="213749" y="301158"/>
                    <a:pt x="216844" y="304335"/>
                  </a:cubicBezTo>
                  <a:cubicBezTo>
                    <a:pt x="240300" y="328768"/>
                    <a:pt x="256345" y="357681"/>
                    <a:pt x="268074" y="389199"/>
                  </a:cubicBezTo>
                  <a:cubicBezTo>
                    <a:pt x="270354" y="395389"/>
                    <a:pt x="272064" y="401742"/>
                    <a:pt x="274182" y="408501"/>
                  </a:cubicBezTo>
                  <a:cubicBezTo>
                    <a:pt x="186302" y="408501"/>
                    <a:pt x="99318" y="408501"/>
                    <a:pt x="11845" y="408501"/>
                  </a:cubicBezTo>
                  <a:cubicBezTo>
                    <a:pt x="12659" y="406465"/>
                    <a:pt x="13148" y="404592"/>
                    <a:pt x="13962" y="402963"/>
                  </a:cubicBezTo>
                  <a:cubicBezTo>
                    <a:pt x="22107" y="387570"/>
                    <a:pt x="30170" y="372096"/>
                    <a:pt x="38559" y="356866"/>
                  </a:cubicBezTo>
                  <a:cubicBezTo>
                    <a:pt x="39944" y="354341"/>
                    <a:pt x="40351" y="352550"/>
                    <a:pt x="38885" y="350025"/>
                  </a:cubicBezTo>
                  <a:cubicBezTo>
                    <a:pt x="33346" y="340252"/>
                    <a:pt x="27808" y="330478"/>
                    <a:pt x="22514" y="320542"/>
                  </a:cubicBezTo>
                  <a:cubicBezTo>
                    <a:pt x="18116" y="312316"/>
                    <a:pt x="13392" y="304253"/>
                    <a:pt x="9972" y="295620"/>
                  </a:cubicBezTo>
                  <a:cubicBezTo>
                    <a:pt x="-2082" y="264997"/>
                    <a:pt x="-4200" y="234293"/>
                    <a:pt x="12578" y="204485"/>
                  </a:cubicBezTo>
                  <a:cubicBezTo>
                    <a:pt x="23736" y="184694"/>
                    <a:pt x="26016" y="163681"/>
                    <a:pt x="23654" y="141447"/>
                  </a:cubicBezTo>
                  <a:cubicBezTo>
                    <a:pt x="22596" y="131511"/>
                    <a:pt x="22596" y="121331"/>
                    <a:pt x="23654" y="111394"/>
                  </a:cubicBezTo>
                  <a:cubicBezTo>
                    <a:pt x="26179" y="87043"/>
                    <a:pt x="40025" y="71405"/>
                    <a:pt x="62748" y="66030"/>
                  </a:cubicBezTo>
                  <a:cubicBezTo>
                    <a:pt x="66739" y="65053"/>
                    <a:pt x="70486" y="64483"/>
                    <a:pt x="73336" y="60655"/>
                  </a:cubicBezTo>
                  <a:cubicBezTo>
                    <a:pt x="75047" y="58456"/>
                    <a:pt x="78386" y="56990"/>
                    <a:pt x="81318" y="56257"/>
                  </a:cubicBezTo>
                  <a:cubicBezTo>
                    <a:pt x="85879" y="55198"/>
                    <a:pt x="90603" y="54791"/>
                    <a:pt x="95327" y="54465"/>
                  </a:cubicBezTo>
                  <a:cubicBezTo>
                    <a:pt x="99236" y="54221"/>
                    <a:pt x="101924" y="53406"/>
                    <a:pt x="104286" y="49579"/>
                  </a:cubicBezTo>
                  <a:cubicBezTo>
                    <a:pt x="116503" y="30032"/>
                    <a:pt x="133281" y="15861"/>
                    <a:pt x="155108" y="7879"/>
                  </a:cubicBezTo>
                  <a:cubicBezTo>
                    <a:pt x="179949" y="-1161"/>
                    <a:pt x="205279" y="-1161"/>
                    <a:pt x="230853" y="3726"/>
                  </a:cubicBezTo>
                  <a:cubicBezTo>
                    <a:pt x="285992" y="14232"/>
                    <a:pt x="314253" y="54465"/>
                    <a:pt x="317430" y="104472"/>
                  </a:cubicBezTo>
                  <a:cubicBezTo>
                    <a:pt x="317837" y="110743"/>
                    <a:pt x="316534" y="116362"/>
                    <a:pt x="312950" y="121656"/>
                  </a:cubicBezTo>
                  <a:cubicBezTo>
                    <a:pt x="306842" y="130778"/>
                    <a:pt x="307005" y="135339"/>
                    <a:pt x="313602" y="144135"/>
                  </a:cubicBezTo>
                  <a:cubicBezTo>
                    <a:pt x="318326" y="150406"/>
                    <a:pt x="323457" y="156351"/>
                    <a:pt x="328262" y="162541"/>
                  </a:cubicBezTo>
                  <a:cubicBezTo>
                    <a:pt x="336895" y="173699"/>
                    <a:pt x="335592" y="178178"/>
                    <a:pt x="322235" y="182576"/>
                  </a:cubicBezTo>
                  <a:cubicBezTo>
                    <a:pt x="314172" y="185264"/>
                    <a:pt x="313113" y="186893"/>
                    <a:pt x="316127" y="194874"/>
                  </a:cubicBezTo>
                  <a:cubicBezTo>
                    <a:pt x="317918" y="199598"/>
                    <a:pt x="316452" y="202530"/>
                    <a:pt x="312706" y="205055"/>
                  </a:cubicBezTo>
                  <a:cubicBezTo>
                    <a:pt x="311728" y="205706"/>
                    <a:pt x="310833" y="206439"/>
                    <a:pt x="309937" y="207091"/>
                  </a:cubicBezTo>
                  <a:cubicBezTo>
                    <a:pt x="315638" y="214747"/>
                    <a:pt x="315149" y="218330"/>
                    <a:pt x="307982" y="220773"/>
                  </a:cubicBezTo>
                  <a:close/>
                  <a:moveTo>
                    <a:pt x="124077" y="249930"/>
                  </a:moveTo>
                  <a:cubicBezTo>
                    <a:pt x="125706" y="238935"/>
                    <a:pt x="128068" y="228103"/>
                    <a:pt x="129860" y="217190"/>
                  </a:cubicBezTo>
                  <a:cubicBezTo>
                    <a:pt x="130919" y="210837"/>
                    <a:pt x="128475" y="205299"/>
                    <a:pt x="124973" y="200168"/>
                  </a:cubicBezTo>
                  <a:cubicBezTo>
                    <a:pt x="115200" y="185590"/>
                    <a:pt x="106974" y="170278"/>
                    <a:pt x="100621" y="153908"/>
                  </a:cubicBezTo>
                  <a:cubicBezTo>
                    <a:pt x="93128" y="134524"/>
                    <a:pt x="88811" y="114571"/>
                    <a:pt x="89463" y="93721"/>
                  </a:cubicBezTo>
                  <a:cubicBezTo>
                    <a:pt x="89544" y="90219"/>
                    <a:pt x="84576" y="86228"/>
                    <a:pt x="81155" y="86961"/>
                  </a:cubicBezTo>
                  <a:cubicBezTo>
                    <a:pt x="74232" y="88427"/>
                    <a:pt x="70404" y="93640"/>
                    <a:pt x="71219" y="101458"/>
                  </a:cubicBezTo>
                  <a:cubicBezTo>
                    <a:pt x="72033" y="108951"/>
                    <a:pt x="73174" y="116444"/>
                    <a:pt x="74721" y="123774"/>
                  </a:cubicBezTo>
                  <a:cubicBezTo>
                    <a:pt x="79282" y="145438"/>
                    <a:pt x="84983" y="166939"/>
                    <a:pt x="88567" y="188766"/>
                  </a:cubicBezTo>
                  <a:cubicBezTo>
                    <a:pt x="95001" y="228185"/>
                    <a:pt x="94757" y="267767"/>
                    <a:pt x="86775" y="307104"/>
                  </a:cubicBezTo>
                  <a:cubicBezTo>
                    <a:pt x="86694" y="307674"/>
                    <a:pt x="86694" y="308244"/>
                    <a:pt x="86531" y="310199"/>
                  </a:cubicBezTo>
                  <a:cubicBezTo>
                    <a:pt x="104449" y="292525"/>
                    <a:pt x="120331" y="275015"/>
                    <a:pt x="124077" y="249849"/>
                  </a:cubicBezTo>
                  <a:close/>
                </a:path>
              </a:pathLst>
            </a:custGeom>
            <a:noFill/>
            <a:ln w="19050" cap="flat">
              <a:solidFill>
                <a:schemeClr val="tx2">
                  <a:lumMod val="75000"/>
                  <a:lumOff val="25000"/>
                </a:schemeClr>
              </a:solidFill>
              <a:prstDash val="solid"/>
              <a:miter/>
            </a:ln>
          </p:spPr>
          <p:txBody>
            <a:bodyPr rtlCol="0" anchor="ctr"/>
            <a:lstStyle/>
            <a:p>
              <a:endParaRPr lang="en-IN"/>
            </a:p>
          </p:txBody>
        </p:sp>
      </p:grpSp>
      <p:sp>
        <p:nvSpPr>
          <p:cNvPr id="3" name="Title 1">
            <a:extLst>
              <a:ext uri="{FF2B5EF4-FFF2-40B4-BE49-F238E27FC236}">
                <a16:creationId xmlns:a16="http://schemas.microsoft.com/office/drawing/2014/main" id="{C4CA467A-53B3-5196-1529-8A6E1622162C}"/>
              </a:ext>
            </a:extLst>
          </p:cNvPr>
          <p:cNvSpPr>
            <a:spLocks noGrp="1"/>
          </p:cNvSpPr>
          <p:nvPr>
            <p:ph type="title"/>
          </p:nvPr>
        </p:nvSpPr>
        <p:spPr>
          <a:xfrm>
            <a:off x="257175" y="455736"/>
            <a:ext cx="10515600" cy="768838"/>
          </a:xfrm>
        </p:spPr>
        <p:txBody>
          <a:bodyPr vert="horz" lIns="91440" tIns="45720" rIns="91440" bIns="45720" rtlCol="0" anchor="ctr">
            <a:noAutofit/>
          </a:bodyPr>
          <a:lstStyle/>
          <a:p>
            <a:r>
              <a:rPr lang="en-IN" sz="3200">
                <a:solidFill>
                  <a:srgbClr val="000000"/>
                </a:solidFill>
                <a:ea typeface="Segoe UI Black"/>
              </a:rPr>
              <a:t>Key takeaways</a:t>
            </a:r>
            <a:endParaRPr lang="en-US"/>
          </a:p>
          <a:p>
            <a:endParaRPr lang="en-IN">
              <a:ea typeface="Segoe UI Black"/>
            </a:endParaRPr>
          </a:p>
        </p:txBody>
      </p:sp>
    </p:spTree>
    <p:extLst>
      <p:ext uri="{BB962C8B-B14F-4D97-AF65-F5344CB8AC3E}">
        <p14:creationId xmlns:p14="http://schemas.microsoft.com/office/powerpoint/2010/main" val="3862322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52383-40B4-EBBC-38DB-889E1C8939E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484D9F0-D1C5-4412-B80D-4A297FB09A56}"/>
              </a:ext>
            </a:extLst>
          </p:cNvPr>
          <p:cNvSpPr txBox="1">
            <a:spLocks/>
          </p:cNvSpPr>
          <p:nvPr/>
        </p:nvSpPr>
        <p:spPr>
          <a:xfrm>
            <a:off x="835054" y="1187590"/>
            <a:ext cx="4765646" cy="567041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a:solidFill>
                  <a:schemeClr val="bg1">
                    <a:lumMod val="65000"/>
                  </a:schemeClr>
                </a:solidFill>
                <a:latin typeface="Segoe UI Black"/>
                <a:ea typeface="Segoe UI Black"/>
                <a:cs typeface="Segoe UI"/>
              </a:rPr>
              <a:t>Takeaway 4: </a:t>
            </a:r>
            <a:r>
              <a:rPr lang="en-US" sz="2400">
                <a:solidFill>
                  <a:schemeClr val="accent2"/>
                </a:solidFill>
                <a:latin typeface="Segoe UI Bold" panose="020B0802040204020203" pitchFamily="34" charset="0"/>
                <a:ea typeface="Segoe UI Black"/>
                <a:cs typeface="Segoe UI Bold" panose="020B0802040204020203" pitchFamily="34" charset="0"/>
              </a:rPr>
              <a:t>Public transport connectivity is key to ensure women's  workforce participation. Free bus schemes work, but first and last mile connectivity is crucial.</a:t>
            </a:r>
          </a:p>
        </p:txBody>
      </p:sp>
      <p:sp>
        <p:nvSpPr>
          <p:cNvPr id="5" name="Title 1">
            <a:extLst>
              <a:ext uri="{FF2B5EF4-FFF2-40B4-BE49-F238E27FC236}">
                <a16:creationId xmlns:a16="http://schemas.microsoft.com/office/drawing/2014/main" id="{452075A8-0D20-4E05-92F0-C6A611A37CF3}"/>
              </a:ext>
            </a:extLst>
          </p:cNvPr>
          <p:cNvSpPr txBox="1">
            <a:spLocks/>
          </p:cNvSpPr>
          <p:nvPr/>
        </p:nvSpPr>
        <p:spPr>
          <a:xfrm>
            <a:off x="6094427" y="1187590"/>
            <a:ext cx="4765646" cy="17820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0"/>
              </a:spcBef>
            </a:pPr>
            <a:r>
              <a:rPr lang="en-US" sz="2400">
                <a:solidFill>
                  <a:schemeClr val="bg1">
                    <a:lumMod val="65000"/>
                  </a:schemeClr>
                </a:solidFill>
                <a:latin typeface="Segoe UI Black"/>
                <a:ea typeface="Segoe UI Black"/>
                <a:cs typeface="Segoe UI"/>
              </a:rPr>
              <a:t>Recommendation 5: </a:t>
            </a:r>
            <a:r>
              <a:rPr lang="en-US" sz="2400">
                <a:latin typeface="Segoe UI Bold" panose="020B0802040204020203" pitchFamily="34" charset="0"/>
                <a:ea typeface="Segoe UI Black"/>
                <a:cs typeface="Segoe UI Bold" panose="020B0802040204020203" pitchFamily="34" charset="0"/>
              </a:rPr>
              <a:t> Plan for comprehensive end-to-end connectivity, and amp fleet size.</a:t>
            </a:r>
            <a:endParaRPr lang="en-US" sz="2000">
              <a:latin typeface="Segoe UI Black" panose="020B0A02040204020203" pitchFamily="34" charset="0"/>
              <a:ea typeface="Segoe UI Black" panose="020B0A02040204020203" pitchFamily="34" charset="0"/>
              <a:cs typeface="Segoe UI" panose="020B0502040204020203" pitchFamily="34" charset="0"/>
            </a:endParaRPr>
          </a:p>
        </p:txBody>
      </p:sp>
      <p:sp>
        <p:nvSpPr>
          <p:cNvPr id="18" name="Rectangle 17">
            <a:extLst>
              <a:ext uri="{FF2B5EF4-FFF2-40B4-BE49-F238E27FC236}">
                <a16:creationId xmlns:a16="http://schemas.microsoft.com/office/drawing/2014/main" id="{2D1254CB-3E06-4782-81A7-78158D1A9D53}"/>
              </a:ext>
            </a:extLst>
          </p:cNvPr>
          <p:cNvSpPr/>
          <p:nvPr/>
        </p:nvSpPr>
        <p:spPr>
          <a:xfrm>
            <a:off x="2128873" y="3553303"/>
            <a:ext cx="3294025" cy="2062103"/>
          </a:xfrm>
          <a:prstGeom prst="rect">
            <a:avLst/>
          </a:prstGeom>
        </p:spPr>
        <p:txBody>
          <a:bodyPr wrap="square">
            <a:spAutoFit/>
          </a:bodyPr>
          <a:lstStyle/>
          <a:p>
            <a:pPr>
              <a:lnSpc>
                <a:spcPct val="100000"/>
              </a:lnSpc>
              <a:spcBef>
                <a:spcPts val="1200"/>
              </a:spcBef>
            </a:pPr>
            <a:r>
              <a:rPr lang="en-US" sz="1600">
                <a:latin typeface="Segoe UI"/>
                <a:ea typeface="+mj-lt"/>
                <a:cs typeface="Segoe UI"/>
              </a:rPr>
              <a:t>Working women from all four cities have reported an average of </a:t>
            </a:r>
            <a:r>
              <a:rPr lang="en-US" sz="1600" b="1">
                <a:latin typeface="Segoe UI"/>
                <a:ea typeface="+mj-lt"/>
                <a:cs typeface="Segoe UI"/>
              </a:rPr>
              <a:t>1 hour and 30 minutes</a:t>
            </a:r>
            <a:r>
              <a:rPr lang="en-US" sz="1600">
                <a:latin typeface="Segoe UI"/>
                <a:ea typeface="+mj-lt"/>
                <a:cs typeface="Segoe UI"/>
              </a:rPr>
              <a:t> as viable traveling time. For journeys beyond this, working women from Bengaluru consider changing jobs, even accepting lower salaries to reduce commute time. </a:t>
            </a:r>
            <a:endParaRPr lang="en-US" sz="2000">
              <a:solidFill>
                <a:schemeClr val="accent2"/>
              </a:solidFill>
              <a:latin typeface="Segoe UI Black" panose="020B0A02040204020203" pitchFamily="34" charset="0"/>
              <a:ea typeface="Segoe UI Black" panose="020B0A02040204020203" pitchFamily="34" charset="0"/>
              <a:cs typeface="Segoe UI" panose="020B0502040204020203" pitchFamily="34" charset="0"/>
            </a:endParaRPr>
          </a:p>
        </p:txBody>
      </p:sp>
      <p:cxnSp>
        <p:nvCxnSpPr>
          <p:cNvPr id="19" name="Straight Connector 18">
            <a:extLst>
              <a:ext uri="{FF2B5EF4-FFF2-40B4-BE49-F238E27FC236}">
                <a16:creationId xmlns:a16="http://schemas.microsoft.com/office/drawing/2014/main" id="{EA093A6A-E1EA-4D9B-8F21-E322556D1484}"/>
              </a:ext>
            </a:extLst>
          </p:cNvPr>
          <p:cNvCxnSpPr>
            <a:cxnSpLocks/>
          </p:cNvCxnSpPr>
          <p:nvPr/>
        </p:nvCxnSpPr>
        <p:spPr>
          <a:xfrm>
            <a:off x="2084424" y="3647105"/>
            <a:ext cx="0" cy="1968301"/>
          </a:xfrm>
          <a:prstGeom prst="line">
            <a:avLst/>
          </a:prstGeom>
          <a:ln w="28575">
            <a:solidFill>
              <a:schemeClr val="tx2">
                <a:lumMod val="10000"/>
                <a:lumOff val="90000"/>
              </a:schemeClr>
            </a:solidFill>
            <a:prstDash val="solid"/>
          </a:ln>
        </p:spPr>
        <p:style>
          <a:lnRef idx="1">
            <a:schemeClr val="accent2"/>
          </a:lnRef>
          <a:fillRef idx="0">
            <a:schemeClr val="accent2"/>
          </a:fillRef>
          <a:effectRef idx="0">
            <a:schemeClr val="accent2"/>
          </a:effectRef>
          <a:fontRef idx="minor">
            <a:schemeClr val="tx1"/>
          </a:fontRef>
        </p:style>
      </p:cxnSp>
      <p:sp>
        <p:nvSpPr>
          <p:cNvPr id="22" name="Graphic 20">
            <a:extLst>
              <a:ext uri="{FF2B5EF4-FFF2-40B4-BE49-F238E27FC236}">
                <a16:creationId xmlns:a16="http://schemas.microsoft.com/office/drawing/2014/main" id="{5FD456EF-A59B-43DA-9D36-8088BC4F54F4}"/>
              </a:ext>
            </a:extLst>
          </p:cNvPr>
          <p:cNvSpPr/>
          <p:nvPr/>
        </p:nvSpPr>
        <p:spPr>
          <a:xfrm>
            <a:off x="944452" y="3553303"/>
            <a:ext cx="1041102" cy="1098941"/>
          </a:xfrm>
          <a:custGeom>
            <a:avLst/>
            <a:gdLst>
              <a:gd name="connsiteX0" fmla="*/ 631389 w 1200150"/>
              <a:gd name="connsiteY0" fmla="*/ 487430 h 1266825"/>
              <a:gd name="connsiteX1" fmla="*/ 629101 w 1200150"/>
              <a:gd name="connsiteY1" fmla="*/ 484465 h 1266825"/>
              <a:gd name="connsiteX2" fmla="*/ 627669 w 1200150"/>
              <a:gd name="connsiteY2" fmla="*/ 480953 h 1266825"/>
              <a:gd name="connsiteX3" fmla="*/ 597917 w 1200150"/>
              <a:gd name="connsiteY3" fmla="*/ 407798 h 1266825"/>
              <a:gd name="connsiteX4" fmla="*/ 155502 w 1200150"/>
              <a:gd name="connsiteY4" fmla="*/ 407798 h 1266825"/>
              <a:gd name="connsiteX5" fmla="*/ 137303 w 1200150"/>
              <a:gd name="connsiteY5" fmla="*/ 423303 h 1266825"/>
              <a:gd name="connsiteX6" fmla="*/ 92534 w 1200150"/>
              <a:gd name="connsiteY6" fmla="*/ 679138 h 1266825"/>
              <a:gd name="connsiteX7" fmla="*/ 107566 w 1200150"/>
              <a:gd name="connsiteY7" fmla="*/ 694644 h 1266825"/>
              <a:gd name="connsiteX8" fmla="*/ 861668 w 1200150"/>
              <a:gd name="connsiteY8" fmla="*/ 694644 h 1266825"/>
              <a:gd name="connsiteX9" fmla="*/ 876700 w 1200150"/>
              <a:gd name="connsiteY9" fmla="*/ 679138 h 1266825"/>
              <a:gd name="connsiteX10" fmla="*/ 869500 w 1200150"/>
              <a:gd name="connsiteY10" fmla="*/ 637992 h 1266825"/>
              <a:gd name="connsiteX11" fmla="*/ 631389 w 1200150"/>
              <a:gd name="connsiteY11" fmla="*/ 487430 h 1266825"/>
              <a:gd name="connsiteX12" fmla="*/ 1197760 w 1200150"/>
              <a:gd name="connsiteY12" fmla="*/ 325546 h 1266825"/>
              <a:gd name="connsiteX13" fmla="*/ 1199197 w 1200150"/>
              <a:gd name="connsiteY13" fmla="*/ 331708 h 1266825"/>
              <a:gd name="connsiteX14" fmla="*/ 1197406 w 1200150"/>
              <a:gd name="connsiteY14" fmla="*/ 338536 h 1266825"/>
              <a:gd name="connsiteX15" fmla="*/ 1159953 w 1200150"/>
              <a:gd name="connsiteY15" fmla="*/ 475337 h 1266825"/>
              <a:gd name="connsiteX16" fmla="*/ 1158264 w 1200150"/>
              <a:gd name="connsiteY16" fmla="*/ 484465 h 1266825"/>
              <a:gd name="connsiteX17" fmla="*/ 1151367 w 1200150"/>
              <a:gd name="connsiteY17" fmla="*/ 490429 h 1266825"/>
              <a:gd name="connsiteX18" fmla="*/ 1049578 w 1200150"/>
              <a:gd name="connsiteY18" fmla="*/ 593822 h 1266825"/>
              <a:gd name="connsiteX19" fmla="*/ 1046438 w 1200150"/>
              <a:gd name="connsiteY19" fmla="*/ 596291 h 1266825"/>
              <a:gd name="connsiteX20" fmla="*/ 1043294 w 1200150"/>
              <a:gd name="connsiteY20" fmla="*/ 597625 h 1266825"/>
              <a:gd name="connsiteX21" fmla="*/ 954602 w 1200150"/>
              <a:gd name="connsiteY21" fmla="*/ 632278 h 1266825"/>
              <a:gd name="connsiteX22" fmla="*/ 959402 w 1200150"/>
              <a:gd name="connsiteY22" fmla="*/ 662131 h 1266825"/>
              <a:gd name="connsiteX23" fmla="*/ 959644 w 1200150"/>
              <a:gd name="connsiteY23" fmla="*/ 665154 h 1266825"/>
              <a:gd name="connsiteX24" fmla="*/ 959644 w 1200150"/>
              <a:gd name="connsiteY24" fmla="*/ 1067237 h 1266825"/>
              <a:gd name="connsiteX25" fmla="*/ 931069 w 1200150"/>
              <a:gd name="connsiteY25" fmla="*/ 1095812 h 1266825"/>
              <a:gd name="connsiteX26" fmla="*/ 35719 w 1200150"/>
              <a:gd name="connsiteY26" fmla="*/ 1095812 h 1266825"/>
              <a:gd name="connsiteX27" fmla="*/ 7144 w 1200150"/>
              <a:gd name="connsiteY27" fmla="*/ 1067237 h 1266825"/>
              <a:gd name="connsiteX28" fmla="*/ 7144 w 1200150"/>
              <a:gd name="connsiteY28" fmla="*/ 665047 h 1266825"/>
              <a:gd name="connsiteX29" fmla="*/ 7353 w 1200150"/>
              <a:gd name="connsiteY29" fmla="*/ 662235 h 1266825"/>
              <a:gd name="connsiteX30" fmla="*/ 57480 w 1200150"/>
              <a:gd name="connsiteY30" fmla="*/ 326395 h 1266825"/>
              <a:gd name="connsiteX31" fmla="*/ 173636 w 1200150"/>
              <a:gd name="connsiteY31" fmla="*/ 213983 h 1266825"/>
              <a:gd name="connsiteX32" fmla="*/ 481459 w 1200150"/>
              <a:gd name="connsiteY32" fmla="*/ 159715 h 1266825"/>
              <a:gd name="connsiteX33" fmla="*/ 625060 w 1200150"/>
              <a:gd name="connsiteY33" fmla="*/ 169798 h 1266825"/>
              <a:gd name="connsiteX34" fmla="*/ 892276 w 1200150"/>
              <a:gd name="connsiteY34" fmla="*/ 7144 h 1266825"/>
              <a:gd name="connsiteX35" fmla="*/ 1197769 w 1200150"/>
              <a:gd name="connsiteY35" fmla="*/ 323000 h 1266825"/>
              <a:gd name="connsiteX36" fmla="*/ 1197760 w 1200150"/>
              <a:gd name="connsiteY36" fmla="*/ 325546 h 1266825"/>
              <a:gd name="connsiteX37" fmla="*/ 879797 w 1200150"/>
              <a:gd name="connsiteY37" fmla="*/ 609858 h 1266825"/>
              <a:gd name="connsiteX38" fmla="*/ 879797 w 1200150"/>
              <a:gd name="connsiteY38" fmla="*/ 574731 h 1266825"/>
              <a:gd name="connsiteX39" fmla="*/ 893685 w 1200150"/>
              <a:gd name="connsiteY39" fmla="*/ 560844 h 1266825"/>
              <a:gd name="connsiteX40" fmla="*/ 907568 w 1200150"/>
              <a:gd name="connsiteY40" fmla="*/ 574731 h 1266825"/>
              <a:gd name="connsiteX41" fmla="*/ 907568 w 1200150"/>
              <a:gd name="connsiteY41" fmla="*/ 609715 h 1266825"/>
              <a:gd name="connsiteX42" fmla="*/ 1019901 w 1200150"/>
              <a:gd name="connsiteY42" fmla="*/ 578095 h 1266825"/>
              <a:gd name="connsiteX43" fmla="*/ 1003167 w 1200150"/>
              <a:gd name="connsiteY43" fmla="*/ 549116 h 1266825"/>
              <a:gd name="connsiteX44" fmla="*/ 1008250 w 1200150"/>
              <a:gd name="connsiteY44" fmla="*/ 530146 h 1266825"/>
              <a:gd name="connsiteX45" fmla="*/ 1027221 w 1200150"/>
              <a:gd name="connsiteY45" fmla="*/ 535229 h 1266825"/>
              <a:gd name="connsiteX46" fmla="*/ 1043690 w 1200150"/>
              <a:gd name="connsiteY46" fmla="*/ 563753 h 1266825"/>
              <a:gd name="connsiteX47" fmla="*/ 1124285 w 1200150"/>
              <a:gd name="connsiteY47" fmla="*/ 480882 h 1266825"/>
              <a:gd name="connsiteX48" fmla="*/ 1097203 w 1200150"/>
              <a:gd name="connsiteY48" fmla="*/ 465246 h 1266825"/>
              <a:gd name="connsiteX49" fmla="*/ 1092119 w 1200150"/>
              <a:gd name="connsiteY49" fmla="*/ 446276 h 1266825"/>
              <a:gd name="connsiteX50" fmla="*/ 1111090 w 1200150"/>
              <a:gd name="connsiteY50" fmla="*/ 441193 h 1266825"/>
              <a:gd name="connsiteX51" fmla="*/ 1138079 w 1200150"/>
              <a:gd name="connsiteY51" fmla="*/ 456775 h 1266825"/>
              <a:gd name="connsiteX52" fmla="*/ 1169147 w 1200150"/>
              <a:gd name="connsiteY52" fmla="*/ 345595 h 1266825"/>
              <a:gd name="connsiteX53" fmla="*/ 1136707 w 1200150"/>
              <a:gd name="connsiteY53" fmla="*/ 345595 h 1266825"/>
              <a:gd name="connsiteX54" fmla="*/ 1122820 w 1200150"/>
              <a:gd name="connsiteY54" fmla="*/ 331708 h 1266825"/>
              <a:gd name="connsiteX55" fmla="*/ 1136707 w 1200150"/>
              <a:gd name="connsiteY55" fmla="*/ 317821 h 1266825"/>
              <a:gd name="connsiteX56" fmla="*/ 1169952 w 1200150"/>
              <a:gd name="connsiteY56" fmla="*/ 317821 h 1266825"/>
              <a:gd name="connsiteX57" fmla="*/ 1144600 w 1200150"/>
              <a:gd name="connsiteY57" fmla="*/ 202876 h 1266825"/>
              <a:gd name="connsiteX58" fmla="*/ 1111090 w 1200150"/>
              <a:gd name="connsiteY58" fmla="*/ 222223 h 1266825"/>
              <a:gd name="connsiteX59" fmla="*/ 1092119 w 1200150"/>
              <a:gd name="connsiteY59" fmla="*/ 217140 h 1266825"/>
              <a:gd name="connsiteX60" fmla="*/ 1097203 w 1200150"/>
              <a:gd name="connsiteY60" fmla="*/ 198170 h 1266825"/>
              <a:gd name="connsiteX61" fmla="*/ 1132061 w 1200150"/>
              <a:gd name="connsiteY61" fmla="*/ 178044 h 1266825"/>
              <a:gd name="connsiteX62" fmla="*/ 1050862 w 1200150"/>
              <a:gd name="connsiteY62" fmla="*/ 87244 h 1266825"/>
              <a:gd name="connsiteX63" fmla="*/ 1027221 w 1200150"/>
              <a:gd name="connsiteY63" fmla="*/ 128188 h 1266825"/>
              <a:gd name="connsiteX64" fmla="*/ 1008250 w 1200150"/>
              <a:gd name="connsiteY64" fmla="*/ 133271 h 1266825"/>
              <a:gd name="connsiteX65" fmla="*/ 1003167 w 1200150"/>
              <a:gd name="connsiteY65" fmla="*/ 114301 h 1266825"/>
              <a:gd name="connsiteX66" fmla="*/ 1027472 w 1200150"/>
              <a:gd name="connsiteY66" fmla="*/ 72208 h 1266825"/>
              <a:gd name="connsiteX67" fmla="*/ 1027509 w 1200150"/>
              <a:gd name="connsiteY67" fmla="*/ 72141 h 1266825"/>
              <a:gd name="connsiteX68" fmla="*/ 907038 w 1200150"/>
              <a:gd name="connsiteY68" fmla="*/ 36257 h 1266825"/>
              <a:gd name="connsiteX69" fmla="*/ 907568 w 1200150"/>
              <a:gd name="connsiteY69" fmla="*/ 40081 h 1266825"/>
              <a:gd name="connsiteX70" fmla="*/ 907568 w 1200150"/>
              <a:gd name="connsiteY70" fmla="*/ 88685 h 1266825"/>
              <a:gd name="connsiteX71" fmla="*/ 893685 w 1200150"/>
              <a:gd name="connsiteY71" fmla="*/ 102572 h 1266825"/>
              <a:gd name="connsiteX72" fmla="*/ 879797 w 1200150"/>
              <a:gd name="connsiteY72" fmla="*/ 88685 h 1266825"/>
              <a:gd name="connsiteX73" fmla="*/ 879797 w 1200150"/>
              <a:gd name="connsiteY73" fmla="*/ 40081 h 1266825"/>
              <a:gd name="connsiteX74" fmla="*/ 880370 w 1200150"/>
              <a:gd name="connsiteY74" fmla="*/ 36117 h 1266825"/>
              <a:gd name="connsiteX75" fmla="*/ 759093 w 1200150"/>
              <a:gd name="connsiteY75" fmla="*/ 70969 h 1266825"/>
              <a:gd name="connsiteX76" fmla="*/ 759898 w 1200150"/>
              <a:gd name="connsiteY76" fmla="*/ 72208 h 1266825"/>
              <a:gd name="connsiteX77" fmla="*/ 784199 w 1200150"/>
              <a:gd name="connsiteY77" fmla="*/ 114301 h 1266825"/>
              <a:gd name="connsiteX78" fmla="*/ 779115 w 1200150"/>
              <a:gd name="connsiteY78" fmla="*/ 133271 h 1266825"/>
              <a:gd name="connsiteX79" fmla="*/ 760144 w 1200150"/>
              <a:gd name="connsiteY79" fmla="*/ 128188 h 1266825"/>
              <a:gd name="connsiteX80" fmla="*/ 735843 w 1200150"/>
              <a:gd name="connsiteY80" fmla="*/ 86095 h 1266825"/>
              <a:gd name="connsiteX81" fmla="*/ 735690 w 1200150"/>
              <a:gd name="connsiteY81" fmla="*/ 85819 h 1266825"/>
              <a:gd name="connsiteX82" fmla="*/ 653188 w 1200150"/>
              <a:gd name="connsiteY82" fmla="*/ 176822 h 1266825"/>
              <a:gd name="connsiteX83" fmla="*/ 690163 w 1200150"/>
              <a:gd name="connsiteY83" fmla="*/ 198170 h 1266825"/>
              <a:gd name="connsiteX84" fmla="*/ 695246 w 1200150"/>
              <a:gd name="connsiteY84" fmla="*/ 217140 h 1266825"/>
              <a:gd name="connsiteX85" fmla="*/ 676275 w 1200150"/>
              <a:gd name="connsiteY85" fmla="*/ 222223 h 1266825"/>
              <a:gd name="connsiteX86" fmla="*/ 640533 w 1200150"/>
              <a:gd name="connsiteY86" fmla="*/ 201586 h 1266825"/>
              <a:gd name="connsiteX87" fmla="*/ 614600 w 1200150"/>
              <a:gd name="connsiteY87" fmla="*/ 317821 h 1266825"/>
              <a:gd name="connsiteX88" fmla="*/ 650663 w 1200150"/>
              <a:gd name="connsiteY88" fmla="*/ 317821 h 1266825"/>
              <a:gd name="connsiteX89" fmla="*/ 664546 w 1200150"/>
              <a:gd name="connsiteY89" fmla="*/ 331708 h 1266825"/>
              <a:gd name="connsiteX90" fmla="*/ 650663 w 1200150"/>
              <a:gd name="connsiteY90" fmla="*/ 345595 h 1266825"/>
              <a:gd name="connsiteX91" fmla="*/ 615404 w 1200150"/>
              <a:gd name="connsiteY91" fmla="*/ 345595 h 1266825"/>
              <a:gd name="connsiteX92" fmla="*/ 647114 w 1200150"/>
              <a:gd name="connsiteY92" fmla="*/ 458028 h 1266825"/>
              <a:gd name="connsiteX93" fmla="*/ 676275 w 1200150"/>
              <a:gd name="connsiteY93" fmla="*/ 441193 h 1266825"/>
              <a:gd name="connsiteX94" fmla="*/ 695246 w 1200150"/>
              <a:gd name="connsiteY94" fmla="*/ 446276 h 1266825"/>
              <a:gd name="connsiteX95" fmla="*/ 690163 w 1200150"/>
              <a:gd name="connsiteY95" fmla="*/ 465246 h 1266825"/>
              <a:gd name="connsiteX96" fmla="*/ 661025 w 1200150"/>
              <a:gd name="connsiteY96" fmla="*/ 482068 h 1266825"/>
              <a:gd name="connsiteX97" fmla="*/ 742894 w 1200150"/>
              <a:gd name="connsiteY97" fmla="*/ 565109 h 1266825"/>
              <a:gd name="connsiteX98" fmla="*/ 760144 w 1200150"/>
              <a:gd name="connsiteY98" fmla="*/ 535229 h 1266825"/>
              <a:gd name="connsiteX99" fmla="*/ 779115 w 1200150"/>
              <a:gd name="connsiteY99" fmla="*/ 530146 h 1266825"/>
              <a:gd name="connsiteX100" fmla="*/ 784199 w 1200150"/>
              <a:gd name="connsiteY100" fmla="*/ 549116 h 1266825"/>
              <a:gd name="connsiteX101" fmla="*/ 766809 w 1200150"/>
              <a:gd name="connsiteY101" fmla="*/ 579238 h 1266825"/>
              <a:gd name="connsiteX102" fmla="*/ 879797 w 1200150"/>
              <a:gd name="connsiteY102" fmla="*/ 609858 h 1266825"/>
              <a:gd name="connsiteX103" fmla="*/ 587080 w 1200150"/>
              <a:gd name="connsiteY103" fmla="*/ 337098 h 1266825"/>
              <a:gd name="connsiteX104" fmla="*/ 586783 w 1200150"/>
              <a:gd name="connsiteY104" fmla="*/ 323000 h 1266825"/>
              <a:gd name="connsiteX105" fmla="*/ 596880 w 1200150"/>
              <a:gd name="connsiteY105" fmla="*/ 242157 h 1266825"/>
              <a:gd name="connsiteX106" fmla="*/ 325236 w 1200150"/>
              <a:gd name="connsiteY106" fmla="*/ 242157 h 1266825"/>
              <a:gd name="connsiteX107" fmla="*/ 287136 w 1200150"/>
              <a:gd name="connsiteY107" fmla="*/ 280257 h 1266825"/>
              <a:gd name="connsiteX108" fmla="*/ 287136 w 1200150"/>
              <a:gd name="connsiteY108" fmla="*/ 298998 h 1266825"/>
              <a:gd name="connsiteX109" fmla="*/ 325236 w 1200150"/>
              <a:gd name="connsiteY109" fmla="*/ 337098 h 1266825"/>
              <a:gd name="connsiteX110" fmla="*/ 587080 w 1200150"/>
              <a:gd name="connsiteY110" fmla="*/ 337098 h 1266825"/>
              <a:gd name="connsiteX111" fmla="*/ 753456 w 1200150"/>
              <a:gd name="connsiteY111" fmla="*/ 1033605 h 1266825"/>
              <a:gd name="connsiteX112" fmla="*/ 809016 w 1200150"/>
              <a:gd name="connsiteY112" fmla="*/ 1033605 h 1266825"/>
              <a:gd name="connsiteX113" fmla="*/ 847116 w 1200150"/>
              <a:gd name="connsiteY113" fmla="*/ 1071705 h 1266825"/>
              <a:gd name="connsiteX114" fmla="*/ 847116 w 1200150"/>
              <a:gd name="connsiteY114" fmla="*/ 1226344 h 1266825"/>
              <a:gd name="connsiteX115" fmla="*/ 809016 w 1200150"/>
              <a:gd name="connsiteY115" fmla="*/ 1264444 h 1266825"/>
              <a:gd name="connsiteX116" fmla="*/ 753456 w 1200150"/>
              <a:gd name="connsiteY116" fmla="*/ 1264444 h 1266825"/>
              <a:gd name="connsiteX117" fmla="*/ 715356 w 1200150"/>
              <a:gd name="connsiteY117" fmla="*/ 1226344 h 1266825"/>
              <a:gd name="connsiteX118" fmla="*/ 715356 w 1200150"/>
              <a:gd name="connsiteY118" fmla="*/ 1071705 h 1266825"/>
              <a:gd name="connsiteX119" fmla="*/ 753456 w 1200150"/>
              <a:gd name="connsiteY119" fmla="*/ 1033605 h 1266825"/>
              <a:gd name="connsiteX120" fmla="*/ 144066 w 1200150"/>
              <a:gd name="connsiteY120" fmla="*/ 1033605 h 1266825"/>
              <a:gd name="connsiteX121" fmla="*/ 199625 w 1200150"/>
              <a:gd name="connsiteY121" fmla="*/ 1033605 h 1266825"/>
              <a:gd name="connsiteX122" fmla="*/ 237725 w 1200150"/>
              <a:gd name="connsiteY122" fmla="*/ 1071705 h 1266825"/>
              <a:gd name="connsiteX123" fmla="*/ 237725 w 1200150"/>
              <a:gd name="connsiteY123" fmla="*/ 1226344 h 1266825"/>
              <a:gd name="connsiteX124" fmla="*/ 199625 w 1200150"/>
              <a:gd name="connsiteY124" fmla="*/ 1264444 h 1266825"/>
              <a:gd name="connsiteX125" fmla="*/ 144066 w 1200150"/>
              <a:gd name="connsiteY125" fmla="*/ 1264444 h 1266825"/>
              <a:gd name="connsiteX126" fmla="*/ 105966 w 1200150"/>
              <a:gd name="connsiteY126" fmla="*/ 1226344 h 1266825"/>
              <a:gd name="connsiteX127" fmla="*/ 105966 w 1200150"/>
              <a:gd name="connsiteY127" fmla="*/ 1071705 h 1266825"/>
              <a:gd name="connsiteX128" fmla="*/ 144066 w 1200150"/>
              <a:gd name="connsiteY128" fmla="*/ 1033605 h 1266825"/>
              <a:gd name="connsiteX129" fmla="*/ 249380 w 1200150"/>
              <a:gd name="connsiteY129" fmla="*/ 947321 h 1266825"/>
              <a:gd name="connsiteX130" fmla="*/ 274420 w 1200150"/>
              <a:gd name="connsiteY130" fmla="*/ 887090 h 1266825"/>
              <a:gd name="connsiteX131" fmla="*/ 249380 w 1200150"/>
              <a:gd name="connsiteY131" fmla="*/ 826859 h 1266825"/>
              <a:gd name="connsiteX132" fmla="*/ 190193 w 1200150"/>
              <a:gd name="connsiteY132" fmla="*/ 802766 h 1266825"/>
              <a:gd name="connsiteX133" fmla="*/ 131006 w 1200150"/>
              <a:gd name="connsiteY133" fmla="*/ 826859 h 1266825"/>
              <a:gd name="connsiteX134" fmla="*/ 105966 w 1200150"/>
              <a:gd name="connsiteY134" fmla="*/ 887090 h 1266825"/>
              <a:gd name="connsiteX135" fmla="*/ 131006 w 1200150"/>
              <a:gd name="connsiteY135" fmla="*/ 947321 h 1266825"/>
              <a:gd name="connsiteX136" fmla="*/ 190193 w 1200150"/>
              <a:gd name="connsiteY136" fmla="*/ 971413 h 1266825"/>
              <a:gd name="connsiteX137" fmla="*/ 249380 w 1200150"/>
              <a:gd name="connsiteY137" fmla="*/ 947321 h 1266825"/>
              <a:gd name="connsiteX138" fmla="*/ 825136 w 1200150"/>
              <a:gd name="connsiteY138" fmla="*/ 947321 h 1266825"/>
              <a:gd name="connsiteX139" fmla="*/ 850874 w 1200150"/>
              <a:gd name="connsiteY139" fmla="*/ 887090 h 1266825"/>
              <a:gd name="connsiteX140" fmla="*/ 825136 w 1200150"/>
              <a:gd name="connsiteY140" fmla="*/ 826859 h 1266825"/>
              <a:gd name="connsiteX141" fmla="*/ 764302 w 1200150"/>
              <a:gd name="connsiteY141" fmla="*/ 802766 h 1266825"/>
              <a:gd name="connsiteX142" fmla="*/ 705813 w 1200150"/>
              <a:gd name="connsiteY142" fmla="*/ 826859 h 1266825"/>
              <a:gd name="connsiteX143" fmla="*/ 682414 w 1200150"/>
              <a:gd name="connsiteY143" fmla="*/ 887090 h 1266825"/>
              <a:gd name="connsiteX144" fmla="*/ 705813 w 1200150"/>
              <a:gd name="connsiteY144" fmla="*/ 947321 h 1266825"/>
              <a:gd name="connsiteX145" fmla="*/ 764302 w 1200150"/>
              <a:gd name="connsiteY145" fmla="*/ 971413 h 1266825"/>
              <a:gd name="connsiteX146" fmla="*/ 825136 w 1200150"/>
              <a:gd name="connsiteY146" fmla="*/ 947321 h 1266825"/>
              <a:gd name="connsiteX147" fmla="*/ 859943 w 1200150"/>
              <a:gd name="connsiteY147" fmla="*/ 305989 h 1266825"/>
              <a:gd name="connsiteX148" fmla="*/ 800658 w 1200150"/>
              <a:gd name="connsiteY148" fmla="*/ 82880 h 1266825"/>
              <a:gd name="connsiteX149" fmla="*/ 807081 w 1200150"/>
              <a:gd name="connsiteY149" fmla="*/ 71325 h 1266825"/>
              <a:gd name="connsiteX150" fmla="*/ 819987 w 1200150"/>
              <a:gd name="connsiteY150" fmla="*/ 67379 h 1266825"/>
              <a:gd name="connsiteX151" fmla="*/ 831773 w 1200150"/>
              <a:gd name="connsiteY151" fmla="*/ 73368 h 1266825"/>
              <a:gd name="connsiteX152" fmla="*/ 913149 w 1200150"/>
              <a:gd name="connsiteY152" fmla="*/ 308098 h 1266825"/>
              <a:gd name="connsiteX153" fmla="*/ 1053908 w 1200150"/>
              <a:gd name="connsiteY153" fmla="*/ 313677 h 1266825"/>
              <a:gd name="connsiteX154" fmla="*/ 1063056 w 1200150"/>
              <a:gd name="connsiteY154" fmla="*/ 323194 h 1266825"/>
              <a:gd name="connsiteX155" fmla="*/ 1063056 w 1200150"/>
              <a:gd name="connsiteY155" fmla="*/ 343371 h 1266825"/>
              <a:gd name="connsiteX156" fmla="*/ 1053908 w 1200150"/>
              <a:gd name="connsiteY156" fmla="*/ 352889 h 1266825"/>
              <a:gd name="connsiteX157" fmla="*/ 930362 w 1200150"/>
              <a:gd name="connsiteY157" fmla="*/ 357785 h 1266825"/>
              <a:gd name="connsiteX158" fmla="*/ 924339 w 1200150"/>
              <a:gd name="connsiteY158" fmla="*/ 369464 h 1266825"/>
              <a:gd name="connsiteX159" fmla="*/ 924004 w 1200150"/>
              <a:gd name="connsiteY159" fmla="*/ 369573 h 1266825"/>
              <a:gd name="connsiteX160" fmla="*/ 889834 w 1200150"/>
              <a:gd name="connsiteY160" fmla="*/ 380021 h 1266825"/>
              <a:gd name="connsiteX161" fmla="*/ 877937 w 1200150"/>
              <a:gd name="connsiteY161" fmla="*/ 373697 h 1266825"/>
              <a:gd name="connsiteX162" fmla="*/ 877839 w 1200150"/>
              <a:gd name="connsiteY162" fmla="*/ 373358 h 1266825"/>
              <a:gd name="connsiteX163" fmla="*/ 874296 w 1200150"/>
              <a:gd name="connsiteY163" fmla="*/ 360007 h 1266825"/>
              <a:gd name="connsiteX164" fmla="*/ 857710 w 1200150"/>
              <a:gd name="connsiteY164" fmla="*/ 360664 h 1266825"/>
              <a:gd name="connsiteX165" fmla="*/ 847813 w 1200150"/>
              <a:gd name="connsiteY165" fmla="*/ 351524 h 1266825"/>
              <a:gd name="connsiteX166" fmla="*/ 847809 w 1200150"/>
              <a:gd name="connsiteY166" fmla="*/ 351147 h 1266825"/>
              <a:gd name="connsiteX167" fmla="*/ 847809 w 1200150"/>
              <a:gd name="connsiteY167" fmla="*/ 315419 h 1266825"/>
              <a:gd name="connsiteX168" fmla="*/ 857334 w 1200150"/>
              <a:gd name="connsiteY168" fmla="*/ 305894 h 1266825"/>
              <a:gd name="connsiteX169" fmla="*/ 857710 w 1200150"/>
              <a:gd name="connsiteY169" fmla="*/ 305901 h 1266825"/>
              <a:gd name="connsiteX170" fmla="*/ 859943 w 1200150"/>
              <a:gd name="connsiteY170" fmla="*/ 305989 h 1266825"/>
              <a:gd name="connsiteX171" fmla="*/ 892941 w 1200150"/>
              <a:gd name="connsiteY171" fmla="*/ 340226 h 1266825"/>
              <a:gd name="connsiteX172" fmla="*/ 903354 w 1200150"/>
              <a:gd name="connsiteY172" fmla="*/ 329811 h 1266825"/>
              <a:gd name="connsiteX173" fmla="*/ 892941 w 1200150"/>
              <a:gd name="connsiteY173" fmla="*/ 319396 h 1266825"/>
              <a:gd name="connsiteX174" fmla="*/ 882523 w 1200150"/>
              <a:gd name="connsiteY174" fmla="*/ 329811 h 1266825"/>
              <a:gd name="connsiteX175" fmla="*/ 892941 w 1200150"/>
              <a:gd name="connsiteY175" fmla="*/ 340226 h 126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00150" h="1266825">
                <a:moveTo>
                  <a:pt x="631389" y="487430"/>
                </a:moveTo>
                <a:cubicBezTo>
                  <a:pt x="630515" y="486570"/>
                  <a:pt x="629743" y="485579"/>
                  <a:pt x="629101" y="484465"/>
                </a:cubicBezTo>
                <a:cubicBezTo>
                  <a:pt x="628450" y="483337"/>
                  <a:pt x="627976" y="482156"/>
                  <a:pt x="627669" y="480953"/>
                </a:cubicBezTo>
                <a:cubicBezTo>
                  <a:pt x="614939" y="458209"/>
                  <a:pt x="604875" y="433672"/>
                  <a:pt x="597917" y="407798"/>
                </a:cubicBezTo>
                <a:lnTo>
                  <a:pt x="155502" y="407798"/>
                </a:lnTo>
                <a:cubicBezTo>
                  <a:pt x="146949" y="407798"/>
                  <a:pt x="138801" y="414740"/>
                  <a:pt x="137303" y="423303"/>
                </a:cubicBezTo>
                <a:lnTo>
                  <a:pt x="92534" y="679138"/>
                </a:lnTo>
                <a:cubicBezTo>
                  <a:pt x="91036" y="687702"/>
                  <a:pt x="97766" y="694644"/>
                  <a:pt x="107566" y="694644"/>
                </a:cubicBezTo>
                <a:lnTo>
                  <a:pt x="861668" y="694644"/>
                </a:lnTo>
                <a:cubicBezTo>
                  <a:pt x="871468" y="694644"/>
                  <a:pt x="878198" y="687702"/>
                  <a:pt x="876700" y="679138"/>
                </a:cubicBezTo>
                <a:lnTo>
                  <a:pt x="869500" y="637992"/>
                </a:lnTo>
                <a:cubicBezTo>
                  <a:pt x="768600" y="630304"/>
                  <a:pt x="681326" y="571945"/>
                  <a:pt x="631389" y="487430"/>
                </a:cubicBezTo>
                <a:close/>
                <a:moveTo>
                  <a:pt x="1197760" y="325546"/>
                </a:moveTo>
                <a:cubicBezTo>
                  <a:pt x="1198680" y="327403"/>
                  <a:pt x="1199197" y="329495"/>
                  <a:pt x="1199197" y="331708"/>
                </a:cubicBezTo>
                <a:cubicBezTo>
                  <a:pt x="1199197" y="334190"/>
                  <a:pt x="1198546" y="336520"/>
                  <a:pt x="1197406" y="338536"/>
                </a:cubicBezTo>
                <a:cubicBezTo>
                  <a:pt x="1195090" y="387972"/>
                  <a:pt x="1181784" y="434424"/>
                  <a:pt x="1159953" y="475337"/>
                </a:cubicBezTo>
                <a:cubicBezTo>
                  <a:pt x="1160441" y="478375"/>
                  <a:pt x="1159925" y="481593"/>
                  <a:pt x="1158264" y="484465"/>
                </a:cubicBezTo>
                <a:cubicBezTo>
                  <a:pt x="1156641" y="487283"/>
                  <a:pt x="1154171" y="489315"/>
                  <a:pt x="1151367" y="490429"/>
                </a:cubicBezTo>
                <a:cubicBezTo>
                  <a:pt x="1125806" y="532623"/>
                  <a:pt x="1090868" y="568128"/>
                  <a:pt x="1049578" y="593822"/>
                </a:cubicBezTo>
                <a:cubicBezTo>
                  <a:pt x="1048680" y="594770"/>
                  <a:pt x="1047629" y="595605"/>
                  <a:pt x="1046438" y="596291"/>
                </a:cubicBezTo>
                <a:cubicBezTo>
                  <a:pt x="1045429" y="596876"/>
                  <a:pt x="1044373" y="597319"/>
                  <a:pt x="1043294" y="597625"/>
                </a:cubicBezTo>
                <a:cubicBezTo>
                  <a:pt x="1016073" y="613663"/>
                  <a:pt x="986233" y="625499"/>
                  <a:pt x="954602" y="632278"/>
                </a:cubicBezTo>
                <a:lnTo>
                  <a:pt x="959402" y="662131"/>
                </a:lnTo>
                <a:cubicBezTo>
                  <a:pt x="959565" y="663131"/>
                  <a:pt x="959644" y="664142"/>
                  <a:pt x="959644" y="665154"/>
                </a:cubicBezTo>
                <a:lnTo>
                  <a:pt x="959644" y="1067237"/>
                </a:lnTo>
                <a:cubicBezTo>
                  <a:pt x="959644" y="1083018"/>
                  <a:pt x="946849" y="1095812"/>
                  <a:pt x="931069" y="1095812"/>
                </a:cubicBezTo>
                <a:lnTo>
                  <a:pt x="35719" y="1095812"/>
                </a:lnTo>
                <a:cubicBezTo>
                  <a:pt x="19938" y="1095812"/>
                  <a:pt x="7144" y="1083018"/>
                  <a:pt x="7144" y="1067237"/>
                </a:cubicBezTo>
                <a:lnTo>
                  <a:pt x="7144" y="665047"/>
                </a:lnTo>
                <a:cubicBezTo>
                  <a:pt x="7144" y="664106"/>
                  <a:pt x="7214" y="663166"/>
                  <a:pt x="7353" y="662235"/>
                </a:cubicBezTo>
                <a:lnTo>
                  <a:pt x="57480" y="326395"/>
                </a:lnTo>
                <a:cubicBezTo>
                  <a:pt x="65224" y="279880"/>
                  <a:pt x="103942" y="242408"/>
                  <a:pt x="173636" y="213983"/>
                </a:cubicBezTo>
                <a:cubicBezTo>
                  <a:pt x="261403" y="177805"/>
                  <a:pt x="364010" y="159715"/>
                  <a:pt x="481459" y="159715"/>
                </a:cubicBezTo>
                <a:cubicBezTo>
                  <a:pt x="532084" y="159715"/>
                  <a:pt x="579951" y="163076"/>
                  <a:pt x="625060" y="169798"/>
                </a:cubicBezTo>
                <a:cubicBezTo>
                  <a:pt x="677201" y="72788"/>
                  <a:pt x="777325" y="7144"/>
                  <a:pt x="892276" y="7144"/>
                </a:cubicBezTo>
                <a:cubicBezTo>
                  <a:pt x="1060996" y="7144"/>
                  <a:pt x="1197769" y="148558"/>
                  <a:pt x="1197769" y="323000"/>
                </a:cubicBezTo>
                <a:cubicBezTo>
                  <a:pt x="1197769" y="323850"/>
                  <a:pt x="1197764" y="324699"/>
                  <a:pt x="1197760" y="325546"/>
                </a:cubicBezTo>
                <a:close/>
                <a:moveTo>
                  <a:pt x="879797" y="609858"/>
                </a:moveTo>
                <a:lnTo>
                  <a:pt x="879797" y="574731"/>
                </a:lnTo>
                <a:cubicBezTo>
                  <a:pt x="879797" y="567061"/>
                  <a:pt x="886016" y="560844"/>
                  <a:pt x="893685" y="560844"/>
                </a:cubicBezTo>
                <a:cubicBezTo>
                  <a:pt x="901354" y="560844"/>
                  <a:pt x="907568" y="567061"/>
                  <a:pt x="907568" y="574731"/>
                </a:cubicBezTo>
                <a:lnTo>
                  <a:pt x="907568" y="609715"/>
                </a:lnTo>
                <a:cubicBezTo>
                  <a:pt x="947905" y="607451"/>
                  <a:pt x="985949" y="596290"/>
                  <a:pt x="1019901" y="578095"/>
                </a:cubicBezTo>
                <a:lnTo>
                  <a:pt x="1003167" y="549116"/>
                </a:lnTo>
                <a:cubicBezTo>
                  <a:pt x="999334" y="542474"/>
                  <a:pt x="1001609" y="533980"/>
                  <a:pt x="1008250" y="530146"/>
                </a:cubicBezTo>
                <a:cubicBezTo>
                  <a:pt x="1014892" y="526311"/>
                  <a:pt x="1023384" y="528586"/>
                  <a:pt x="1027221" y="535229"/>
                </a:cubicBezTo>
                <a:lnTo>
                  <a:pt x="1043690" y="563753"/>
                </a:lnTo>
                <a:cubicBezTo>
                  <a:pt x="1075748" y="542156"/>
                  <a:pt x="1103226" y="513900"/>
                  <a:pt x="1124285" y="480882"/>
                </a:cubicBezTo>
                <a:lnTo>
                  <a:pt x="1097203" y="465246"/>
                </a:lnTo>
                <a:cubicBezTo>
                  <a:pt x="1090561" y="461411"/>
                  <a:pt x="1088287" y="452918"/>
                  <a:pt x="1092119" y="446276"/>
                </a:cubicBezTo>
                <a:cubicBezTo>
                  <a:pt x="1095956" y="439634"/>
                  <a:pt x="1104449" y="437358"/>
                  <a:pt x="1111090" y="441193"/>
                </a:cubicBezTo>
                <a:lnTo>
                  <a:pt x="1138079" y="456775"/>
                </a:lnTo>
                <a:cubicBezTo>
                  <a:pt x="1155250" y="423115"/>
                  <a:pt x="1166147" y="385499"/>
                  <a:pt x="1169147" y="345595"/>
                </a:cubicBezTo>
                <a:lnTo>
                  <a:pt x="1136707" y="345595"/>
                </a:lnTo>
                <a:cubicBezTo>
                  <a:pt x="1129038" y="345595"/>
                  <a:pt x="1122820" y="339378"/>
                  <a:pt x="1122820" y="331708"/>
                </a:cubicBezTo>
                <a:cubicBezTo>
                  <a:pt x="1122820" y="324039"/>
                  <a:pt x="1129038" y="317821"/>
                  <a:pt x="1136707" y="317821"/>
                </a:cubicBezTo>
                <a:lnTo>
                  <a:pt x="1169952" y="317821"/>
                </a:lnTo>
                <a:cubicBezTo>
                  <a:pt x="1169250" y="276837"/>
                  <a:pt x="1160246" y="237948"/>
                  <a:pt x="1144600" y="202876"/>
                </a:cubicBezTo>
                <a:lnTo>
                  <a:pt x="1111090" y="222223"/>
                </a:lnTo>
                <a:cubicBezTo>
                  <a:pt x="1104449" y="226058"/>
                  <a:pt x="1095956" y="223782"/>
                  <a:pt x="1092119" y="217140"/>
                </a:cubicBezTo>
                <a:cubicBezTo>
                  <a:pt x="1088287" y="210498"/>
                  <a:pt x="1090561" y="202005"/>
                  <a:pt x="1097203" y="198170"/>
                </a:cubicBezTo>
                <a:lnTo>
                  <a:pt x="1132061" y="178044"/>
                </a:lnTo>
                <a:cubicBezTo>
                  <a:pt x="1111653" y="142031"/>
                  <a:pt x="1083873" y="111026"/>
                  <a:pt x="1050862" y="87244"/>
                </a:cubicBezTo>
                <a:lnTo>
                  <a:pt x="1027221" y="128188"/>
                </a:lnTo>
                <a:cubicBezTo>
                  <a:pt x="1023384" y="134830"/>
                  <a:pt x="1014892" y="137106"/>
                  <a:pt x="1008250" y="133271"/>
                </a:cubicBezTo>
                <a:cubicBezTo>
                  <a:pt x="1001609" y="129436"/>
                  <a:pt x="999334" y="120943"/>
                  <a:pt x="1003167" y="114301"/>
                </a:cubicBezTo>
                <a:lnTo>
                  <a:pt x="1027472" y="72208"/>
                </a:lnTo>
                <a:cubicBezTo>
                  <a:pt x="1027482" y="72185"/>
                  <a:pt x="1027495" y="72163"/>
                  <a:pt x="1027509" y="72141"/>
                </a:cubicBezTo>
                <a:cubicBezTo>
                  <a:pt x="991526" y="51360"/>
                  <a:pt x="950612" y="38616"/>
                  <a:pt x="907038" y="36257"/>
                </a:cubicBezTo>
                <a:cubicBezTo>
                  <a:pt x="907387" y="37472"/>
                  <a:pt x="907568" y="38754"/>
                  <a:pt x="907568" y="40081"/>
                </a:cubicBezTo>
                <a:lnTo>
                  <a:pt x="907568" y="88685"/>
                </a:lnTo>
                <a:cubicBezTo>
                  <a:pt x="907568" y="96355"/>
                  <a:pt x="901354" y="102572"/>
                  <a:pt x="893685" y="102572"/>
                </a:cubicBezTo>
                <a:cubicBezTo>
                  <a:pt x="886016" y="102572"/>
                  <a:pt x="879797" y="96355"/>
                  <a:pt x="879797" y="88685"/>
                </a:cubicBezTo>
                <a:lnTo>
                  <a:pt x="879797" y="40081"/>
                </a:lnTo>
                <a:cubicBezTo>
                  <a:pt x="879797" y="38703"/>
                  <a:pt x="879997" y="37373"/>
                  <a:pt x="880370" y="36117"/>
                </a:cubicBezTo>
                <a:cubicBezTo>
                  <a:pt x="836554" y="38028"/>
                  <a:pt x="795365" y="50435"/>
                  <a:pt x="759093" y="70969"/>
                </a:cubicBezTo>
                <a:cubicBezTo>
                  <a:pt x="759377" y="71363"/>
                  <a:pt x="759647" y="71776"/>
                  <a:pt x="759898" y="72208"/>
                </a:cubicBezTo>
                <a:lnTo>
                  <a:pt x="784199" y="114301"/>
                </a:lnTo>
                <a:cubicBezTo>
                  <a:pt x="788031" y="120943"/>
                  <a:pt x="785757" y="129436"/>
                  <a:pt x="779115" y="133271"/>
                </a:cubicBezTo>
                <a:cubicBezTo>
                  <a:pt x="772474" y="137106"/>
                  <a:pt x="763981" y="134830"/>
                  <a:pt x="760144" y="128188"/>
                </a:cubicBezTo>
                <a:lnTo>
                  <a:pt x="735843" y="86095"/>
                </a:lnTo>
                <a:cubicBezTo>
                  <a:pt x="735792" y="86003"/>
                  <a:pt x="735737" y="85912"/>
                  <a:pt x="735690" y="85819"/>
                </a:cubicBezTo>
                <a:cubicBezTo>
                  <a:pt x="702176" y="109516"/>
                  <a:pt x="673940" y="140608"/>
                  <a:pt x="653188" y="176822"/>
                </a:cubicBezTo>
                <a:lnTo>
                  <a:pt x="690163" y="198170"/>
                </a:lnTo>
                <a:cubicBezTo>
                  <a:pt x="696804" y="202005"/>
                  <a:pt x="699078" y="210498"/>
                  <a:pt x="695246" y="217140"/>
                </a:cubicBezTo>
                <a:cubicBezTo>
                  <a:pt x="691409" y="223782"/>
                  <a:pt x="682916" y="226058"/>
                  <a:pt x="676275" y="222223"/>
                </a:cubicBezTo>
                <a:lnTo>
                  <a:pt x="640533" y="201586"/>
                </a:lnTo>
                <a:cubicBezTo>
                  <a:pt x="624529" y="236993"/>
                  <a:pt x="615311" y="276334"/>
                  <a:pt x="614600" y="317821"/>
                </a:cubicBezTo>
                <a:lnTo>
                  <a:pt x="650663" y="317821"/>
                </a:lnTo>
                <a:cubicBezTo>
                  <a:pt x="658332" y="317821"/>
                  <a:pt x="664546" y="324039"/>
                  <a:pt x="664546" y="331708"/>
                </a:cubicBezTo>
                <a:cubicBezTo>
                  <a:pt x="664546" y="339378"/>
                  <a:pt x="658332" y="345595"/>
                  <a:pt x="650663" y="345595"/>
                </a:cubicBezTo>
                <a:lnTo>
                  <a:pt x="615404" y="345595"/>
                </a:lnTo>
                <a:cubicBezTo>
                  <a:pt x="618446" y="385996"/>
                  <a:pt x="629571" y="424050"/>
                  <a:pt x="647114" y="458028"/>
                </a:cubicBezTo>
                <a:lnTo>
                  <a:pt x="676275" y="441193"/>
                </a:lnTo>
                <a:cubicBezTo>
                  <a:pt x="682916" y="437358"/>
                  <a:pt x="691409" y="439634"/>
                  <a:pt x="695246" y="446276"/>
                </a:cubicBezTo>
                <a:cubicBezTo>
                  <a:pt x="699078" y="452918"/>
                  <a:pt x="696804" y="461411"/>
                  <a:pt x="690163" y="465246"/>
                </a:cubicBezTo>
                <a:lnTo>
                  <a:pt x="661025" y="482068"/>
                </a:lnTo>
                <a:cubicBezTo>
                  <a:pt x="682433" y="515269"/>
                  <a:pt x="710352" y="543600"/>
                  <a:pt x="742894" y="565109"/>
                </a:cubicBezTo>
                <a:lnTo>
                  <a:pt x="760144" y="535229"/>
                </a:lnTo>
                <a:cubicBezTo>
                  <a:pt x="763981" y="528586"/>
                  <a:pt x="772474" y="526311"/>
                  <a:pt x="779115" y="530146"/>
                </a:cubicBezTo>
                <a:cubicBezTo>
                  <a:pt x="785757" y="533980"/>
                  <a:pt x="788031" y="542474"/>
                  <a:pt x="784199" y="549116"/>
                </a:cubicBezTo>
                <a:lnTo>
                  <a:pt x="766809" y="579238"/>
                </a:lnTo>
                <a:cubicBezTo>
                  <a:pt x="801002" y="597172"/>
                  <a:pt x="839270" y="608005"/>
                  <a:pt x="879797" y="609858"/>
                </a:cubicBezTo>
                <a:close/>
                <a:moveTo>
                  <a:pt x="587080" y="337098"/>
                </a:moveTo>
                <a:cubicBezTo>
                  <a:pt x="586885" y="332424"/>
                  <a:pt x="586783" y="327724"/>
                  <a:pt x="586783" y="323000"/>
                </a:cubicBezTo>
                <a:cubicBezTo>
                  <a:pt x="586783" y="295056"/>
                  <a:pt x="590294" y="267960"/>
                  <a:pt x="596880" y="242157"/>
                </a:cubicBezTo>
                <a:lnTo>
                  <a:pt x="325236" y="242157"/>
                </a:lnTo>
                <a:cubicBezTo>
                  <a:pt x="304191" y="242157"/>
                  <a:pt x="287136" y="259215"/>
                  <a:pt x="287136" y="280257"/>
                </a:cubicBezTo>
                <a:lnTo>
                  <a:pt x="287136" y="298998"/>
                </a:lnTo>
                <a:cubicBezTo>
                  <a:pt x="287136" y="320040"/>
                  <a:pt x="304191" y="337098"/>
                  <a:pt x="325236" y="337098"/>
                </a:cubicBezTo>
                <a:lnTo>
                  <a:pt x="587080" y="337098"/>
                </a:lnTo>
                <a:close/>
                <a:moveTo>
                  <a:pt x="753456" y="1033605"/>
                </a:moveTo>
                <a:lnTo>
                  <a:pt x="809016" y="1033605"/>
                </a:lnTo>
                <a:cubicBezTo>
                  <a:pt x="830056" y="1033605"/>
                  <a:pt x="847116" y="1050663"/>
                  <a:pt x="847116" y="1071705"/>
                </a:cubicBezTo>
                <a:lnTo>
                  <a:pt x="847116" y="1226344"/>
                </a:lnTo>
                <a:cubicBezTo>
                  <a:pt x="847116" y="1247386"/>
                  <a:pt x="830056" y="1264444"/>
                  <a:pt x="809016" y="1264444"/>
                </a:cubicBezTo>
                <a:lnTo>
                  <a:pt x="753456" y="1264444"/>
                </a:lnTo>
                <a:cubicBezTo>
                  <a:pt x="732411" y="1264444"/>
                  <a:pt x="715356" y="1247386"/>
                  <a:pt x="715356" y="1226344"/>
                </a:cubicBezTo>
                <a:lnTo>
                  <a:pt x="715356" y="1071705"/>
                </a:lnTo>
                <a:cubicBezTo>
                  <a:pt x="715356" y="1050663"/>
                  <a:pt x="732411" y="1033605"/>
                  <a:pt x="753456" y="1033605"/>
                </a:cubicBezTo>
                <a:close/>
                <a:moveTo>
                  <a:pt x="144066" y="1033605"/>
                </a:moveTo>
                <a:lnTo>
                  <a:pt x="199625" y="1033605"/>
                </a:lnTo>
                <a:cubicBezTo>
                  <a:pt x="220666" y="1033605"/>
                  <a:pt x="237725" y="1050663"/>
                  <a:pt x="237725" y="1071705"/>
                </a:cubicBezTo>
                <a:lnTo>
                  <a:pt x="237725" y="1226344"/>
                </a:lnTo>
                <a:cubicBezTo>
                  <a:pt x="237725" y="1247386"/>
                  <a:pt x="220666" y="1264444"/>
                  <a:pt x="199625" y="1264444"/>
                </a:cubicBezTo>
                <a:lnTo>
                  <a:pt x="144066" y="1264444"/>
                </a:lnTo>
                <a:cubicBezTo>
                  <a:pt x="123020" y="1264444"/>
                  <a:pt x="105966" y="1247386"/>
                  <a:pt x="105966" y="1226344"/>
                </a:cubicBezTo>
                <a:lnTo>
                  <a:pt x="105966" y="1071705"/>
                </a:lnTo>
                <a:cubicBezTo>
                  <a:pt x="105966" y="1050663"/>
                  <a:pt x="123020" y="1033605"/>
                  <a:pt x="144066" y="1033605"/>
                </a:cubicBezTo>
                <a:close/>
                <a:moveTo>
                  <a:pt x="249380" y="947321"/>
                </a:moveTo>
                <a:cubicBezTo>
                  <a:pt x="266077" y="931261"/>
                  <a:pt x="274420" y="911182"/>
                  <a:pt x="274420" y="887090"/>
                </a:cubicBezTo>
                <a:cubicBezTo>
                  <a:pt x="274420" y="862997"/>
                  <a:pt x="266077" y="842919"/>
                  <a:pt x="249380" y="826859"/>
                </a:cubicBezTo>
                <a:cubicBezTo>
                  <a:pt x="232683" y="810799"/>
                  <a:pt x="212959" y="802766"/>
                  <a:pt x="190193" y="802766"/>
                </a:cubicBezTo>
                <a:cubicBezTo>
                  <a:pt x="167427" y="802766"/>
                  <a:pt x="147703" y="810799"/>
                  <a:pt x="131006" y="826859"/>
                </a:cubicBezTo>
                <a:cubicBezTo>
                  <a:pt x="114309" y="842919"/>
                  <a:pt x="105966" y="862997"/>
                  <a:pt x="105966" y="887090"/>
                </a:cubicBezTo>
                <a:cubicBezTo>
                  <a:pt x="105966" y="911182"/>
                  <a:pt x="114309" y="931261"/>
                  <a:pt x="131006" y="947321"/>
                </a:cubicBezTo>
                <a:cubicBezTo>
                  <a:pt x="147703" y="963381"/>
                  <a:pt x="167427" y="971413"/>
                  <a:pt x="190193" y="971413"/>
                </a:cubicBezTo>
                <a:cubicBezTo>
                  <a:pt x="212959" y="971413"/>
                  <a:pt x="232683" y="963381"/>
                  <a:pt x="249380" y="947321"/>
                </a:cubicBezTo>
                <a:close/>
                <a:moveTo>
                  <a:pt x="825136" y="947321"/>
                </a:moveTo>
                <a:cubicBezTo>
                  <a:pt x="842297" y="931261"/>
                  <a:pt x="850874" y="911182"/>
                  <a:pt x="850874" y="887090"/>
                </a:cubicBezTo>
                <a:cubicBezTo>
                  <a:pt x="850874" y="862997"/>
                  <a:pt x="842297" y="842919"/>
                  <a:pt x="825136" y="826859"/>
                </a:cubicBezTo>
                <a:cubicBezTo>
                  <a:pt x="807979" y="810799"/>
                  <a:pt x="787701" y="802766"/>
                  <a:pt x="764302" y="802766"/>
                </a:cubicBezTo>
                <a:cubicBezTo>
                  <a:pt x="740908" y="802766"/>
                  <a:pt x="721407" y="810799"/>
                  <a:pt x="705813" y="826859"/>
                </a:cubicBezTo>
                <a:cubicBezTo>
                  <a:pt x="690214" y="842919"/>
                  <a:pt x="682414" y="862997"/>
                  <a:pt x="682414" y="887090"/>
                </a:cubicBezTo>
                <a:cubicBezTo>
                  <a:pt x="682414" y="911182"/>
                  <a:pt x="690214" y="931261"/>
                  <a:pt x="705813" y="947321"/>
                </a:cubicBezTo>
                <a:cubicBezTo>
                  <a:pt x="721407" y="963381"/>
                  <a:pt x="740908" y="971413"/>
                  <a:pt x="764302" y="971413"/>
                </a:cubicBezTo>
                <a:cubicBezTo>
                  <a:pt x="787701" y="971413"/>
                  <a:pt x="807979" y="963381"/>
                  <a:pt x="825136" y="947321"/>
                </a:cubicBezTo>
                <a:close/>
                <a:moveTo>
                  <a:pt x="859943" y="305989"/>
                </a:moveTo>
                <a:lnTo>
                  <a:pt x="800658" y="82880"/>
                </a:lnTo>
                <a:cubicBezTo>
                  <a:pt x="799347" y="77928"/>
                  <a:pt x="802184" y="72823"/>
                  <a:pt x="807081" y="71325"/>
                </a:cubicBezTo>
                <a:lnTo>
                  <a:pt x="819987" y="67379"/>
                </a:lnTo>
                <a:cubicBezTo>
                  <a:pt x="824889" y="65881"/>
                  <a:pt x="830094" y="68528"/>
                  <a:pt x="831773" y="73368"/>
                </a:cubicBezTo>
                <a:lnTo>
                  <a:pt x="913149" y="308098"/>
                </a:lnTo>
                <a:lnTo>
                  <a:pt x="1053908" y="313677"/>
                </a:lnTo>
                <a:cubicBezTo>
                  <a:pt x="1059019" y="313879"/>
                  <a:pt x="1063056" y="318080"/>
                  <a:pt x="1063056" y="323194"/>
                </a:cubicBezTo>
                <a:lnTo>
                  <a:pt x="1063056" y="343371"/>
                </a:lnTo>
                <a:cubicBezTo>
                  <a:pt x="1063056" y="348485"/>
                  <a:pt x="1059019" y="352687"/>
                  <a:pt x="1053908" y="352889"/>
                </a:cubicBezTo>
                <a:lnTo>
                  <a:pt x="930362" y="357785"/>
                </a:lnTo>
                <a:cubicBezTo>
                  <a:pt x="931785" y="362632"/>
                  <a:pt x="929162" y="367792"/>
                  <a:pt x="924339" y="369464"/>
                </a:cubicBezTo>
                <a:cubicBezTo>
                  <a:pt x="924227" y="369503"/>
                  <a:pt x="924116" y="369539"/>
                  <a:pt x="924004" y="369573"/>
                </a:cubicBezTo>
                <a:lnTo>
                  <a:pt x="889834" y="380021"/>
                </a:lnTo>
                <a:cubicBezTo>
                  <a:pt x="884802" y="381559"/>
                  <a:pt x="879477" y="378728"/>
                  <a:pt x="877937" y="373697"/>
                </a:cubicBezTo>
                <a:cubicBezTo>
                  <a:pt x="877905" y="373585"/>
                  <a:pt x="877872" y="373472"/>
                  <a:pt x="877839" y="373358"/>
                </a:cubicBezTo>
                <a:lnTo>
                  <a:pt x="874296" y="360007"/>
                </a:lnTo>
                <a:lnTo>
                  <a:pt x="857710" y="360664"/>
                </a:lnTo>
                <a:cubicBezTo>
                  <a:pt x="852455" y="360873"/>
                  <a:pt x="848023" y="356780"/>
                  <a:pt x="847813" y="351524"/>
                </a:cubicBezTo>
                <a:cubicBezTo>
                  <a:pt x="847809" y="351398"/>
                  <a:pt x="847809" y="351272"/>
                  <a:pt x="847809" y="351147"/>
                </a:cubicBezTo>
                <a:lnTo>
                  <a:pt x="847809" y="315419"/>
                </a:lnTo>
                <a:cubicBezTo>
                  <a:pt x="847809" y="310158"/>
                  <a:pt x="852074" y="305894"/>
                  <a:pt x="857334" y="305894"/>
                </a:cubicBezTo>
                <a:cubicBezTo>
                  <a:pt x="857459" y="305894"/>
                  <a:pt x="857585" y="305896"/>
                  <a:pt x="857710" y="305901"/>
                </a:cubicBezTo>
                <a:lnTo>
                  <a:pt x="859943" y="305989"/>
                </a:lnTo>
                <a:close/>
                <a:moveTo>
                  <a:pt x="892941" y="340226"/>
                </a:moveTo>
                <a:cubicBezTo>
                  <a:pt x="898694" y="340226"/>
                  <a:pt x="903354" y="335563"/>
                  <a:pt x="903354" y="329811"/>
                </a:cubicBezTo>
                <a:cubicBezTo>
                  <a:pt x="903354" y="324059"/>
                  <a:pt x="898694" y="319396"/>
                  <a:pt x="892941" y="319396"/>
                </a:cubicBezTo>
                <a:cubicBezTo>
                  <a:pt x="887188" y="319396"/>
                  <a:pt x="882523" y="324059"/>
                  <a:pt x="882523" y="329811"/>
                </a:cubicBezTo>
                <a:cubicBezTo>
                  <a:pt x="882523" y="335563"/>
                  <a:pt x="887188" y="340226"/>
                  <a:pt x="892941" y="340226"/>
                </a:cubicBezTo>
                <a:close/>
              </a:path>
            </a:pathLst>
          </a:custGeom>
          <a:solidFill>
            <a:schemeClr val="tx2">
              <a:lumMod val="10000"/>
              <a:lumOff val="90000"/>
            </a:schemeClr>
          </a:solidFill>
          <a:ln w="9525" cap="flat">
            <a:noFill/>
            <a:prstDash val="solid"/>
            <a:miter/>
          </a:ln>
        </p:spPr>
        <p:txBody>
          <a:bodyPr rtlCol="0" anchor="ctr"/>
          <a:lstStyle/>
          <a:p>
            <a:endParaRPr lang="en-IN"/>
          </a:p>
        </p:txBody>
      </p:sp>
      <p:sp>
        <p:nvSpPr>
          <p:cNvPr id="25" name="Rectangle 24">
            <a:extLst>
              <a:ext uri="{FF2B5EF4-FFF2-40B4-BE49-F238E27FC236}">
                <a16:creationId xmlns:a16="http://schemas.microsoft.com/office/drawing/2014/main" id="{6EC658FA-5E2F-4934-91B7-3CAB0B5B7D9D}"/>
              </a:ext>
            </a:extLst>
          </p:cNvPr>
          <p:cNvSpPr/>
          <p:nvPr/>
        </p:nvSpPr>
        <p:spPr>
          <a:xfrm>
            <a:off x="7402289" y="2734536"/>
            <a:ext cx="3164110" cy="2062103"/>
          </a:xfrm>
          <a:prstGeom prst="rect">
            <a:avLst/>
          </a:prstGeom>
        </p:spPr>
        <p:txBody>
          <a:bodyPr wrap="square">
            <a:spAutoFit/>
          </a:bodyPr>
          <a:lstStyle/>
          <a:p>
            <a:r>
              <a:rPr lang="en-IN" sz="1600"/>
              <a:t>Findings from this survey highlights the need to think of first and last mile connectivity in conjunction to free bus schemes, and increasing the coverage of bus and metro rails to encompass larger areas – especially for urban poor women in Indian cities. </a:t>
            </a:r>
          </a:p>
        </p:txBody>
      </p:sp>
      <p:cxnSp>
        <p:nvCxnSpPr>
          <p:cNvPr id="26" name="Straight Connector 25">
            <a:extLst>
              <a:ext uri="{FF2B5EF4-FFF2-40B4-BE49-F238E27FC236}">
                <a16:creationId xmlns:a16="http://schemas.microsoft.com/office/drawing/2014/main" id="{EA5AA837-170F-489D-8B11-EC65A315D9D1}"/>
              </a:ext>
            </a:extLst>
          </p:cNvPr>
          <p:cNvCxnSpPr>
            <a:cxnSpLocks/>
          </p:cNvCxnSpPr>
          <p:nvPr/>
        </p:nvCxnSpPr>
        <p:spPr>
          <a:xfrm flipH="1">
            <a:off x="7286735" y="2828338"/>
            <a:ext cx="9769" cy="2058367"/>
          </a:xfrm>
          <a:prstGeom prst="line">
            <a:avLst/>
          </a:prstGeom>
          <a:ln w="28575">
            <a:solidFill>
              <a:schemeClr val="tx2">
                <a:lumMod val="10000"/>
                <a:lumOff val="90000"/>
              </a:schemeClr>
            </a:solidFill>
            <a:prstDash val="solid"/>
          </a:ln>
        </p:spPr>
        <p:style>
          <a:lnRef idx="1">
            <a:schemeClr val="accent2"/>
          </a:lnRef>
          <a:fillRef idx="0">
            <a:schemeClr val="accent2"/>
          </a:fillRef>
          <a:effectRef idx="0">
            <a:schemeClr val="accent2"/>
          </a:effectRef>
          <a:fontRef idx="minor">
            <a:schemeClr val="tx1"/>
          </a:fontRef>
        </p:style>
      </p:cxnSp>
      <p:sp>
        <p:nvSpPr>
          <p:cNvPr id="3" name="Title 1">
            <a:extLst>
              <a:ext uri="{FF2B5EF4-FFF2-40B4-BE49-F238E27FC236}">
                <a16:creationId xmlns:a16="http://schemas.microsoft.com/office/drawing/2014/main" id="{724DE9B5-6C1E-4193-CD16-2EC7D2EE93CF}"/>
              </a:ext>
            </a:extLst>
          </p:cNvPr>
          <p:cNvSpPr>
            <a:spLocks noGrp="1"/>
          </p:cNvSpPr>
          <p:nvPr>
            <p:ph type="title"/>
          </p:nvPr>
        </p:nvSpPr>
        <p:spPr>
          <a:xfrm>
            <a:off x="257175" y="455736"/>
            <a:ext cx="10515600" cy="768838"/>
          </a:xfrm>
        </p:spPr>
        <p:txBody>
          <a:bodyPr vert="horz" lIns="91440" tIns="45720" rIns="91440" bIns="45720" rtlCol="0" anchor="ctr">
            <a:noAutofit/>
          </a:bodyPr>
          <a:lstStyle/>
          <a:p>
            <a:r>
              <a:rPr lang="en-IN" sz="3200">
                <a:solidFill>
                  <a:srgbClr val="000000"/>
                </a:solidFill>
                <a:ea typeface="Segoe UI Black"/>
              </a:rPr>
              <a:t>Key takeaways</a:t>
            </a:r>
            <a:endParaRPr lang="en-US"/>
          </a:p>
          <a:p>
            <a:endParaRPr lang="en-IN">
              <a:ea typeface="Segoe UI Black"/>
            </a:endParaRPr>
          </a:p>
        </p:txBody>
      </p:sp>
    </p:spTree>
    <p:extLst>
      <p:ext uri="{BB962C8B-B14F-4D97-AF65-F5344CB8AC3E}">
        <p14:creationId xmlns:p14="http://schemas.microsoft.com/office/powerpoint/2010/main" val="3952043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52383-40B4-EBBC-38DB-889E1C8939E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484D9F0-D1C5-4412-B80D-4A297FB09A56}"/>
              </a:ext>
            </a:extLst>
          </p:cNvPr>
          <p:cNvSpPr txBox="1">
            <a:spLocks/>
          </p:cNvSpPr>
          <p:nvPr/>
        </p:nvSpPr>
        <p:spPr>
          <a:xfrm>
            <a:off x="835054" y="1187590"/>
            <a:ext cx="4765646" cy="567041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a:solidFill>
                  <a:schemeClr val="bg1">
                    <a:lumMod val="65000"/>
                  </a:schemeClr>
                </a:solidFill>
                <a:latin typeface="Segoe UI Black"/>
                <a:ea typeface="Segoe UI Black"/>
                <a:cs typeface="Segoe UI"/>
              </a:rPr>
              <a:t>Takeaway 5: </a:t>
            </a:r>
            <a:r>
              <a:rPr lang="en-US" sz="2400">
                <a:solidFill>
                  <a:schemeClr val="accent2"/>
                </a:solidFill>
                <a:latin typeface="Segoe UI Bold" panose="020B0802040204020203" pitchFamily="34" charset="0"/>
                <a:ea typeface="Segoe UI Black"/>
                <a:cs typeface="Segoe UI Bold" panose="020B0802040204020203" pitchFamily="34" charset="0"/>
              </a:rPr>
              <a:t>Safety is</a:t>
            </a:r>
          </a:p>
          <a:p>
            <a:pPr>
              <a:lnSpc>
                <a:spcPct val="100000"/>
              </a:lnSpc>
            </a:pPr>
            <a:r>
              <a:rPr lang="en-US" sz="2400">
                <a:solidFill>
                  <a:schemeClr val="accent2"/>
                </a:solidFill>
                <a:latin typeface="Segoe UI Bold" panose="020B0802040204020203" pitchFamily="34" charset="0"/>
                <a:ea typeface="Segoe UI Black"/>
                <a:cs typeface="Segoe UI Bold" panose="020B0802040204020203" pitchFamily="34" charset="0"/>
              </a:rPr>
              <a:t>non-negotiable for all women; especially when considering participating in the workforce.</a:t>
            </a:r>
          </a:p>
        </p:txBody>
      </p:sp>
      <p:sp>
        <p:nvSpPr>
          <p:cNvPr id="5" name="Title 1">
            <a:extLst>
              <a:ext uri="{FF2B5EF4-FFF2-40B4-BE49-F238E27FC236}">
                <a16:creationId xmlns:a16="http://schemas.microsoft.com/office/drawing/2014/main" id="{452075A8-0D20-4E05-92F0-C6A611A37CF3}"/>
              </a:ext>
            </a:extLst>
          </p:cNvPr>
          <p:cNvSpPr txBox="1">
            <a:spLocks/>
          </p:cNvSpPr>
          <p:nvPr/>
        </p:nvSpPr>
        <p:spPr>
          <a:xfrm>
            <a:off x="6094427" y="1187590"/>
            <a:ext cx="5034587" cy="187018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0"/>
              </a:spcBef>
            </a:pPr>
            <a:r>
              <a:rPr lang="en-US" sz="2400">
                <a:solidFill>
                  <a:schemeClr val="bg1">
                    <a:lumMod val="65000"/>
                  </a:schemeClr>
                </a:solidFill>
                <a:latin typeface="Segoe UI Black"/>
                <a:ea typeface="Segoe UI Black"/>
                <a:cs typeface="Segoe UI"/>
              </a:rPr>
              <a:t>Recommendation 6: </a:t>
            </a:r>
            <a:r>
              <a:rPr lang="en-US" sz="2400">
                <a:latin typeface="Segoe UI Bold"/>
                <a:ea typeface="Segoe UI Black"/>
                <a:cs typeface="Segoe UI Bold"/>
              </a:rPr>
              <a:t>Set planning and design standards to ensure safety from the perspective of women in </a:t>
            </a:r>
            <a:r>
              <a:rPr lang="en-US" sz="2400" err="1">
                <a:latin typeface="Segoe UI Bold"/>
                <a:ea typeface="Segoe UI Black"/>
                <a:cs typeface="Segoe UI Bold"/>
              </a:rPr>
              <a:t>labour</a:t>
            </a:r>
            <a:r>
              <a:rPr lang="en-US" sz="2400">
                <a:latin typeface="Segoe UI Bold"/>
                <a:ea typeface="Segoe UI Black"/>
                <a:cs typeface="Segoe UI Bold"/>
              </a:rPr>
              <a:t> force.</a:t>
            </a:r>
          </a:p>
          <a:p>
            <a:pPr lvl="0">
              <a:lnSpc>
                <a:spcPct val="100000"/>
              </a:lnSpc>
              <a:spcBef>
                <a:spcPts val="0"/>
              </a:spcBef>
            </a:pPr>
            <a:endParaRPr lang="en-US" sz="2400">
              <a:latin typeface="Segoe UI Bold" panose="020B0802040204020203" pitchFamily="34" charset="0"/>
              <a:ea typeface="Segoe UI Black"/>
              <a:cs typeface="Segoe UI Bold" panose="020B0802040204020203" pitchFamily="34" charset="0"/>
            </a:endParaRPr>
          </a:p>
          <a:p>
            <a:pPr lvl="0">
              <a:lnSpc>
                <a:spcPct val="100000"/>
              </a:lnSpc>
              <a:spcBef>
                <a:spcPts val="0"/>
              </a:spcBef>
            </a:pPr>
            <a:endParaRPr lang="en-US" sz="2400">
              <a:latin typeface="Segoe UI Bold" panose="020B0802040204020203" pitchFamily="34" charset="0"/>
              <a:ea typeface="Segoe UI Black"/>
              <a:cs typeface="Segoe UI Bold" panose="020B0802040204020203" pitchFamily="34" charset="0"/>
            </a:endParaRPr>
          </a:p>
          <a:p>
            <a:pPr lvl="0">
              <a:lnSpc>
                <a:spcPct val="100000"/>
              </a:lnSpc>
              <a:spcBef>
                <a:spcPts val="0"/>
              </a:spcBef>
            </a:pPr>
            <a:endParaRPr lang="en-US" sz="2400">
              <a:latin typeface="Segoe UI Bold" panose="020B0802040204020203" pitchFamily="34" charset="0"/>
              <a:ea typeface="Segoe UI Black"/>
              <a:cs typeface="Segoe UI Bold" panose="020B0802040204020203" pitchFamily="34" charset="0"/>
            </a:endParaRPr>
          </a:p>
          <a:p>
            <a:pPr lvl="0">
              <a:lnSpc>
                <a:spcPct val="100000"/>
              </a:lnSpc>
              <a:spcBef>
                <a:spcPts val="0"/>
              </a:spcBef>
            </a:pPr>
            <a:endParaRPr lang="en-US" sz="2400">
              <a:latin typeface="Segoe UI Bold" panose="020B0802040204020203" pitchFamily="34" charset="0"/>
              <a:ea typeface="Segoe UI Black"/>
              <a:cs typeface="Segoe UI Bold" panose="020B0802040204020203" pitchFamily="34" charset="0"/>
            </a:endParaRPr>
          </a:p>
          <a:p>
            <a:pPr lvl="0">
              <a:lnSpc>
                <a:spcPct val="100000"/>
              </a:lnSpc>
              <a:spcBef>
                <a:spcPts val="0"/>
              </a:spcBef>
            </a:pPr>
            <a:endParaRPr lang="en-US" sz="2400">
              <a:latin typeface="Segoe UI Bold" panose="020B0802040204020203" pitchFamily="34" charset="0"/>
              <a:ea typeface="Segoe UI Black"/>
              <a:cs typeface="Segoe UI Bold" panose="020B0802040204020203" pitchFamily="34" charset="0"/>
            </a:endParaRPr>
          </a:p>
          <a:p>
            <a:pPr>
              <a:lnSpc>
                <a:spcPct val="100000"/>
              </a:lnSpc>
              <a:spcBef>
                <a:spcPts val="0"/>
              </a:spcBef>
            </a:pPr>
            <a:endParaRPr lang="en-US" sz="2400">
              <a:solidFill>
                <a:srgbClr val="000000"/>
              </a:solidFill>
              <a:latin typeface="Segoe UI Bold"/>
              <a:ea typeface="Segoe UI Black"/>
              <a:cs typeface="Segoe UI Bold"/>
            </a:endParaRPr>
          </a:p>
          <a:p>
            <a:pPr lvl="0">
              <a:lnSpc>
                <a:spcPct val="100000"/>
              </a:lnSpc>
              <a:spcBef>
                <a:spcPts val="1200"/>
              </a:spcBef>
            </a:pPr>
            <a:r>
              <a:rPr lang="en-US" sz="2400">
                <a:solidFill>
                  <a:schemeClr val="bg1">
                    <a:lumMod val="65000"/>
                  </a:schemeClr>
                </a:solidFill>
                <a:latin typeface="Segoe UI Black"/>
                <a:ea typeface="Segoe UI Black"/>
                <a:cs typeface="Segoe UI Bold"/>
              </a:rPr>
              <a:t>Recommendation 7: </a:t>
            </a:r>
            <a:r>
              <a:rPr lang="en-US" sz="2400">
                <a:latin typeface="Segoe UI Bold"/>
                <a:ea typeface="Segoe UI Black"/>
                <a:cs typeface="Segoe UI Bold"/>
              </a:rPr>
              <a:t>Ensure compliance of schemes and policies on women's safety.</a:t>
            </a:r>
            <a:endParaRPr lang="en-US" sz="2000">
              <a:latin typeface="Segoe UI Bold"/>
              <a:ea typeface="Segoe UI Black" panose="020B0A02040204020203" pitchFamily="34" charset="0"/>
              <a:cs typeface="Segoe UI Bold"/>
            </a:endParaRPr>
          </a:p>
        </p:txBody>
      </p:sp>
      <p:grpSp>
        <p:nvGrpSpPr>
          <p:cNvPr id="17" name="Group 16">
            <a:extLst>
              <a:ext uri="{FF2B5EF4-FFF2-40B4-BE49-F238E27FC236}">
                <a16:creationId xmlns:a16="http://schemas.microsoft.com/office/drawing/2014/main" id="{C8B36623-ACCE-49DC-9BED-92560D14F0DB}"/>
              </a:ext>
            </a:extLst>
          </p:cNvPr>
          <p:cNvGrpSpPr/>
          <p:nvPr/>
        </p:nvGrpSpPr>
        <p:grpSpPr>
          <a:xfrm>
            <a:off x="6305596" y="3133711"/>
            <a:ext cx="1045018" cy="1328874"/>
            <a:chOff x="7983172" y="5240711"/>
            <a:chExt cx="561976" cy="714624"/>
          </a:xfrm>
          <a:solidFill>
            <a:schemeClr val="tx2">
              <a:lumMod val="10000"/>
              <a:lumOff val="90000"/>
            </a:schemeClr>
          </a:solidFill>
        </p:grpSpPr>
        <p:sp>
          <p:nvSpPr>
            <p:cNvPr id="18" name="Freeform: Shape 17">
              <a:extLst>
                <a:ext uri="{FF2B5EF4-FFF2-40B4-BE49-F238E27FC236}">
                  <a16:creationId xmlns:a16="http://schemas.microsoft.com/office/drawing/2014/main" id="{227E93B7-DA13-4E0B-920D-0743E49B23A9}"/>
                </a:ext>
              </a:extLst>
            </p:cNvPr>
            <p:cNvSpPr/>
            <p:nvPr/>
          </p:nvSpPr>
          <p:spPr>
            <a:xfrm>
              <a:off x="7983987" y="5279351"/>
              <a:ext cx="333928" cy="635262"/>
            </a:xfrm>
            <a:custGeom>
              <a:avLst/>
              <a:gdLst>
                <a:gd name="connsiteX0" fmla="*/ 130720 w 333927"/>
                <a:gd name="connsiteY0" fmla="*/ 625896 h 635261"/>
                <a:gd name="connsiteX1" fmla="*/ 150267 w 333927"/>
                <a:gd name="connsiteY1" fmla="*/ 594133 h 635261"/>
                <a:gd name="connsiteX2" fmla="*/ 150267 w 333927"/>
                <a:gd name="connsiteY2" fmla="*/ 593318 h 635261"/>
                <a:gd name="connsiteX3" fmla="*/ 155154 w 333927"/>
                <a:gd name="connsiteY3" fmla="*/ 537122 h 635261"/>
                <a:gd name="connsiteX4" fmla="*/ 142937 w 333927"/>
                <a:gd name="connsiteY4" fmla="*/ 520833 h 635261"/>
                <a:gd name="connsiteX5" fmla="*/ 142937 w 333927"/>
                <a:gd name="connsiteY5" fmla="*/ 454049 h 635261"/>
                <a:gd name="connsiteX6" fmla="*/ 124205 w 333927"/>
                <a:gd name="connsiteY6" fmla="*/ 464637 h 635261"/>
                <a:gd name="connsiteX7" fmla="*/ 129906 w 333927"/>
                <a:gd name="connsiteY7" fmla="*/ 497214 h 635261"/>
                <a:gd name="connsiteX8" fmla="*/ 120947 w 333927"/>
                <a:gd name="connsiteY8" fmla="*/ 508617 h 635261"/>
                <a:gd name="connsiteX9" fmla="*/ 108730 w 333927"/>
                <a:gd name="connsiteY9" fmla="*/ 501287 h 635261"/>
                <a:gd name="connsiteX10" fmla="*/ 102214 w 333927"/>
                <a:gd name="connsiteY10" fmla="*/ 465451 h 635261"/>
                <a:gd name="connsiteX11" fmla="*/ 102214 w 333927"/>
                <a:gd name="connsiteY11" fmla="*/ 464637 h 635261"/>
                <a:gd name="connsiteX12" fmla="*/ 107916 w 333927"/>
                <a:gd name="connsiteY12" fmla="*/ 449977 h 635261"/>
                <a:gd name="connsiteX13" fmla="*/ 142937 w 333927"/>
                <a:gd name="connsiteY13" fmla="*/ 430431 h 635261"/>
                <a:gd name="connsiteX14" fmla="*/ 142937 w 333927"/>
                <a:gd name="connsiteY14" fmla="*/ 419843 h 635261"/>
                <a:gd name="connsiteX15" fmla="*/ 156783 w 333927"/>
                <a:gd name="connsiteY15" fmla="*/ 403554 h 635261"/>
                <a:gd name="connsiteX16" fmla="*/ 186104 w 333927"/>
                <a:gd name="connsiteY16" fmla="*/ 403554 h 635261"/>
                <a:gd name="connsiteX17" fmla="*/ 199949 w 333927"/>
                <a:gd name="connsiteY17" fmla="*/ 419843 h 635261"/>
                <a:gd name="connsiteX18" fmla="*/ 199949 w 333927"/>
                <a:gd name="connsiteY18" fmla="*/ 455678 h 635261"/>
                <a:gd name="connsiteX19" fmla="*/ 212981 w 333927"/>
                <a:gd name="connsiteY19" fmla="*/ 463008 h 635261"/>
                <a:gd name="connsiteX20" fmla="*/ 236600 w 333927"/>
                <a:gd name="connsiteY20" fmla="*/ 441018 h 635261"/>
                <a:gd name="connsiteX21" fmla="*/ 250446 w 333927"/>
                <a:gd name="connsiteY21" fmla="*/ 442647 h 635261"/>
                <a:gd name="connsiteX22" fmla="*/ 250446 w 333927"/>
                <a:gd name="connsiteY22" fmla="*/ 457307 h 635261"/>
                <a:gd name="connsiteX23" fmla="*/ 224383 w 333927"/>
                <a:gd name="connsiteY23" fmla="*/ 480926 h 635261"/>
                <a:gd name="connsiteX24" fmla="*/ 224383 w 333927"/>
                <a:gd name="connsiteY24" fmla="*/ 481740 h 635261"/>
                <a:gd name="connsiteX25" fmla="*/ 214610 w 333927"/>
                <a:gd name="connsiteY25" fmla="*/ 486627 h 635261"/>
                <a:gd name="connsiteX26" fmla="*/ 213795 w 333927"/>
                <a:gd name="connsiteY26" fmla="*/ 486627 h 635261"/>
                <a:gd name="connsiteX27" fmla="*/ 208909 w 333927"/>
                <a:gd name="connsiteY27" fmla="*/ 484998 h 635261"/>
                <a:gd name="connsiteX28" fmla="*/ 199949 w 333927"/>
                <a:gd name="connsiteY28" fmla="*/ 479297 h 635261"/>
                <a:gd name="connsiteX29" fmla="*/ 199949 w 333927"/>
                <a:gd name="connsiteY29" fmla="*/ 520833 h 635261"/>
                <a:gd name="connsiteX30" fmla="*/ 195063 w 333927"/>
                <a:gd name="connsiteY30" fmla="*/ 533050 h 635261"/>
                <a:gd name="connsiteX31" fmla="*/ 196692 w 333927"/>
                <a:gd name="connsiteY31" fmla="*/ 536307 h 635261"/>
                <a:gd name="connsiteX32" fmla="*/ 220311 w 333927"/>
                <a:gd name="connsiteY32" fmla="*/ 587617 h 635261"/>
                <a:gd name="connsiteX33" fmla="*/ 221125 w 333927"/>
                <a:gd name="connsiteY33" fmla="*/ 589246 h 635261"/>
                <a:gd name="connsiteX34" fmla="*/ 221940 w 333927"/>
                <a:gd name="connsiteY34" fmla="*/ 592504 h 635261"/>
                <a:gd name="connsiteX35" fmla="*/ 221940 w 333927"/>
                <a:gd name="connsiteY35" fmla="*/ 592504 h 635261"/>
                <a:gd name="connsiteX36" fmla="*/ 221940 w 333927"/>
                <a:gd name="connsiteY36" fmla="*/ 593318 h 635261"/>
                <a:gd name="connsiteX37" fmla="*/ 220311 w 333927"/>
                <a:gd name="connsiteY37" fmla="*/ 629154 h 635261"/>
                <a:gd name="connsiteX38" fmla="*/ 333521 w 333927"/>
                <a:gd name="connsiteY38" fmla="*/ 629154 h 635261"/>
                <a:gd name="connsiteX39" fmla="*/ 282210 w 333927"/>
                <a:gd name="connsiteY39" fmla="*/ 15067 h 635261"/>
                <a:gd name="connsiteX40" fmla="*/ 258591 w 333927"/>
                <a:gd name="connsiteY40" fmla="*/ 6108 h 635261"/>
                <a:gd name="connsiteX41" fmla="*/ 6108 w 333927"/>
                <a:gd name="connsiteY41" fmla="*/ 629154 h 635261"/>
                <a:gd name="connsiteX42" fmla="*/ 130720 w 333927"/>
                <a:gd name="connsiteY42" fmla="*/ 629154 h 635261"/>
                <a:gd name="connsiteX43" fmla="*/ 130720 w 333927"/>
                <a:gd name="connsiteY43" fmla="*/ 625896 h 635261"/>
                <a:gd name="connsiteX44" fmla="*/ 170629 w 333927"/>
                <a:gd name="connsiteY44" fmla="*/ 335956 h 635261"/>
                <a:gd name="connsiteX45" fmla="*/ 199135 w 333927"/>
                <a:gd name="connsiteY45" fmla="*/ 365275 h 635261"/>
                <a:gd name="connsiteX46" fmla="*/ 170629 w 333927"/>
                <a:gd name="connsiteY46" fmla="*/ 394595 h 635261"/>
                <a:gd name="connsiteX47" fmla="*/ 142123 w 333927"/>
                <a:gd name="connsiteY47" fmla="*/ 365275 h 635261"/>
                <a:gd name="connsiteX48" fmla="*/ 170629 w 333927"/>
                <a:gd name="connsiteY48" fmla="*/ 335956 h 63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33927" h="635261">
                  <a:moveTo>
                    <a:pt x="130720" y="625896"/>
                  </a:moveTo>
                  <a:lnTo>
                    <a:pt x="150267" y="594133"/>
                  </a:lnTo>
                  <a:lnTo>
                    <a:pt x="150267" y="593318"/>
                  </a:lnTo>
                  <a:lnTo>
                    <a:pt x="155154" y="537122"/>
                  </a:lnTo>
                  <a:cubicBezTo>
                    <a:pt x="147824" y="536307"/>
                    <a:pt x="142937" y="529792"/>
                    <a:pt x="142937" y="520833"/>
                  </a:cubicBezTo>
                  <a:lnTo>
                    <a:pt x="142937" y="454049"/>
                  </a:lnTo>
                  <a:lnTo>
                    <a:pt x="124205" y="464637"/>
                  </a:lnTo>
                  <a:lnTo>
                    <a:pt x="129906" y="497214"/>
                  </a:lnTo>
                  <a:cubicBezTo>
                    <a:pt x="130720" y="502101"/>
                    <a:pt x="126648" y="506988"/>
                    <a:pt x="120947" y="508617"/>
                  </a:cubicBezTo>
                  <a:cubicBezTo>
                    <a:pt x="115246" y="509431"/>
                    <a:pt x="110359" y="506173"/>
                    <a:pt x="108730" y="501287"/>
                  </a:cubicBezTo>
                  <a:lnTo>
                    <a:pt x="102214" y="465451"/>
                  </a:lnTo>
                  <a:lnTo>
                    <a:pt x="102214" y="464637"/>
                  </a:lnTo>
                  <a:cubicBezTo>
                    <a:pt x="99771" y="459750"/>
                    <a:pt x="102214" y="453235"/>
                    <a:pt x="107916" y="449977"/>
                  </a:cubicBezTo>
                  <a:lnTo>
                    <a:pt x="142937" y="430431"/>
                  </a:lnTo>
                  <a:lnTo>
                    <a:pt x="142937" y="419843"/>
                  </a:lnTo>
                  <a:cubicBezTo>
                    <a:pt x="142937" y="410884"/>
                    <a:pt x="149453" y="403554"/>
                    <a:pt x="156783" y="403554"/>
                  </a:cubicBezTo>
                  <a:lnTo>
                    <a:pt x="186104" y="403554"/>
                  </a:lnTo>
                  <a:cubicBezTo>
                    <a:pt x="193434" y="403554"/>
                    <a:pt x="199949" y="410884"/>
                    <a:pt x="199949" y="419843"/>
                  </a:cubicBezTo>
                  <a:lnTo>
                    <a:pt x="199949" y="455678"/>
                  </a:lnTo>
                  <a:lnTo>
                    <a:pt x="212981" y="463008"/>
                  </a:lnTo>
                  <a:lnTo>
                    <a:pt x="236600" y="441018"/>
                  </a:lnTo>
                  <a:cubicBezTo>
                    <a:pt x="240672" y="437761"/>
                    <a:pt x="246374" y="438575"/>
                    <a:pt x="250446" y="442647"/>
                  </a:cubicBezTo>
                  <a:cubicBezTo>
                    <a:pt x="254518" y="446719"/>
                    <a:pt x="254518" y="453235"/>
                    <a:pt x="250446" y="457307"/>
                  </a:cubicBezTo>
                  <a:lnTo>
                    <a:pt x="224383" y="480926"/>
                  </a:lnTo>
                  <a:lnTo>
                    <a:pt x="224383" y="481740"/>
                  </a:lnTo>
                  <a:cubicBezTo>
                    <a:pt x="222754" y="484998"/>
                    <a:pt x="218682" y="486627"/>
                    <a:pt x="214610" y="486627"/>
                  </a:cubicBezTo>
                  <a:lnTo>
                    <a:pt x="213795" y="486627"/>
                  </a:lnTo>
                  <a:cubicBezTo>
                    <a:pt x="212166" y="486627"/>
                    <a:pt x="210538" y="485812"/>
                    <a:pt x="208909" y="484998"/>
                  </a:cubicBezTo>
                  <a:lnTo>
                    <a:pt x="199949" y="479297"/>
                  </a:lnTo>
                  <a:lnTo>
                    <a:pt x="199949" y="520833"/>
                  </a:lnTo>
                  <a:cubicBezTo>
                    <a:pt x="199949" y="525720"/>
                    <a:pt x="198321" y="529792"/>
                    <a:pt x="195063" y="533050"/>
                  </a:cubicBezTo>
                  <a:cubicBezTo>
                    <a:pt x="195877" y="533864"/>
                    <a:pt x="196692" y="534679"/>
                    <a:pt x="196692" y="536307"/>
                  </a:cubicBezTo>
                  <a:lnTo>
                    <a:pt x="220311" y="587617"/>
                  </a:lnTo>
                  <a:cubicBezTo>
                    <a:pt x="220311" y="588432"/>
                    <a:pt x="220311" y="589246"/>
                    <a:pt x="221125" y="589246"/>
                  </a:cubicBezTo>
                  <a:cubicBezTo>
                    <a:pt x="221940" y="590060"/>
                    <a:pt x="221940" y="590875"/>
                    <a:pt x="221940" y="592504"/>
                  </a:cubicBezTo>
                  <a:lnTo>
                    <a:pt x="221940" y="592504"/>
                  </a:lnTo>
                  <a:lnTo>
                    <a:pt x="221940" y="593318"/>
                  </a:lnTo>
                  <a:lnTo>
                    <a:pt x="220311" y="629154"/>
                  </a:lnTo>
                  <a:lnTo>
                    <a:pt x="333521" y="629154"/>
                  </a:lnTo>
                  <a:lnTo>
                    <a:pt x="282210" y="15067"/>
                  </a:lnTo>
                  <a:cubicBezTo>
                    <a:pt x="282210" y="15067"/>
                    <a:pt x="265106" y="19139"/>
                    <a:pt x="258591" y="6108"/>
                  </a:cubicBezTo>
                  <a:lnTo>
                    <a:pt x="6108" y="629154"/>
                  </a:lnTo>
                  <a:lnTo>
                    <a:pt x="130720" y="629154"/>
                  </a:lnTo>
                  <a:cubicBezTo>
                    <a:pt x="130178" y="627525"/>
                    <a:pt x="130178" y="626439"/>
                    <a:pt x="130720" y="625896"/>
                  </a:cubicBezTo>
                  <a:close/>
                  <a:moveTo>
                    <a:pt x="170629" y="335956"/>
                  </a:moveTo>
                  <a:cubicBezTo>
                    <a:pt x="186104" y="335956"/>
                    <a:pt x="199135" y="348987"/>
                    <a:pt x="199135" y="365275"/>
                  </a:cubicBezTo>
                  <a:cubicBezTo>
                    <a:pt x="199135" y="381564"/>
                    <a:pt x="186104" y="394595"/>
                    <a:pt x="170629" y="394595"/>
                  </a:cubicBezTo>
                  <a:cubicBezTo>
                    <a:pt x="155154" y="394595"/>
                    <a:pt x="142123" y="381564"/>
                    <a:pt x="142123" y="365275"/>
                  </a:cubicBezTo>
                  <a:cubicBezTo>
                    <a:pt x="142123" y="348987"/>
                    <a:pt x="155154" y="335956"/>
                    <a:pt x="170629" y="335956"/>
                  </a:cubicBezTo>
                  <a:close/>
                </a:path>
              </a:pathLst>
            </a:custGeom>
            <a:grpFill/>
            <a:ln w="9525" cap="flat">
              <a:noFill/>
              <a:prstDash val="solid"/>
              <a:miter/>
            </a:ln>
          </p:spPr>
          <p:txBody>
            <a:bodyPr rtlCol="0" anchor="ctr"/>
            <a:lstStyle/>
            <a:p>
              <a:endParaRPr lang="en-IN"/>
            </a:p>
          </p:txBody>
        </p:sp>
        <p:sp>
          <p:nvSpPr>
            <p:cNvPr id="19" name="Freeform: Shape 18">
              <a:extLst>
                <a:ext uri="{FF2B5EF4-FFF2-40B4-BE49-F238E27FC236}">
                  <a16:creationId xmlns:a16="http://schemas.microsoft.com/office/drawing/2014/main" id="{08B5E06E-F4F1-4F51-B06D-F92330549180}"/>
                </a:ext>
              </a:extLst>
            </p:cNvPr>
            <p:cNvSpPr/>
            <p:nvPr/>
          </p:nvSpPr>
          <p:spPr>
            <a:xfrm>
              <a:off x="8127331" y="5809551"/>
              <a:ext cx="65157" cy="97733"/>
            </a:xfrm>
            <a:custGeom>
              <a:avLst/>
              <a:gdLst>
                <a:gd name="connsiteX0" fmla="*/ 59048 w 65156"/>
                <a:gd name="connsiteY0" fmla="*/ 96511 h 97732"/>
                <a:gd name="connsiteX1" fmla="*/ 60677 w 65156"/>
                <a:gd name="connsiteY1" fmla="*/ 67191 h 97732"/>
                <a:gd name="connsiteX2" fmla="*/ 59048 w 65156"/>
                <a:gd name="connsiteY2" fmla="*/ 64748 h 97732"/>
                <a:gd name="connsiteX3" fmla="*/ 35429 w 65156"/>
                <a:gd name="connsiteY3" fmla="*/ 13438 h 97732"/>
                <a:gd name="connsiteX4" fmla="*/ 33800 w 65156"/>
                <a:gd name="connsiteY4" fmla="*/ 6108 h 97732"/>
                <a:gd name="connsiteX5" fmla="*/ 30542 w 65156"/>
                <a:gd name="connsiteY5" fmla="*/ 6108 h 97732"/>
                <a:gd name="connsiteX6" fmla="*/ 30542 w 65156"/>
                <a:gd name="connsiteY6" fmla="*/ 7737 h 97732"/>
                <a:gd name="connsiteX7" fmla="*/ 25655 w 65156"/>
                <a:gd name="connsiteY7" fmla="*/ 63933 h 97732"/>
                <a:gd name="connsiteX8" fmla="*/ 19954 w 65156"/>
                <a:gd name="connsiteY8" fmla="*/ 74521 h 97732"/>
                <a:gd name="connsiteX9" fmla="*/ 6108 w 65156"/>
                <a:gd name="connsiteY9" fmla="*/ 97325 h 97732"/>
                <a:gd name="connsiteX10" fmla="*/ 59048 w 65156"/>
                <a:gd name="connsiteY10" fmla="*/ 96511 h 97732"/>
                <a:gd name="connsiteX11" fmla="*/ 59048 w 65156"/>
                <a:gd name="connsiteY11" fmla="*/ 96511 h 9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156" h="97732">
                  <a:moveTo>
                    <a:pt x="59048" y="96511"/>
                  </a:moveTo>
                  <a:lnTo>
                    <a:pt x="60677" y="67191"/>
                  </a:lnTo>
                  <a:cubicBezTo>
                    <a:pt x="59863" y="66377"/>
                    <a:pt x="59863" y="65562"/>
                    <a:pt x="59048" y="64748"/>
                  </a:cubicBezTo>
                  <a:lnTo>
                    <a:pt x="35429" y="13438"/>
                  </a:lnTo>
                  <a:cubicBezTo>
                    <a:pt x="34614" y="10995"/>
                    <a:pt x="33800" y="8552"/>
                    <a:pt x="33800" y="6108"/>
                  </a:cubicBezTo>
                  <a:lnTo>
                    <a:pt x="30542" y="6108"/>
                  </a:lnTo>
                  <a:lnTo>
                    <a:pt x="30542" y="7737"/>
                  </a:lnTo>
                  <a:lnTo>
                    <a:pt x="25655" y="63933"/>
                  </a:lnTo>
                  <a:cubicBezTo>
                    <a:pt x="25655" y="68820"/>
                    <a:pt x="23212" y="72078"/>
                    <a:pt x="19954" y="74521"/>
                  </a:cubicBezTo>
                  <a:lnTo>
                    <a:pt x="6108" y="97325"/>
                  </a:lnTo>
                  <a:lnTo>
                    <a:pt x="59048" y="96511"/>
                  </a:lnTo>
                  <a:cubicBezTo>
                    <a:pt x="59048" y="97325"/>
                    <a:pt x="58234" y="97325"/>
                    <a:pt x="59048" y="96511"/>
                  </a:cubicBezTo>
                  <a:close/>
                </a:path>
              </a:pathLst>
            </a:custGeom>
            <a:grpFill/>
            <a:ln w="9525" cap="flat">
              <a:noFill/>
              <a:prstDash val="solid"/>
              <a:miter/>
            </a:ln>
          </p:spPr>
          <p:txBody>
            <a:bodyPr rtlCol="0" anchor="ctr"/>
            <a:lstStyle/>
            <a:p>
              <a:endParaRPr lang="en-IN"/>
            </a:p>
          </p:txBody>
        </p:sp>
        <p:sp>
          <p:nvSpPr>
            <p:cNvPr id="20" name="Freeform: Shape 19">
              <a:extLst>
                <a:ext uri="{FF2B5EF4-FFF2-40B4-BE49-F238E27FC236}">
                  <a16:creationId xmlns:a16="http://schemas.microsoft.com/office/drawing/2014/main" id="{12C26D66-F6F5-4921-836C-6B65D9A21E9A}"/>
                </a:ext>
              </a:extLst>
            </p:cNvPr>
            <p:cNvSpPr/>
            <p:nvPr/>
          </p:nvSpPr>
          <p:spPr>
            <a:xfrm>
              <a:off x="8235654" y="5240711"/>
              <a:ext cx="309494" cy="692272"/>
            </a:xfrm>
            <a:custGeom>
              <a:avLst/>
              <a:gdLst>
                <a:gd name="connsiteX0" fmla="*/ 153525 w 309494"/>
                <a:gd name="connsiteY0" fmla="*/ 686526 h 692272"/>
                <a:gd name="connsiteX1" fmla="*/ 153525 w 309494"/>
                <a:gd name="connsiteY1" fmla="*/ 66739 h 692272"/>
                <a:gd name="connsiteX2" fmla="*/ 69636 w 309494"/>
                <a:gd name="connsiteY2" fmla="*/ 39048 h 692272"/>
                <a:gd name="connsiteX3" fmla="*/ 65564 w 309494"/>
                <a:gd name="connsiteY3" fmla="*/ 43934 h 692272"/>
                <a:gd name="connsiteX4" fmla="*/ 41130 w 309494"/>
                <a:gd name="connsiteY4" fmla="*/ 34161 h 692272"/>
                <a:gd name="connsiteX5" fmla="*/ 6108 w 309494"/>
                <a:gd name="connsiteY5" fmla="*/ 20316 h 692272"/>
                <a:gd name="connsiteX6" fmla="*/ 14253 w 309494"/>
                <a:gd name="connsiteY6" fmla="*/ 6470 h 692272"/>
                <a:gd name="connsiteX7" fmla="*/ 20769 w 309494"/>
                <a:gd name="connsiteY7" fmla="*/ 6470 h 692272"/>
                <a:gd name="connsiteX8" fmla="*/ 32171 w 309494"/>
                <a:gd name="connsiteY8" fmla="*/ 12171 h 692272"/>
                <a:gd name="connsiteX9" fmla="*/ 68007 w 309494"/>
                <a:gd name="connsiteY9" fmla="*/ 31718 h 692272"/>
                <a:gd name="connsiteX10" fmla="*/ 155969 w 309494"/>
                <a:gd name="connsiteY10" fmla="*/ 61038 h 692272"/>
                <a:gd name="connsiteX11" fmla="*/ 243116 w 309494"/>
                <a:gd name="connsiteY11" fmla="*/ 34161 h 692272"/>
                <a:gd name="connsiteX12" fmla="*/ 296870 w 309494"/>
                <a:gd name="connsiteY12" fmla="*/ 8914 h 692272"/>
                <a:gd name="connsiteX13" fmla="*/ 307458 w 309494"/>
                <a:gd name="connsiteY13" fmla="*/ 21130 h 692272"/>
                <a:gd name="connsiteX14" fmla="*/ 303386 w 309494"/>
                <a:gd name="connsiteY14" fmla="*/ 21945 h 692272"/>
                <a:gd name="connsiteX15" fmla="*/ 290354 w 309494"/>
                <a:gd name="connsiteY15" fmla="*/ 26831 h 692272"/>
                <a:gd name="connsiteX16" fmla="*/ 272436 w 309494"/>
                <a:gd name="connsiteY16" fmla="*/ 35790 h 692272"/>
                <a:gd name="connsiteX17" fmla="*/ 247188 w 309494"/>
                <a:gd name="connsiteY17" fmla="*/ 47192 h 692272"/>
                <a:gd name="connsiteX18" fmla="*/ 242301 w 309494"/>
                <a:gd name="connsiteY18" fmla="*/ 42306 h 692272"/>
                <a:gd name="connsiteX19" fmla="*/ 159227 w 309494"/>
                <a:gd name="connsiteY19" fmla="*/ 66739 h 692272"/>
                <a:gd name="connsiteX20" fmla="*/ 169815 w 309494"/>
                <a:gd name="connsiteY20" fmla="*/ 686526 h 692272"/>
                <a:gd name="connsiteX21" fmla="*/ 153525 w 309494"/>
                <a:gd name="connsiteY21" fmla="*/ 686526 h 69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9494" h="692272">
                  <a:moveTo>
                    <a:pt x="153525" y="686526"/>
                  </a:moveTo>
                  <a:lnTo>
                    <a:pt x="153525" y="66739"/>
                  </a:lnTo>
                  <a:lnTo>
                    <a:pt x="69636" y="39048"/>
                  </a:lnTo>
                  <a:cubicBezTo>
                    <a:pt x="69636" y="39048"/>
                    <a:pt x="67193" y="43120"/>
                    <a:pt x="65564" y="43934"/>
                  </a:cubicBezTo>
                  <a:cubicBezTo>
                    <a:pt x="59048" y="45563"/>
                    <a:pt x="41130" y="34161"/>
                    <a:pt x="41130" y="34161"/>
                  </a:cubicBezTo>
                  <a:lnTo>
                    <a:pt x="6108" y="20316"/>
                  </a:lnTo>
                  <a:cubicBezTo>
                    <a:pt x="6108" y="20316"/>
                    <a:pt x="10995" y="8099"/>
                    <a:pt x="14253" y="6470"/>
                  </a:cubicBezTo>
                  <a:cubicBezTo>
                    <a:pt x="15882" y="5656"/>
                    <a:pt x="19140" y="6470"/>
                    <a:pt x="20769" y="6470"/>
                  </a:cubicBezTo>
                  <a:cubicBezTo>
                    <a:pt x="24027" y="7285"/>
                    <a:pt x="32171" y="12171"/>
                    <a:pt x="32171" y="12171"/>
                  </a:cubicBezTo>
                  <a:lnTo>
                    <a:pt x="68007" y="31718"/>
                  </a:lnTo>
                  <a:lnTo>
                    <a:pt x="155969" y="61038"/>
                  </a:lnTo>
                  <a:lnTo>
                    <a:pt x="243116" y="34161"/>
                  </a:lnTo>
                  <a:cubicBezTo>
                    <a:pt x="243116" y="34161"/>
                    <a:pt x="286282" y="7285"/>
                    <a:pt x="296870" y="8914"/>
                  </a:cubicBezTo>
                  <a:lnTo>
                    <a:pt x="307458" y="21130"/>
                  </a:lnTo>
                  <a:lnTo>
                    <a:pt x="303386" y="21945"/>
                  </a:lnTo>
                  <a:lnTo>
                    <a:pt x="290354" y="26831"/>
                  </a:lnTo>
                  <a:lnTo>
                    <a:pt x="272436" y="35790"/>
                  </a:lnTo>
                  <a:cubicBezTo>
                    <a:pt x="272436" y="35790"/>
                    <a:pt x="253704" y="48821"/>
                    <a:pt x="247188" y="47192"/>
                  </a:cubicBezTo>
                  <a:cubicBezTo>
                    <a:pt x="245559" y="46378"/>
                    <a:pt x="242301" y="42306"/>
                    <a:pt x="242301" y="42306"/>
                  </a:cubicBezTo>
                  <a:lnTo>
                    <a:pt x="159227" y="66739"/>
                  </a:lnTo>
                  <a:lnTo>
                    <a:pt x="169815" y="686526"/>
                  </a:lnTo>
                  <a:lnTo>
                    <a:pt x="153525" y="686526"/>
                  </a:lnTo>
                  <a:close/>
                </a:path>
              </a:pathLst>
            </a:custGeom>
            <a:grpFill/>
            <a:ln w="9525" cap="flat">
              <a:noFill/>
              <a:prstDash val="solid"/>
              <a:miter/>
            </a:ln>
          </p:spPr>
          <p:txBody>
            <a:bodyPr rtlCol="0" anchor="ctr"/>
            <a:lstStyle/>
            <a:p>
              <a:endParaRPr lang="en-IN"/>
            </a:p>
          </p:txBody>
        </p:sp>
        <p:sp>
          <p:nvSpPr>
            <p:cNvPr id="21" name="Freeform: Shape 20">
              <a:extLst>
                <a:ext uri="{FF2B5EF4-FFF2-40B4-BE49-F238E27FC236}">
                  <a16:creationId xmlns:a16="http://schemas.microsoft.com/office/drawing/2014/main" id="{95B5C355-8E70-4FE2-A461-3B4236DFCE41}"/>
                </a:ext>
              </a:extLst>
            </p:cNvPr>
            <p:cNvSpPr/>
            <p:nvPr/>
          </p:nvSpPr>
          <p:spPr>
            <a:xfrm>
              <a:off x="7983172" y="5914613"/>
              <a:ext cx="171036" cy="40722"/>
            </a:xfrm>
            <a:custGeom>
              <a:avLst/>
              <a:gdLst>
                <a:gd name="connsiteX0" fmla="*/ 6108 w 171036"/>
                <a:gd name="connsiteY0" fmla="*/ 6108 h 40721"/>
                <a:gd name="connsiteX1" fmla="*/ 168186 w 171036"/>
                <a:gd name="connsiteY1" fmla="*/ 6108 h 40721"/>
                <a:gd name="connsiteX2" fmla="*/ 168186 w 171036"/>
                <a:gd name="connsiteY2" fmla="*/ 38686 h 40721"/>
                <a:gd name="connsiteX3" fmla="*/ 6108 w 171036"/>
                <a:gd name="connsiteY3" fmla="*/ 38686 h 40721"/>
              </a:gdLst>
              <a:ahLst/>
              <a:cxnLst>
                <a:cxn ang="0">
                  <a:pos x="connsiteX0" y="connsiteY0"/>
                </a:cxn>
                <a:cxn ang="0">
                  <a:pos x="connsiteX1" y="connsiteY1"/>
                </a:cxn>
                <a:cxn ang="0">
                  <a:pos x="connsiteX2" y="connsiteY2"/>
                </a:cxn>
                <a:cxn ang="0">
                  <a:pos x="connsiteX3" y="connsiteY3"/>
                </a:cxn>
              </a:cxnLst>
              <a:rect l="l" t="t" r="r" b="b"/>
              <a:pathLst>
                <a:path w="171036" h="40721">
                  <a:moveTo>
                    <a:pt x="6108" y="6108"/>
                  </a:moveTo>
                  <a:lnTo>
                    <a:pt x="168186" y="6108"/>
                  </a:lnTo>
                  <a:lnTo>
                    <a:pt x="168186" y="38686"/>
                  </a:lnTo>
                  <a:lnTo>
                    <a:pt x="6108" y="38686"/>
                  </a:lnTo>
                  <a:close/>
                </a:path>
              </a:pathLst>
            </a:custGeom>
            <a:grpFill/>
            <a:ln w="9525" cap="flat">
              <a:noFill/>
              <a:prstDash val="solid"/>
              <a:miter/>
            </a:ln>
          </p:spPr>
          <p:txBody>
            <a:bodyPr rtlCol="0" anchor="ctr"/>
            <a:lstStyle/>
            <a:p>
              <a:endParaRPr lang="en-IN"/>
            </a:p>
          </p:txBody>
        </p:sp>
        <p:sp>
          <p:nvSpPr>
            <p:cNvPr id="22" name="Freeform: Shape 21">
              <a:extLst>
                <a:ext uri="{FF2B5EF4-FFF2-40B4-BE49-F238E27FC236}">
                  <a16:creationId xmlns:a16="http://schemas.microsoft.com/office/drawing/2014/main" id="{1A4D6574-DE00-44F5-A109-2D359927C285}"/>
                </a:ext>
              </a:extLst>
            </p:cNvPr>
            <p:cNvSpPr/>
            <p:nvPr/>
          </p:nvSpPr>
          <p:spPr>
            <a:xfrm>
              <a:off x="8149322" y="5914613"/>
              <a:ext cx="171036" cy="40722"/>
            </a:xfrm>
            <a:custGeom>
              <a:avLst/>
              <a:gdLst>
                <a:gd name="connsiteX0" fmla="*/ 6108 w 171036"/>
                <a:gd name="connsiteY0" fmla="*/ 6108 h 40721"/>
                <a:gd name="connsiteX1" fmla="*/ 168186 w 171036"/>
                <a:gd name="connsiteY1" fmla="*/ 6108 h 40721"/>
                <a:gd name="connsiteX2" fmla="*/ 168186 w 171036"/>
                <a:gd name="connsiteY2" fmla="*/ 38686 h 40721"/>
                <a:gd name="connsiteX3" fmla="*/ 6108 w 171036"/>
                <a:gd name="connsiteY3" fmla="*/ 38686 h 40721"/>
              </a:gdLst>
              <a:ahLst/>
              <a:cxnLst>
                <a:cxn ang="0">
                  <a:pos x="connsiteX0" y="connsiteY0"/>
                </a:cxn>
                <a:cxn ang="0">
                  <a:pos x="connsiteX1" y="connsiteY1"/>
                </a:cxn>
                <a:cxn ang="0">
                  <a:pos x="connsiteX2" y="connsiteY2"/>
                </a:cxn>
                <a:cxn ang="0">
                  <a:pos x="connsiteX3" y="connsiteY3"/>
                </a:cxn>
              </a:cxnLst>
              <a:rect l="l" t="t" r="r" b="b"/>
              <a:pathLst>
                <a:path w="171036" h="40721">
                  <a:moveTo>
                    <a:pt x="6108" y="6108"/>
                  </a:moveTo>
                  <a:lnTo>
                    <a:pt x="168186" y="6108"/>
                  </a:lnTo>
                  <a:lnTo>
                    <a:pt x="168186" y="38686"/>
                  </a:lnTo>
                  <a:lnTo>
                    <a:pt x="6108" y="38686"/>
                  </a:lnTo>
                  <a:close/>
                </a:path>
              </a:pathLst>
            </a:custGeom>
            <a:grpFill/>
            <a:ln w="9525" cap="flat">
              <a:noFill/>
              <a:prstDash val="solid"/>
              <a:miter/>
            </a:ln>
          </p:spPr>
          <p:txBody>
            <a:bodyPr rtlCol="0" anchor="ctr"/>
            <a:lstStyle/>
            <a:p>
              <a:endParaRPr lang="en-IN"/>
            </a:p>
          </p:txBody>
        </p:sp>
        <p:sp>
          <p:nvSpPr>
            <p:cNvPr id="23" name="Freeform: Shape 22">
              <a:extLst>
                <a:ext uri="{FF2B5EF4-FFF2-40B4-BE49-F238E27FC236}">
                  <a16:creationId xmlns:a16="http://schemas.microsoft.com/office/drawing/2014/main" id="{042C476F-B7AA-4F5C-8AB3-C8A314D36E98}"/>
                </a:ext>
              </a:extLst>
            </p:cNvPr>
            <p:cNvSpPr/>
            <p:nvPr/>
          </p:nvSpPr>
          <p:spPr>
            <a:xfrm>
              <a:off x="8315471" y="5914613"/>
              <a:ext cx="171036" cy="40722"/>
            </a:xfrm>
            <a:custGeom>
              <a:avLst/>
              <a:gdLst>
                <a:gd name="connsiteX0" fmla="*/ 6108 w 171036"/>
                <a:gd name="connsiteY0" fmla="*/ 6108 h 40721"/>
                <a:gd name="connsiteX1" fmla="*/ 168186 w 171036"/>
                <a:gd name="connsiteY1" fmla="*/ 6108 h 40721"/>
                <a:gd name="connsiteX2" fmla="*/ 168186 w 171036"/>
                <a:gd name="connsiteY2" fmla="*/ 38686 h 40721"/>
                <a:gd name="connsiteX3" fmla="*/ 6108 w 171036"/>
                <a:gd name="connsiteY3" fmla="*/ 38686 h 40721"/>
              </a:gdLst>
              <a:ahLst/>
              <a:cxnLst>
                <a:cxn ang="0">
                  <a:pos x="connsiteX0" y="connsiteY0"/>
                </a:cxn>
                <a:cxn ang="0">
                  <a:pos x="connsiteX1" y="connsiteY1"/>
                </a:cxn>
                <a:cxn ang="0">
                  <a:pos x="connsiteX2" y="connsiteY2"/>
                </a:cxn>
                <a:cxn ang="0">
                  <a:pos x="connsiteX3" y="connsiteY3"/>
                </a:cxn>
              </a:cxnLst>
              <a:rect l="l" t="t" r="r" b="b"/>
              <a:pathLst>
                <a:path w="171036" h="40721">
                  <a:moveTo>
                    <a:pt x="6108" y="6108"/>
                  </a:moveTo>
                  <a:lnTo>
                    <a:pt x="168186" y="6108"/>
                  </a:lnTo>
                  <a:lnTo>
                    <a:pt x="168186" y="38686"/>
                  </a:lnTo>
                  <a:lnTo>
                    <a:pt x="6108" y="38686"/>
                  </a:lnTo>
                  <a:close/>
                </a:path>
              </a:pathLst>
            </a:custGeom>
            <a:grpFill/>
            <a:ln w="9525" cap="flat">
              <a:noFill/>
              <a:prstDash val="solid"/>
              <a:miter/>
            </a:ln>
          </p:spPr>
          <p:txBody>
            <a:bodyPr rtlCol="0" anchor="ctr"/>
            <a:lstStyle/>
            <a:p>
              <a:endParaRPr lang="en-IN"/>
            </a:p>
          </p:txBody>
        </p:sp>
        <p:sp>
          <p:nvSpPr>
            <p:cNvPr id="25" name="Freeform: Shape 24">
              <a:extLst>
                <a:ext uri="{FF2B5EF4-FFF2-40B4-BE49-F238E27FC236}">
                  <a16:creationId xmlns:a16="http://schemas.microsoft.com/office/drawing/2014/main" id="{411E5FAC-3E90-4F40-88B4-B07AAA40517F}"/>
                </a:ext>
              </a:extLst>
            </p:cNvPr>
            <p:cNvSpPr/>
            <p:nvPr/>
          </p:nvSpPr>
          <p:spPr>
            <a:xfrm>
              <a:off x="8235654" y="5254918"/>
              <a:ext cx="40723" cy="32578"/>
            </a:xfrm>
            <a:custGeom>
              <a:avLst/>
              <a:gdLst>
                <a:gd name="connsiteX0" fmla="*/ 41945 w 40722"/>
                <a:gd name="connsiteY0" fmla="*/ 20768 h 32577"/>
                <a:gd name="connsiteX1" fmla="*/ 6108 w 40722"/>
                <a:gd name="connsiteY1" fmla="*/ 6108 h 32577"/>
                <a:gd name="connsiteX2" fmla="*/ 8552 w 40722"/>
                <a:gd name="connsiteY2" fmla="*/ 20768 h 32577"/>
                <a:gd name="connsiteX3" fmla="*/ 31357 w 40722"/>
                <a:gd name="connsiteY3" fmla="*/ 28912 h 32577"/>
                <a:gd name="connsiteX4" fmla="*/ 41945 w 40722"/>
                <a:gd name="connsiteY4" fmla="*/ 20768 h 3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22" h="32577">
                  <a:moveTo>
                    <a:pt x="41945" y="20768"/>
                  </a:moveTo>
                  <a:cubicBezTo>
                    <a:pt x="41945" y="20768"/>
                    <a:pt x="23212" y="7737"/>
                    <a:pt x="6108" y="6108"/>
                  </a:cubicBezTo>
                  <a:cubicBezTo>
                    <a:pt x="6108" y="6108"/>
                    <a:pt x="6108" y="17510"/>
                    <a:pt x="8552" y="20768"/>
                  </a:cubicBezTo>
                  <a:cubicBezTo>
                    <a:pt x="8552" y="20768"/>
                    <a:pt x="24841" y="28912"/>
                    <a:pt x="31357" y="28912"/>
                  </a:cubicBezTo>
                  <a:cubicBezTo>
                    <a:pt x="31357" y="28912"/>
                    <a:pt x="39501" y="26469"/>
                    <a:pt x="41945" y="20768"/>
                  </a:cubicBezTo>
                  <a:close/>
                </a:path>
              </a:pathLst>
            </a:custGeom>
            <a:grpFill/>
            <a:ln w="9525" cap="flat">
              <a:noFill/>
              <a:prstDash val="solid"/>
              <a:miter/>
            </a:ln>
          </p:spPr>
          <p:txBody>
            <a:bodyPr rtlCol="0" anchor="ctr"/>
            <a:lstStyle/>
            <a:p>
              <a:endParaRPr lang="en-IN"/>
            </a:p>
          </p:txBody>
        </p:sp>
        <p:sp>
          <p:nvSpPr>
            <p:cNvPr id="26" name="Freeform: Shape 25">
              <a:extLst>
                <a:ext uri="{FF2B5EF4-FFF2-40B4-BE49-F238E27FC236}">
                  <a16:creationId xmlns:a16="http://schemas.microsoft.com/office/drawing/2014/main" id="{8F3AADD4-629B-4207-B192-BEB52A3DE981}"/>
                </a:ext>
              </a:extLst>
            </p:cNvPr>
            <p:cNvSpPr/>
            <p:nvPr/>
          </p:nvSpPr>
          <p:spPr>
            <a:xfrm>
              <a:off x="8501168" y="5255733"/>
              <a:ext cx="40723" cy="32578"/>
            </a:xfrm>
            <a:custGeom>
              <a:avLst/>
              <a:gdLst>
                <a:gd name="connsiteX0" fmla="*/ 6108 w 40722"/>
                <a:gd name="connsiteY0" fmla="*/ 20768 h 32577"/>
                <a:gd name="connsiteX1" fmla="*/ 41945 w 40722"/>
                <a:gd name="connsiteY1" fmla="*/ 6108 h 32577"/>
                <a:gd name="connsiteX2" fmla="*/ 39501 w 40722"/>
                <a:gd name="connsiteY2" fmla="*/ 20768 h 32577"/>
                <a:gd name="connsiteX3" fmla="*/ 16696 w 40722"/>
                <a:gd name="connsiteY3" fmla="*/ 28913 h 32577"/>
                <a:gd name="connsiteX4" fmla="*/ 6108 w 40722"/>
                <a:gd name="connsiteY4" fmla="*/ 20768 h 3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22" h="32577">
                  <a:moveTo>
                    <a:pt x="6108" y="20768"/>
                  </a:moveTo>
                  <a:cubicBezTo>
                    <a:pt x="6108" y="20768"/>
                    <a:pt x="24841" y="7737"/>
                    <a:pt x="41945" y="6108"/>
                  </a:cubicBezTo>
                  <a:cubicBezTo>
                    <a:pt x="41945" y="6108"/>
                    <a:pt x="41945" y="17510"/>
                    <a:pt x="39501" y="20768"/>
                  </a:cubicBezTo>
                  <a:cubicBezTo>
                    <a:pt x="39501" y="20768"/>
                    <a:pt x="23212" y="28913"/>
                    <a:pt x="16696" y="28913"/>
                  </a:cubicBezTo>
                  <a:cubicBezTo>
                    <a:pt x="16696" y="29727"/>
                    <a:pt x="9366" y="27284"/>
                    <a:pt x="6108" y="20768"/>
                  </a:cubicBezTo>
                  <a:close/>
                </a:path>
              </a:pathLst>
            </a:custGeom>
            <a:grpFill/>
            <a:ln w="9525" cap="flat">
              <a:noFill/>
              <a:prstDash val="solid"/>
              <a:miter/>
            </a:ln>
          </p:spPr>
          <p:txBody>
            <a:bodyPr rtlCol="0" anchor="ctr"/>
            <a:lstStyle/>
            <a:p>
              <a:endParaRPr lang="en-IN"/>
            </a:p>
          </p:txBody>
        </p:sp>
      </p:grpSp>
      <p:sp>
        <p:nvSpPr>
          <p:cNvPr id="27" name="Rectangle 26">
            <a:extLst>
              <a:ext uri="{FF2B5EF4-FFF2-40B4-BE49-F238E27FC236}">
                <a16:creationId xmlns:a16="http://schemas.microsoft.com/office/drawing/2014/main" id="{90A5B22E-E701-4437-9E90-E231926BBB1E}"/>
              </a:ext>
            </a:extLst>
          </p:cNvPr>
          <p:cNvSpPr/>
          <p:nvPr/>
        </p:nvSpPr>
        <p:spPr>
          <a:xfrm>
            <a:off x="2216797" y="2788234"/>
            <a:ext cx="2942415" cy="2800767"/>
          </a:xfrm>
          <a:prstGeom prst="rect">
            <a:avLst/>
          </a:prstGeom>
        </p:spPr>
        <p:txBody>
          <a:bodyPr wrap="square">
            <a:spAutoFit/>
          </a:bodyPr>
          <a:lstStyle/>
          <a:p>
            <a:pPr>
              <a:lnSpc>
                <a:spcPct val="100000"/>
              </a:lnSpc>
              <a:spcBef>
                <a:spcPts val="1200"/>
              </a:spcBef>
            </a:pPr>
            <a:r>
              <a:rPr lang="en-US" sz="1600">
                <a:latin typeface="Segoe UI"/>
                <a:ea typeface="+mj-lt"/>
                <a:cs typeface="Segoe UI"/>
              </a:rPr>
              <a:t>42 out of 64 unemployed women identified safety as the key reason for not working. This research critically highlights how lack of safety can impede women in participating in the workforce. It also gives actionable inputs on design and implementation of infrastructure to ensure safety.</a:t>
            </a:r>
            <a:endParaRPr lang="en-US" sz="2000">
              <a:solidFill>
                <a:schemeClr val="accent2"/>
              </a:solidFill>
              <a:latin typeface="Segoe UI Black" panose="020B0A02040204020203" pitchFamily="34" charset="0"/>
              <a:ea typeface="Segoe UI Black" panose="020B0A02040204020203" pitchFamily="34" charset="0"/>
              <a:cs typeface="Segoe UI" panose="020B0502040204020203" pitchFamily="34" charset="0"/>
            </a:endParaRPr>
          </a:p>
        </p:txBody>
      </p:sp>
      <p:cxnSp>
        <p:nvCxnSpPr>
          <p:cNvPr id="28" name="Straight Connector 27">
            <a:extLst>
              <a:ext uri="{FF2B5EF4-FFF2-40B4-BE49-F238E27FC236}">
                <a16:creationId xmlns:a16="http://schemas.microsoft.com/office/drawing/2014/main" id="{48B3799E-B5B0-460E-9369-4D532D9DF225}"/>
              </a:ext>
            </a:extLst>
          </p:cNvPr>
          <p:cNvCxnSpPr>
            <a:cxnSpLocks/>
          </p:cNvCxnSpPr>
          <p:nvPr/>
        </p:nvCxnSpPr>
        <p:spPr>
          <a:xfrm>
            <a:off x="2172347" y="2891805"/>
            <a:ext cx="0" cy="2586780"/>
          </a:xfrm>
          <a:prstGeom prst="line">
            <a:avLst/>
          </a:prstGeom>
          <a:ln w="28575">
            <a:solidFill>
              <a:schemeClr val="tx2">
                <a:lumMod val="10000"/>
                <a:lumOff val="90000"/>
              </a:schemeClr>
            </a:solidFill>
            <a:prstDash val="solid"/>
          </a:ln>
        </p:spPr>
        <p:style>
          <a:lnRef idx="1">
            <a:schemeClr val="accent2"/>
          </a:lnRef>
          <a:fillRef idx="0">
            <a:schemeClr val="accent2"/>
          </a:fillRef>
          <a:effectRef idx="0">
            <a:schemeClr val="accent2"/>
          </a:effectRef>
          <a:fontRef idx="minor">
            <a:schemeClr val="tx1"/>
          </a:fontRef>
        </p:style>
      </p:cxnSp>
      <p:grpSp>
        <p:nvGrpSpPr>
          <p:cNvPr id="29" name="Group 28">
            <a:extLst>
              <a:ext uri="{FF2B5EF4-FFF2-40B4-BE49-F238E27FC236}">
                <a16:creationId xmlns:a16="http://schemas.microsoft.com/office/drawing/2014/main" id="{B4E93551-DD6B-4CE4-891B-F2838B2BD42F}"/>
              </a:ext>
            </a:extLst>
          </p:cNvPr>
          <p:cNvGrpSpPr/>
          <p:nvPr/>
        </p:nvGrpSpPr>
        <p:grpSpPr>
          <a:xfrm>
            <a:off x="843917" y="2892434"/>
            <a:ext cx="1169657" cy="1063362"/>
            <a:chOff x="902532" y="2876842"/>
            <a:chExt cx="936859" cy="883746"/>
          </a:xfrm>
        </p:grpSpPr>
        <p:sp>
          <p:nvSpPr>
            <p:cNvPr id="30" name="Freeform: Shape 29">
              <a:extLst>
                <a:ext uri="{FF2B5EF4-FFF2-40B4-BE49-F238E27FC236}">
                  <a16:creationId xmlns:a16="http://schemas.microsoft.com/office/drawing/2014/main" id="{A19B45EF-52DB-4C95-9D41-BA0C8E48B32D}"/>
                </a:ext>
              </a:extLst>
            </p:cNvPr>
            <p:cNvSpPr/>
            <p:nvPr/>
          </p:nvSpPr>
          <p:spPr>
            <a:xfrm>
              <a:off x="911085" y="2889058"/>
              <a:ext cx="871552" cy="871530"/>
            </a:xfrm>
            <a:custGeom>
              <a:avLst/>
              <a:gdLst>
                <a:gd name="connsiteX0" fmla="*/ 386786 w 390940"/>
                <a:gd name="connsiteY0" fmla="*/ 196442 h 390930"/>
                <a:gd name="connsiteX1" fmla="*/ 196448 w 390940"/>
                <a:gd name="connsiteY1" fmla="*/ 386777 h 390930"/>
                <a:gd name="connsiteX2" fmla="*/ 6109 w 390940"/>
                <a:gd name="connsiteY2" fmla="*/ 196442 h 390930"/>
                <a:gd name="connsiteX3" fmla="*/ 196448 w 390940"/>
                <a:gd name="connsiteY3" fmla="*/ 6108 h 390930"/>
                <a:gd name="connsiteX4" fmla="*/ 386786 w 390940"/>
                <a:gd name="connsiteY4" fmla="*/ 196442 h 390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940" h="390930">
                  <a:moveTo>
                    <a:pt x="386786" y="196442"/>
                  </a:moveTo>
                  <a:cubicBezTo>
                    <a:pt x="386786" y="301561"/>
                    <a:pt x="301569" y="386777"/>
                    <a:pt x="196448" y="386777"/>
                  </a:cubicBezTo>
                  <a:cubicBezTo>
                    <a:pt x="91326" y="386777"/>
                    <a:pt x="6109" y="301561"/>
                    <a:pt x="6109" y="196442"/>
                  </a:cubicBezTo>
                  <a:cubicBezTo>
                    <a:pt x="6109" y="91324"/>
                    <a:pt x="91326" y="6108"/>
                    <a:pt x="196448" y="6108"/>
                  </a:cubicBezTo>
                  <a:cubicBezTo>
                    <a:pt x="301569" y="6108"/>
                    <a:pt x="386786" y="91324"/>
                    <a:pt x="386786" y="196442"/>
                  </a:cubicBezTo>
                  <a:close/>
                </a:path>
              </a:pathLst>
            </a:custGeom>
            <a:solidFill>
              <a:schemeClr val="tx2">
                <a:lumMod val="10000"/>
                <a:lumOff val="90000"/>
              </a:schemeClr>
            </a:solidFill>
            <a:ln w="9525" cap="flat">
              <a:noFill/>
              <a:prstDash val="solid"/>
              <a:miter/>
            </a:ln>
          </p:spPr>
          <p:txBody>
            <a:bodyPr rtlCol="0" anchor="ctr"/>
            <a:lstStyle/>
            <a:p>
              <a:endParaRPr lang="en-IN"/>
            </a:p>
          </p:txBody>
        </p:sp>
        <p:sp>
          <p:nvSpPr>
            <p:cNvPr id="31" name="Freeform: Shape 30">
              <a:extLst>
                <a:ext uri="{FF2B5EF4-FFF2-40B4-BE49-F238E27FC236}">
                  <a16:creationId xmlns:a16="http://schemas.microsoft.com/office/drawing/2014/main" id="{BD15FB44-1C46-448F-ABD3-2FF2C910FC13}"/>
                </a:ext>
              </a:extLst>
            </p:cNvPr>
            <p:cNvSpPr/>
            <p:nvPr/>
          </p:nvSpPr>
          <p:spPr>
            <a:xfrm>
              <a:off x="902532" y="2876842"/>
              <a:ext cx="490249" cy="617335"/>
            </a:xfrm>
            <a:custGeom>
              <a:avLst/>
              <a:gdLst>
                <a:gd name="connsiteX0" fmla="*/ 204999 w 219903"/>
                <a:gd name="connsiteY0" fmla="*/ 18325 h 276908"/>
                <a:gd name="connsiteX1" fmla="*/ 204999 w 219903"/>
                <a:gd name="connsiteY1" fmla="*/ 208659 h 276908"/>
                <a:gd name="connsiteX2" fmla="*/ 18325 w 219903"/>
                <a:gd name="connsiteY2" fmla="*/ 265344 h 276908"/>
              </a:gdLst>
              <a:ahLst/>
              <a:cxnLst>
                <a:cxn ang="0">
                  <a:pos x="connsiteX0" y="connsiteY0"/>
                </a:cxn>
                <a:cxn ang="0">
                  <a:pos x="connsiteX1" y="connsiteY1"/>
                </a:cxn>
                <a:cxn ang="0">
                  <a:pos x="connsiteX2" y="connsiteY2"/>
                </a:cxn>
              </a:cxnLst>
              <a:rect l="l" t="t" r="r" b="b"/>
              <a:pathLst>
                <a:path w="219903" h="276908">
                  <a:moveTo>
                    <a:pt x="204999" y="18325"/>
                  </a:moveTo>
                  <a:lnTo>
                    <a:pt x="204999" y="208659"/>
                  </a:lnTo>
                  <a:lnTo>
                    <a:pt x="18325" y="265344"/>
                  </a:lnTo>
                </a:path>
              </a:pathLst>
            </a:custGeom>
            <a:noFill/>
            <a:ln w="28575" cap="flat">
              <a:solidFill>
                <a:srgbClr val="FFFFFF"/>
              </a:solidFill>
              <a:prstDash val="solid"/>
              <a:miter/>
            </a:ln>
          </p:spPr>
          <p:txBody>
            <a:bodyPr rtlCol="0" anchor="ctr"/>
            <a:lstStyle/>
            <a:p>
              <a:endParaRPr lang="en-IN"/>
            </a:p>
          </p:txBody>
        </p:sp>
        <p:sp>
          <p:nvSpPr>
            <p:cNvPr id="32" name="Freeform: Shape 31">
              <a:extLst>
                <a:ext uri="{FF2B5EF4-FFF2-40B4-BE49-F238E27FC236}">
                  <a16:creationId xmlns:a16="http://schemas.microsoft.com/office/drawing/2014/main" id="{1DDFF926-130B-47B0-9EFE-CE30C07208EA}"/>
                </a:ext>
              </a:extLst>
            </p:cNvPr>
            <p:cNvSpPr/>
            <p:nvPr/>
          </p:nvSpPr>
          <p:spPr>
            <a:xfrm>
              <a:off x="967839" y="2889058"/>
              <a:ext cx="871552" cy="871530"/>
            </a:xfrm>
            <a:custGeom>
              <a:avLst/>
              <a:gdLst>
                <a:gd name="connsiteX0" fmla="*/ 386786 w 390940"/>
                <a:gd name="connsiteY0" fmla="*/ 196442 h 390930"/>
                <a:gd name="connsiteX1" fmla="*/ 196447 w 390940"/>
                <a:gd name="connsiteY1" fmla="*/ 386777 h 390930"/>
                <a:gd name="connsiteX2" fmla="*/ 6109 w 390940"/>
                <a:gd name="connsiteY2" fmla="*/ 196442 h 390930"/>
                <a:gd name="connsiteX3" fmla="*/ 196447 w 390940"/>
                <a:gd name="connsiteY3" fmla="*/ 6108 h 390930"/>
                <a:gd name="connsiteX4" fmla="*/ 386786 w 390940"/>
                <a:gd name="connsiteY4" fmla="*/ 196442 h 390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940" h="390930">
                  <a:moveTo>
                    <a:pt x="386786" y="196442"/>
                  </a:moveTo>
                  <a:cubicBezTo>
                    <a:pt x="386786" y="301561"/>
                    <a:pt x="301569" y="386777"/>
                    <a:pt x="196447" y="386777"/>
                  </a:cubicBezTo>
                  <a:cubicBezTo>
                    <a:pt x="91326" y="386777"/>
                    <a:pt x="6109" y="301561"/>
                    <a:pt x="6109" y="196442"/>
                  </a:cubicBezTo>
                  <a:cubicBezTo>
                    <a:pt x="6109" y="91324"/>
                    <a:pt x="91326" y="6108"/>
                    <a:pt x="196447" y="6108"/>
                  </a:cubicBezTo>
                  <a:cubicBezTo>
                    <a:pt x="301569" y="6108"/>
                    <a:pt x="386786" y="91324"/>
                    <a:pt x="386786" y="196442"/>
                  </a:cubicBezTo>
                  <a:close/>
                </a:path>
              </a:pathLst>
            </a:custGeom>
            <a:noFill/>
            <a:ln w="19050" cap="flat">
              <a:solidFill>
                <a:schemeClr val="tx2">
                  <a:lumMod val="75000"/>
                  <a:lumOff val="25000"/>
                </a:schemeClr>
              </a:solidFill>
              <a:prstDash val="solid"/>
              <a:miter/>
            </a:ln>
          </p:spPr>
          <p:txBody>
            <a:bodyPr rtlCol="0" anchor="ctr"/>
            <a:lstStyle/>
            <a:p>
              <a:endParaRPr lang="en-IN"/>
            </a:p>
          </p:txBody>
        </p:sp>
      </p:grpSp>
      <p:sp>
        <p:nvSpPr>
          <p:cNvPr id="33" name="Rectangle 32">
            <a:extLst>
              <a:ext uri="{FF2B5EF4-FFF2-40B4-BE49-F238E27FC236}">
                <a16:creationId xmlns:a16="http://schemas.microsoft.com/office/drawing/2014/main" id="{0FC6CF7D-BE8D-4453-8148-2DE99C29083E}"/>
              </a:ext>
            </a:extLst>
          </p:cNvPr>
          <p:cNvSpPr/>
          <p:nvPr/>
        </p:nvSpPr>
        <p:spPr>
          <a:xfrm>
            <a:off x="7493247" y="3038840"/>
            <a:ext cx="3174751" cy="2062103"/>
          </a:xfrm>
          <a:prstGeom prst="rect">
            <a:avLst/>
          </a:prstGeom>
        </p:spPr>
        <p:txBody>
          <a:bodyPr wrap="square">
            <a:spAutoFit/>
          </a:bodyPr>
          <a:lstStyle/>
          <a:p>
            <a:pPr>
              <a:lnSpc>
                <a:spcPct val="100000"/>
              </a:lnSpc>
              <a:spcBef>
                <a:spcPts val="1200"/>
              </a:spcBef>
            </a:pPr>
            <a:r>
              <a:rPr lang="en-US" sz="1600">
                <a:latin typeface="Segoe UI"/>
                <a:ea typeface="+mj-lt"/>
                <a:cs typeface="Segoe UI"/>
              </a:rPr>
              <a:t>Land-use has a crucial role to play when designing for safety. Ensuring active nodes around streets, especially for first and last mile connections is crucial. There also no design standards and specifications for high property walls abutting streets.</a:t>
            </a:r>
            <a:endParaRPr lang="en-US" sz="2000">
              <a:solidFill>
                <a:schemeClr val="accent2"/>
              </a:solidFill>
              <a:latin typeface="Segoe UI Black" panose="020B0A02040204020203" pitchFamily="34" charset="0"/>
              <a:ea typeface="Segoe UI Black" panose="020B0A02040204020203" pitchFamily="34" charset="0"/>
              <a:cs typeface="Segoe UI" panose="020B0502040204020203" pitchFamily="34" charset="0"/>
            </a:endParaRPr>
          </a:p>
        </p:txBody>
      </p:sp>
      <p:cxnSp>
        <p:nvCxnSpPr>
          <p:cNvPr id="34" name="Straight Connector 33">
            <a:extLst>
              <a:ext uri="{FF2B5EF4-FFF2-40B4-BE49-F238E27FC236}">
                <a16:creationId xmlns:a16="http://schemas.microsoft.com/office/drawing/2014/main" id="{5192336B-8CD0-4E5E-A6E2-8F78AB5FDEE2}"/>
              </a:ext>
            </a:extLst>
          </p:cNvPr>
          <p:cNvCxnSpPr>
            <a:cxnSpLocks/>
          </p:cNvCxnSpPr>
          <p:nvPr/>
        </p:nvCxnSpPr>
        <p:spPr>
          <a:xfrm>
            <a:off x="7409722" y="3132642"/>
            <a:ext cx="39076" cy="1860840"/>
          </a:xfrm>
          <a:prstGeom prst="line">
            <a:avLst/>
          </a:prstGeom>
          <a:ln w="28575">
            <a:solidFill>
              <a:schemeClr val="tx2">
                <a:lumMod val="10000"/>
                <a:lumOff val="90000"/>
              </a:schemeClr>
            </a:solidFill>
            <a:prstDash val="solid"/>
          </a:ln>
        </p:spPr>
        <p:style>
          <a:lnRef idx="1">
            <a:schemeClr val="accent2"/>
          </a:lnRef>
          <a:fillRef idx="0">
            <a:schemeClr val="accent2"/>
          </a:fillRef>
          <a:effectRef idx="0">
            <a:schemeClr val="accent2"/>
          </a:effectRef>
          <a:fontRef idx="minor">
            <a:schemeClr val="tx1"/>
          </a:fontRef>
        </p:style>
      </p:cxnSp>
      <p:sp>
        <p:nvSpPr>
          <p:cNvPr id="3" name="Title 1">
            <a:extLst>
              <a:ext uri="{FF2B5EF4-FFF2-40B4-BE49-F238E27FC236}">
                <a16:creationId xmlns:a16="http://schemas.microsoft.com/office/drawing/2014/main" id="{B9EA9C16-3D17-2D33-E29F-FE6FFFD96E0D}"/>
              </a:ext>
            </a:extLst>
          </p:cNvPr>
          <p:cNvSpPr>
            <a:spLocks noGrp="1"/>
          </p:cNvSpPr>
          <p:nvPr>
            <p:ph type="title"/>
          </p:nvPr>
        </p:nvSpPr>
        <p:spPr>
          <a:xfrm>
            <a:off x="257175" y="455736"/>
            <a:ext cx="10515600" cy="768838"/>
          </a:xfrm>
        </p:spPr>
        <p:txBody>
          <a:bodyPr vert="horz" lIns="91440" tIns="45720" rIns="91440" bIns="45720" rtlCol="0" anchor="ctr">
            <a:noAutofit/>
          </a:bodyPr>
          <a:lstStyle/>
          <a:p>
            <a:r>
              <a:rPr lang="en-IN" sz="3200">
                <a:solidFill>
                  <a:srgbClr val="000000"/>
                </a:solidFill>
                <a:ea typeface="Segoe UI Black"/>
              </a:rPr>
              <a:t>Key takeaways</a:t>
            </a:r>
            <a:endParaRPr lang="en-US"/>
          </a:p>
          <a:p>
            <a:endParaRPr lang="en-IN">
              <a:ea typeface="Segoe UI Black"/>
            </a:endParaRPr>
          </a:p>
        </p:txBody>
      </p:sp>
    </p:spTree>
    <p:extLst>
      <p:ext uri="{BB962C8B-B14F-4D97-AF65-F5344CB8AC3E}">
        <p14:creationId xmlns:p14="http://schemas.microsoft.com/office/powerpoint/2010/main" val="2793821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ea typeface="Segoe UI Black"/>
              </a:rPr>
              <a:t>Background</a:t>
            </a:r>
            <a:endParaRPr lang="en-US"/>
          </a:p>
        </p:txBody>
      </p:sp>
      <p:sp>
        <p:nvSpPr>
          <p:cNvPr id="9" name="Rectangle 8">
            <a:extLst>
              <a:ext uri="{FF2B5EF4-FFF2-40B4-BE49-F238E27FC236}">
                <a16:creationId xmlns:a16="http://schemas.microsoft.com/office/drawing/2014/main" id="{14DA795D-2C64-AEC2-BB42-3BD63B58C97D}"/>
              </a:ext>
            </a:extLst>
          </p:cNvPr>
          <p:cNvSpPr/>
          <p:nvPr/>
        </p:nvSpPr>
        <p:spPr>
          <a:xfrm>
            <a:off x="224649" y="1234516"/>
            <a:ext cx="11744509" cy="4032514"/>
          </a:xfrm>
          <a:prstGeom prst="rect">
            <a:avLst/>
          </a:prstGeom>
        </p:spPr>
        <p:txBody>
          <a:bodyPr wrap="square" lIns="91440" tIns="45720" rIns="91440" bIns="45720" anchor="t">
            <a:spAutoFit/>
          </a:bodyPr>
          <a:lstStyle/>
          <a:p>
            <a:pPr>
              <a:lnSpc>
                <a:spcPct val="120000"/>
              </a:lnSpc>
              <a:spcAft>
                <a:spcPts val="600"/>
              </a:spcAft>
              <a:buClr>
                <a:srgbClr val="00B0F0"/>
              </a:buClr>
            </a:pPr>
            <a:r>
              <a:rPr lang="en-US" sz="1600">
                <a:solidFill>
                  <a:srgbClr val="000000"/>
                </a:solidFill>
                <a:latin typeface="Segoe UI Black"/>
                <a:ea typeface="Segoe UI Black"/>
                <a:cs typeface="segoe ui semibold"/>
              </a:rPr>
              <a:t>Women and girls make up nearly 50% of India's population but contribute to only 17% of the national GDP.</a:t>
            </a:r>
            <a:r>
              <a:rPr lang="en-US" sz="1600" baseline="30000">
                <a:solidFill>
                  <a:srgbClr val="000000"/>
                </a:solidFill>
                <a:latin typeface="Segoe UI Black"/>
                <a:ea typeface="Segoe UI Black"/>
                <a:cs typeface="segoe ui semibold"/>
              </a:rPr>
              <a:t>1</a:t>
            </a:r>
          </a:p>
          <a:p>
            <a:pPr marL="285750" indent="-285750">
              <a:lnSpc>
                <a:spcPct val="120000"/>
              </a:lnSpc>
              <a:spcAft>
                <a:spcPts val="600"/>
              </a:spcAft>
              <a:buClr>
                <a:srgbClr val="00B0F0"/>
              </a:buClr>
              <a:buFont typeface="Segoe UI Black,Sans-Serif" panose="020B0A02040204020203" pitchFamily="34" charset="0"/>
              <a:buChar char="\"/>
            </a:pPr>
            <a:r>
              <a:rPr lang="en-US" sz="1400">
                <a:solidFill>
                  <a:srgbClr val="000000"/>
                </a:solidFill>
                <a:highlight>
                  <a:srgbClr val="FFFF00"/>
                </a:highlight>
                <a:latin typeface="Segoe UI Black"/>
                <a:ea typeface="Segoe UI Black"/>
                <a:cs typeface="Segoe UI Semibold"/>
              </a:rPr>
              <a:t>Urban-rural disparity</a:t>
            </a:r>
            <a:r>
              <a:rPr lang="en-US" sz="1400">
                <a:solidFill>
                  <a:srgbClr val="000000"/>
                </a:solidFill>
                <a:latin typeface="segoe ui semibold"/>
                <a:ea typeface="Segoe UI Black"/>
                <a:cs typeface="Segoe UI Semibold"/>
              </a:rPr>
              <a:t> - While the latest version of the </a:t>
            </a:r>
            <a:r>
              <a:rPr lang="en-US" sz="1400">
                <a:solidFill>
                  <a:srgbClr val="000000"/>
                </a:solidFill>
                <a:latin typeface="segoe ui semibold"/>
                <a:ea typeface="+mn-lt"/>
                <a:cs typeface="+mn-lt"/>
              </a:rPr>
              <a:t>Periodic Labour Force Survey (PLFS) released by the Labour Bureau, shows a considerable increase in women participation, there's a stark difference between rural and urban areas.</a:t>
            </a:r>
            <a:r>
              <a:rPr lang="en-US" sz="1400">
                <a:solidFill>
                  <a:srgbClr val="000000"/>
                </a:solidFill>
                <a:ea typeface="+mn-lt"/>
                <a:cs typeface="+mn-lt"/>
              </a:rPr>
              <a:t> </a:t>
            </a:r>
            <a:r>
              <a:rPr lang="en-US" sz="1400">
                <a:solidFill>
                  <a:srgbClr val="000000"/>
                </a:solidFill>
                <a:latin typeface="Segoe UI Black"/>
                <a:ea typeface="+mn-lt"/>
                <a:cs typeface="+mn-lt"/>
              </a:rPr>
              <a:t>In the last 5 years</a:t>
            </a:r>
            <a:r>
              <a:rPr lang="en-US" sz="1400">
                <a:solidFill>
                  <a:srgbClr val="000000"/>
                </a:solidFill>
                <a:latin typeface="segoe ui semibold"/>
                <a:ea typeface="+mn-lt"/>
                <a:cs typeface="+mn-lt"/>
              </a:rPr>
              <a:t>, rural female labor force participation rate (LFPR) increased by 24.6 points (from 24.6% to 36.6%), while </a:t>
            </a:r>
            <a:r>
              <a:rPr lang="en-US" sz="1400">
                <a:solidFill>
                  <a:srgbClr val="000000"/>
                </a:solidFill>
                <a:latin typeface="Segoe UI Black"/>
                <a:ea typeface="+mn-lt"/>
                <a:cs typeface="+mn-lt"/>
              </a:rPr>
              <a:t>urban female LFPR only increased by 8.9 points</a:t>
            </a:r>
            <a:r>
              <a:rPr lang="en-US" sz="1400">
                <a:solidFill>
                  <a:srgbClr val="000000"/>
                </a:solidFill>
                <a:latin typeface="segoe ui semibold"/>
                <a:ea typeface="+mn-lt"/>
                <a:cs typeface="+mn-lt"/>
              </a:rPr>
              <a:t> (from </a:t>
            </a:r>
            <a:r>
              <a:rPr lang="en-US" sz="1400">
                <a:solidFill>
                  <a:srgbClr val="000000"/>
                </a:solidFill>
                <a:latin typeface="segoe ui semibold"/>
                <a:ea typeface="+mn-lt"/>
                <a:cs typeface="segoe ui semibold"/>
              </a:rPr>
              <a:t>20.4% to 28.3%</a:t>
            </a:r>
            <a:r>
              <a:rPr lang="en-US" sz="1400">
                <a:solidFill>
                  <a:srgbClr val="000000"/>
                </a:solidFill>
                <a:latin typeface="segoe ui semibold"/>
                <a:ea typeface="+mn-lt"/>
                <a:cs typeface="+mn-lt"/>
              </a:rPr>
              <a:t>).</a:t>
            </a:r>
            <a:endParaRPr lang="en-US">
              <a:latin typeface="segoe ui semibold"/>
              <a:cs typeface="segoe ui semibold"/>
            </a:endParaRPr>
          </a:p>
          <a:p>
            <a:pPr marL="285750" indent="-285750">
              <a:lnSpc>
                <a:spcPct val="120000"/>
              </a:lnSpc>
              <a:spcAft>
                <a:spcPts val="600"/>
              </a:spcAft>
              <a:buClr>
                <a:srgbClr val="00B0F0"/>
              </a:buClr>
              <a:buFont typeface="Segoe UI Black,Sans-Serif" panose="020B0A02040204020203" pitchFamily="34" charset="0"/>
              <a:buChar char="\"/>
            </a:pPr>
            <a:r>
              <a:rPr lang="en-US" sz="1400">
                <a:solidFill>
                  <a:srgbClr val="000000"/>
                </a:solidFill>
                <a:highlight>
                  <a:srgbClr val="FFFF00"/>
                </a:highlight>
                <a:latin typeface="Segoe UI Black"/>
                <a:ea typeface="Segoe UI Black"/>
                <a:cs typeface="Segoe UI Semibold"/>
              </a:rPr>
              <a:t>The gender gap</a:t>
            </a:r>
            <a:r>
              <a:rPr lang="en-US" sz="1400">
                <a:solidFill>
                  <a:srgbClr val="000000"/>
                </a:solidFill>
                <a:latin typeface="Segoe UI Semibold"/>
                <a:ea typeface="Segoe UI Black"/>
                <a:cs typeface="Segoe UI Semibold"/>
              </a:rPr>
              <a:t> - </a:t>
            </a:r>
            <a:r>
              <a:rPr lang="en-US" sz="1400">
                <a:solidFill>
                  <a:srgbClr val="000000"/>
                </a:solidFill>
                <a:latin typeface="Segoe UI Black"/>
                <a:ea typeface="Segoe UI Black"/>
                <a:cs typeface="Segoe UI Semibold"/>
              </a:rPr>
              <a:t>I</a:t>
            </a:r>
            <a:r>
              <a:rPr lang="en-US" sz="1400">
                <a:solidFill>
                  <a:srgbClr val="000000"/>
                </a:solidFill>
                <a:latin typeface="Segoe UI Black"/>
                <a:ea typeface="+mn-lt"/>
                <a:cs typeface="+mn-lt"/>
              </a:rPr>
              <a:t>n the 15-59 age group, urban female LFPR (2022-23) is only 31.2% compared to 81.9% for males. </a:t>
            </a:r>
            <a:r>
              <a:rPr lang="en-US" sz="1400">
                <a:solidFill>
                  <a:srgbClr val="000000"/>
                </a:solidFill>
                <a:latin typeface="segoe ui semibold"/>
                <a:ea typeface="+mn-lt"/>
                <a:cs typeface="+mn-lt"/>
              </a:rPr>
              <a:t>This varies across states, going as low as 13.6% for Uttar Pradesh. This massive disparity indicates severe obstacles to women's participation in the urban workforce.</a:t>
            </a:r>
          </a:p>
          <a:p>
            <a:pPr marL="285750" indent="-285750">
              <a:lnSpc>
                <a:spcPct val="120000"/>
              </a:lnSpc>
              <a:spcAft>
                <a:spcPts val="600"/>
              </a:spcAft>
              <a:buClr>
                <a:srgbClr val="00B0F0"/>
              </a:buClr>
              <a:buFont typeface="Segoe UI Black,Sans-Serif" panose="020B0A02040204020203" pitchFamily="34" charset="0"/>
              <a:buChar char="\"/>
            </a:pPr>
            <a:r>
              <a:rPr lang="en-US" sz="1400">
                <a:solidFill>
                  <a:srgbClr val="000000"/>
                </a:solidFill>
                <a:highlight>
                  <a:srgbClr val="FFFF00"/>
                </a:highlight>
                <a:latin typeface="Segoe UI Black"/>
                <a:ea typeface="Segoe UI Black"/>
                <a:cs typeface="Segoe UI Semibold"/>
              </a:rPr>
              <a:t>Social and cultural norms: </a:t>
            </a:r>
            <a:r>
              <a:rPr lang="en-US" sz="1400">
                <a:solidFill>
                  <a:srgbClr val="000000"/>
                </a:solidFill>
                <a:latin typeface="segoe ui semibold"/>
                <a:ea typeface="Calibri"/>
                <a:cs typeface="Segoe UI"/>
              </a:rPr>
              <a:t>As per PLFS 2021-22, the </a:t>
            </a:r>
            <a:r>
              <a:rPr lang="en-US" sz="1400">
                <a:solidFill>
                  <a:srgbClr val="000000"/>
                </a:solidFill>
                <a:latin typeface="Segoe UI Black"/>
                <a:ea typeface="+mn-lt"/>
                <a:cs typeface="+mn-lt"/>
              </a:rPr>
              <a:t>key reason </a:t>
            </a:r>
            <a:r>
              <a:rPr lang="en-US" sz="1400">
                <a:solidFill>
                  <a:srgbClr val="000000"/>
                </a:solidFill>
                <a:latin typeface="segoe ui semibold"/>
                <a:ea typeface="Calibri"/>
                <a:cs typeface="Segoe UI"/>
              </a:rPr>
              <a:t>reported by females for not being in the </a:t>
            </a:r>
            <a:r>
              <a:rPr lang="en-US" sz="1400" err="1">
                <a:solidFill>
                  <a:srgbClr val="000000"/>
                </a:solidFill>
                <a:latin typeface="segoe ui semibold"/>
                <a:ea typeface="Calibri"/>
                <a:cs typeface="Segoe UI"/>
              </a:rPr>
              <a:t>labour</a:t>
            </a:r>
            <a:r>
              <a:rPr lang="en-US" sz="1400">
                <a:solidFill>
                  <a:srgbClr val="000000"/>
                </a:solidFill>
                <a:latin typeface="segoe ui semibold"/>
                <a:ea typeface="Calibri"/>
                <a:cs typeface="Segoe UI"/>
              </a:rPr>
              <a:t> force is </a:t>
            </a:r>
            <a:r>
              <a:rPr lang="en-US" sz="1400">
                <a:solidFill>
                  <a:srgbClr val="000000"/>
                </a:solidFill>
                <a:latin typeface="Segoe UI Black"/>
                <a:ea typeface="+mn-lt"/>
                <a:cs typeface="+mn-lt"/>
              </a:rPr>
              <a:t>child-care/ personal commitments in home making (44.5%)</a:t>
            </a:r>
            <a:r>
              <a:rPr lang="en-US" sz="1400">
                <a:solidFill>
                  <a:srgbClr val="000000"/>
                </a:solidFill>
                <a:latin typeface="segoe ui semibold"/>
                <a:ea typeface="Calibri"/>
                <a:cs typeface="Segoe UI"/>
              </a:rPr>
              <a:t>. An additional 4% do not work because their job is not at a convenient location, and 3.4% due to social reasons.</a:t>
            </a:r>
            <a:r>
              <a:rPr lang="en-US" sz="1400">
                <a:solidFill>
                  <a:srgbClr val="000000"/>
                </a:solidFill>
                <a:latin typeface="Segoe UI"/>
                <a:ea typeface="Calibri"/>
                <a:cs typeface="Segoe UI"/>
              </a:rPr>
              <a:t> </a:t>
            </a:r>
            <a:r>
              <a:rPr lang="en-US" sz="1400">
                <a:solidFill>
                  <a:srgbClr val="000000"/>
                </a:solidFill>
                <a:latin typeface="segoe ui semibold"/>
                <a:ea typeface="Calibri"/>
                <a:cs typeface="Segoe UI"/>
              </a:rPr>
              <a:t>Thus, rising household income demand works as disincentive for female participation in </a:t>
            </a:r>
            <a:r>
              <a:rPr lang="en-US" sz="1400" err="1">
                <a:solidFill>
                  <a:srgbClr val="000000"/>
                </a:solidFill>
                <a:latin typeface="segoe ui semibold"/>
                <a:ea typeface="Calibri"/>
                <a:cs typeface="Segoe UI"/>
              </a:rPr>
              <a:t>labour</a:t>
            </a:r>
            <a:r>
              <a:rPr lang="en-US" sz="1400">
                <a:solidFill>
                  <a:srgbClr val="000000"/>
                </a:solidFill>
                <a:latin typeface="segoe ui semibold"/>
                <a:ea typeface="Calibri"/>
                <a:cs typeface="Segoe UI"/>
              </a:rPr>
              <a:t> market. Non-availability of work at a convenient location was also among the top reasons (0.6%). The</a:t>
            </a:r>
            <a:r>
              <a:rPr lang="en-US" sz="1400">
                <a:solidFill>
                  <a:srgbClr val="000000"/>
                </a:solidFill>
                <a:latin typeface="Segoe UI Black"/>
                <a:ea typeface="Calibri"/>
                <a:cs typeface="Segoe UI"/>
              </a:rPr>
              <a:t> urban-poor women fall under the intersection of these challenges</a:t>
            </a:r>
            <a:r>
              <a:rPr lang="en-US" sz="1400">
                <a:solidFill>
                  <a:srgbClr val="000000"/>
                </a:solidFill>
                <a:latin typeface="segoe ui semibold"/>
                <a:ea typeface="Calibri"/>
                <a:cs typeface="Segoe UI"/>
              </a:rPr>
              <a:t> and, hence, are disproportionality challenged.</a:t>
            </a:r>
          </a:p>
          <a:p>
            <a:pPr>
              <a:lnSpc>
                <a:spcPct val="120000"/>
              </a:lnSpc>
              <a:spcAft>
                <a:spcPts val="600"/>
              </a:spcAft>
              <a:buClr>
                <a:srgbClr val="00B0F0"/>
              </a:buClr>
            </a:pPr>
            <a:endParaRPr lang="en-US" sz="1400">
              <a:latin typeface="segoe ui semibold"/>
              <a:ea typeface="Calibri"/>
              <a:cs typeface="Segoe UI"/>
            </a:endParaRPr>
          </a:p>
        </p:txBody>
      </p:sp>
      <p:sp>
        <p:nvSpPr>
          <p:cNvPr id="5" name="Text Placeholder 10">
            <a:extLst>
              <a:ext uri="{FF2B5EF4-FFF2-40B4-BE49-F238E27FC236}">
                <a16:creationId xmlns:a16="http://schemas.microsoft.com/office/drawing/2014/main" id="{672E63E3-55CB-85C1-3135-DD493249A846}"/>
              </a:ext>
            </a:extLst>
          </p:cNvPr>
          <p:cNvSpPr>
            <a:spLocks noGrp="1"/>
          </p:cNvSpPr>
          <p:nvPr>
            <p:ph type="body" idx="1"/>
          </p:nvPr>
        </p:nvSpPr>
        <p:spPr>
          <a:xfrm>
            <a:off x="257175" y="757882"/>
            <a:ext cx="10532076" cy="387180"/>
          </a:xfrm>
        </p:spPr>
        <p:txBody>
          <a:bodyPr/>
          <a:lstStyle/>
          <a:p>
            <a:r>
              <a:rPr lang="en-IN">
                <a:ea typeface="Segoe UI Black"/>
              </a:rPr>
              <a:t>Women in the workforce</a:t>
            </a:r>
            <a:endParaRPr lang="en-US"/>
          </a:p>
        </p:txBody>
      </p:sp>
      <p:sp>
        <p:nvSpPr>
          <p:cNvPr id="3" name="TextBox 2">
            <a:extLst>
              <a:ext uri="{FF2B5EF4-FFF2-40B4-BE49-F238E27FC236}">
                <a16:creationId xmlns:a16="http://schemas.microsoft.com/office/drawing/2014/main" id="{C7B88B54-50C2-6582-8ECE-9E1788EACC9A}"/>
              </a:ext>
            </a:extLst>
          </p:cNvPr>
          <p:cNvSpPr txBox="1"/>
          <p:nvPr/>
        </p:nvSpPr>
        <p:spPr>
          <a:xfrm>
            <a:off x="394771" y="5995743"/>
            <a:ext cx="10869975"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endParaRPr lang="en-US" sz="1000" i="1">
              <a:ea typeface="+mn-lt"/>
              <a:cs typeface="+mn-lt"/>
            </a:endParaRPr>
          </a:p>
          <a:p>
            <a:pPr marL="342900" indent="-342900">
              <a:buAutoNum type="arabicPeriod"/>
            </a:pPr>
            <a:r>
              <a:rPr lang="en-US" sz="1000">
                <a:ea typeface="+mn-lt"/>
                <a:cs typeface="+mn-lt"/>
              </a:rPr>
              <a:t>World Bank. Women in India's Economic Growth. 2018</a:t>
            </a:r>
            <a:endParaRPr lang="en-US" sz="1000" i="1">
              <a:ea typeface="+mn-lt"/>
              <a:cs typeface="+mn-lt"/>
            </a:endParaRPr>
          </a:p>
          <a:p>
            <a:pPr marL="342900" indent="-342900">
              <a:buAutoNum type="arabicPeriod"/>
            </a:pPr>
            <a:r>
              <a:rPr lang="en-US" sz="1000" i="1">
                <a:ea typeface="+mn-lt"/>
                <a:cs typeface="+mn-lt"/>
                <a:hlinkClick r:id="rId2"/>
              </a:rPr>
              <a:t>https://www.itf-oecd.org/sites/default/files/docs/urban-travel-behaviour-gender.pdf</a:t>
            </a:r>
            <a:endParaRPr lang="en-US" sz="1000" i="1">
              <a:ea typeface="+mn-lt"/>
              <a:cs typeface="+mn-lt"/>
            </a:endParaRPr>
          </a:p>
          <a:p>
            <a:pPr marL="342900" indent="-342900">
              <a:buAutoNum type="arabicPeriod"/>
            </a:pPr>
            <a:r>
              <a:rPr lang="en-US" sz="1000" i="1">
                <a:ea typeface="+mn-lt"/>
                <a:cs typeface="+mn-lt"/>
                <a:hlinkClick r:id="rId3"/>
              </a:rPr>
              <a:t>https://www.theguardian.com/global-development-professionals-network/2016/oct/13/why-arent-we-designing-cities-that-work-for-women-not-just-men</a:t>
            </a:r>
          </a:p>
          <a:p>
            <a:pPr marL="342900" indent="-342900">
              <a:buAutoNum type="arabicPeriod"/>
            </a:pPr>
            <a:endParaRPr lang="en-US" sz="1000" i="1">
              <a:ea typeface="+mn-lt"/>
              <a:cs typeface="+mn-lt"/>
            </a:endParaRPr>
          </a:p>
        </p:txBody>
      </p:sp>
    </p:spTree>
    <p:extLst>
      <p:ext uri="{BB962C8B-B14F-4D97-AF65-F5344CB8AC3E}">
        <p14:creationId xmlns:p14="http://schemas.microsoft.com/office/powerpoint/2010/main" val="995602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3247995"/>
            <a:ext cx="10515600" cy="368300"/>
          </a:xfrm>
        </p:spPr>
        <p:txBody>
          <a:bodyPr/>
          <a:lstStyle/>
          <a:p>
            <a:r>
              <a:rPr lang="en-IN">
                <a:solidFill>
                  <a:schemeClr val="tx1"/>
                </a:solidFill>
              </a:rPr>
              <a:t>Annexure</a:t>
            </a:r>
            <a:endParaRPr lang="en-US">
              <a:solidFill>
                <a:schemeClr val="tx1"/>
              </a:solidFill>
              <a:ea typeface="Segoe UI Black"/>
            </a:endParaRPr>
          </a:p>
        </p:txBody>
      </p:sp>
    </p:spTree>
    <p:extLst>
      <p:ext uri="{BB962C8B-B14F-4D97-AF65-F5344CB8AC3E}">
        <p14:creationId xmlns:p14="http://schemas.microsoft.com/office/powerpoint/2010/main" val="2994919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5809-FC4B-924C-4DB5-9AF8ABA295EF}"/>
              </a:ext>
            </a:extLst>
          </p:cNvPr>
          <p:cNvSpPr>
            <a:spLocks noGrp="1"/>
          </p:cNvSpPr>
          <p:nvPr>
            <p:ph type="title"/>
          </p:nvPr>
        </p:nvSpPr>
        <p:spPr/>
        <p:txBody>
          <a:bodyPr/>
          <a:lstStyle/>
          <a:p>
            <a:r>
              <a:rPr lang="en-US">
                <a:ea typeface="Segoe UI Black"/>
              </a:rPr>
              <a:t>Links to existing literature</a:t>
            </a:r>
            <a:endParaRPr lang="en-US"/>
          </a:p>
        </p:txBody>
      </p:sp>
      <p:graphicFrame>
        <p:nvGraphicFramePr>
          <p:cNvPr id="5" name="Table 4">
            <a:extLst>
              <a:ext uri="{FF2B5EF4-FFF2-40B4-BE49-F238E27FC236}">
                <a16:creationId xmlns:a16="http://schemas.microsoft.com/office/drawing/2014/main" id="{F43FA378-2C0D-13AC-3A36-F58B19717FF2}"/>
              </a:ext>
            </a:extLst>
          </p:cNvPr>
          <p:cNvGraphicFramePr>
            <a:graphicFrameLocks noGrp="1"/>
          </p:cNvGraphicFramePr>
          <p:nvPr>
            <p:extLst>
              <p:ext uri="{D42A27DB-BD31-4B8C-83A1-F6EECF244321}">
                <p14:modId xmlns:p14="http://schemas.microsoft.com/office/powerpoint/2010/main" val="3560848105"/>
              </p:ext>
            </p:extLst>
          </p:nvPr>
        </p:nvGraphicFramePr>
        <p:xfrm>
          <a:off x="259650" y="1142377"/>
          <a:ext cx="11584605" cy="5699760"/>
        </p:xfrm>
        <a:graphic>
          <a:graphicData uri="http://schemas.openxmlformats.org/drawingml/2006/table">
            <a:tbl>
              <a:tblPr bandRow="1">
                <a:tableStyleId>{5C22544A-7EE6-4342-B048-85BDC9FD1C3A}</a:tableStyleId>
              </a:tblPr>
              <a:tblGrid>
                <a:gridCol w="181205">
                  <a:extLst>
                    <a:ext uri="{9D8B030D-6E8A-4147-A177-3AD203B41FA5}">
                      <a16:colId xmlns:a16="http://schemas.microsoft.com/office/drawing/2014/main" val="3857424332"/>
                    </a:ext>
                  </a:extLst>
                </a:gridCol>
                <a:gridCol w="2215639">
                  <a:extLst>
                    <a:ext uri="{9D8B030D-6E8A-4147-A177-3AD203B41FA5}">
                      <a16:colId xmlns:a16="http://schemas.microsoft.com/office/drawing/2014/main" val="2540164760"/>
                    </a:ext>
                  </a:extLst>
                </a:gridCol>
                <a:gridCol w="878158">
                  <a:extLst>
                    <a:ext uri="{9D8B030D-6E8A-4147-A177-3AD203B41FA5}">
                      <a16:colId xmlns:a16="http://schemas.microsoft.com/office/drawing/2014/main" val="1205168274"/>
                    </a:ext>
                  </a:extLst>
                </a:gridCol>
                <a:gridCol w="4000500">
                  <a:extLst>
                    <a:ext uri="{9D8B030D-6E8A-4147-A177-3AD203B41FA5}">
                      <a16:colId xmlns:a16="http://schemas.microsoft.com/office/drawing/2014/main" val="1335228009"/>
                    </a:ext>
                  </a:extLst>
                </a:gridCol>
                <a:gridCol w="4309103">
                  <a:extLst>
                    <a:ext uri="{9D8B030D-6E8A-4147-A177-3AD203B41FA5}">
                      <a16:colId xmlns:a16="http://schemas.microsoft.com/office/drawing/2014/main" val="4109179879"/>
                    </a:ext>
                  </a:extLst>
                </a:gridCol>
              </a:tblGrid>
              <a:tr h="428625">
                <a:tc gridSpan="2">
                  <a:txBody>
                    <a:bodyPr/>
                    <a:lstStyle/>
                    <a:p>
                      <a:pPr fontAlgn="base"/>
                      <a:r>
                        <a:rPr lang="en-IN" sz="1400" b="0">
                          <a:effectLst/>
                          <a:latin typeface="segoe ui semibold"/>
                        </a:rPr>
                        <a:t>Guidelines </a:t>
                      </a:r>
                    </a:p>
                  </a:txBody>
                  <a:tcPr marL="66675" marR="66675" anchor="ct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hMerge="1">
                  <a:txBody>
                    <a:bodyPr/>
                    <a:lstStyle/>
                    <a:p>
                      <a:endParaRPr lang="en-US"/>
                    </a:p>
                  </a:txBody>
                  <a:tcPr/>
                </a:tc>
                <a:tc>
                  <a:txBody>
                    <a:bodyPr/>
                    <a:lstStyle/>
                    <a:p>
                      <a:pPr fontAlgn="base"/>
                      <a:r>
                        <a:rPr lang="en-IN" sz="1400" b="0">
                          <a:effectLst/>
                          <a:latin typeface="segoe ui semibold"/>
                        </a:rPr>
                        <a:t>Agency,</a:t>
                      </a:r>
                    </a:p>
                    <a:p>
                      <a:pPr lvl="0">
                        <a:buNone/>
                      </a:pPr>
                      <a:r>
                        <a:rPr lang="en-IN" sz="1400" b="0">
                          <a:effectLst/>
                          <a:latin typeface="segoe ui semibold"/>
                        </a:rPr>
                        <a:t>Year </a:t>
                      </a:r>
                    </a:p>
                  </a:txBody>
                  <a:tcPr marL="66675" marR="66675" anchor="ct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a:txBody>
                    <a:bodyPr/>
                    <a:lstStyle/>
                    <a:p>
                      <a:pPr fontAlgn="base"/>
                      <a:r>
                        <a:rPr lang="en-IN" sz="1400" b="0">
                          <a:effectLst/>
                          <a:latin typeface="segoe ui semibold"/>
                        </a:rPr>
                        <a:t>Objectives </a:t>
                      </a:r>
                    </a:p>
                  </a:txBody>
                  <a:tcPr marL="66675" marR="66675" anchor="ct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a:txBody>
                    <a:bodyPr/>
                    <a:lstStyle/>
                    <a:p>
                      <a:pPr fontAlgn="base"/>
                      <a:r>
                        <a:rPr lang="en-IN" sz="1400" b="0">
                          <a:effectLst/>
                          <a:latin typeface="segoe ui semibold"/>
                        </a:rPr>
                        <a:t>Indicators/ recommendations </a:t>
                      </a:r>
                    </a:p>
                  </a:txBody>
                  <a:tcPr marL="66675" marR="66675" anchor="ct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3885761170"/>
                  </a:ext>
                </a:extLst>
              </a:tr>
              <a:tr h="190500">
                <a:tc gridSpan="5">
                  <a:txBody>
                    <a:bodyPr/>
                    <a:lstStyle/>
                    <a:p>
                      <a:pPr fontAlgn="base"/>
                      <a:r>
                        <a:rPr lang="en-IN" sz="1100" b="1" i="1">
                          <a:solidFill>
                            <a:srgbClr val="FFFFFF"/>
                          </a:solidFill>
                          <a:effectLst/>
                          <a:latin typeface="Segoe UI"/>
                        </a:rPr>
                        <a:t>India-specific </a:t>
                      </a:r>
                      <a:endParaRPr lang="en-IN" i="1">
                        <a:effectLst/>
                        <a:latin typeface="Segoe UI"/>
                      </a:endParaRPr>
                    </a:p>
                  </a:txBody>
                  <a:tcPr marL="66675" marR="666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11793419"/>
                  </a:ext>
                </a:extLst>
              </a:tr>
              <a:tr h="190500">
                <a:tc>
                  <a:txBody>
                    <a:bodyPr/>
                    <a:lstStyle/>
                    <a:p>
                      <a:pPr fontAlgn="base"/>
                      <a:r>
                        <a:rPr lang="en-IN" sz="1100">
                          <a:effectLst/>
                          <a:latin typeface="Segoe UI"/>
                        </a:rPr>
                        <a:t>1. </a:t>
                      </a:r>
                      <a:endParaRPr lang="en-IN">
                        <a:effectLst/>
                        <a:latin typeface="Segoe UI"/>
                      </a:endParaRPr>
                    </a:p>
                  </a:txBody>
                  <a:tcPr marL="66675" marR="666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fontAlgn="base"/>
                      <a:r>
                        <a:rPr lang="en-IN" sz="1100" u="sng">
                          <a:effectLst/>
                          <a:latin typeface="Segoe UI"/>
                        </a:rPr>
                        <a:t>Toolkit for Enabling Gender Responsive Urban Mobility and Public Spaces</a:t>
                      </a:r>
                      <a:endParaRPr lang="en-IN">
                        <a:effectLst/>
                        <a:latin typeface="Segoe UI"/>
                      </a:endParaRPr>
                    </a:p>
                  </a:txBody>
                  <a:tcPr marL="66675" marR="666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00B0F0"/>
                      </a:solidFill>
                      <a:prstDash val="solid"/>
                      <a:round/>
                      <a:headEnd type="none" w="med" len="med"/>
                      <a:tailEnd type="none" w="med" len="med"/>
                    </a:lnB>
                    <a:noFill/>
                  </a:tcPr>
                </a:tc>
                <a:tc>
                  <a:txBody>
                    <a:bodyPr/>
                    <a:lstStyle/>
                    <a:p>
                      <a:pPr fontAlgn="base"/>
                      <a:r>
                        <a:rPr lang="en-IN" sz="1100">
                          <a:effectLst/>
                          <a:latin typeface="Segoe UI"/>
                        </a:rPr>
                        <a:t>World Bank, 2022 </a:t>
                      </a:r>
                      <a:endParaRPr lang="en-IN">
                        <a:effectLst/>
                        <a:latin typeface="Segoe UI"/>
                      </a:endParaRPr>
                    </a:p>
                  </a:txBody>
                  <a:tcPr marL="66675" marR="666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00B0F0"/>
                      </a:solidFill>
                      <a:prstDash val="solid"/>
                      <a:round/>
                      <a:headEnd type="none" w="med" len="med"/>
                      <a:tailEnd type="none" w="med" len="med"/>
                    </a:lnB>
                    <a:noFill/>
                  </a:tcPr>
                </a:tc>
                <a:tc>
                  <a:txBody>
                    <a:bodyPr/>
                    <a:lstStyle/>
                    <a:p>
                      <a:pPr fontAlgn="base"/>
                      <a:r>
                        <a:rPr lang="en-IN" sz="1100">
                          <a:effectLst/>
                          <a:latin typeface="Segoe UI"/>
                        </a:rPr>
                        <a:t>Create a framework to assess gaps in policies and systems in gender aggerated data.   </a:t>
                      </a:r>
                      <a:endParaRPr lang="en-IN">
                        <a:effectLst/>
                        <a:latin typeface="Segoe UI"/>
                      </a:endParaRPr>
                    </a:p>
                  </a:txBody>
                  <a:tcPr marL="66675" marR="666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00B0F0"/>
                      </a:solidFill>
                      <a:prstDash val="solid"/>
                      <a:round/>
                      <a:headEnd type="none" w="med" len="med"/>
                      <a:tailEnd type="none" w="med" len="med"/>
                    </a:lnB>
                    <a:noFill/>
                  </a:tcPr>
                </a:tc>
                <a:tc>
                  <a:txBody>
                    <a:bodyPr/>
                    <a:lstStyle/>
                    <a:p>
                      <a:pPr fontAlgn="base"/>
                      <a:r>
                        <a:rPr lang="en-IN" sz="1100">
                          <a:effectLst/>
                          <a:latin typeface="Segoe UI"/>
                        </a:rPr>
                        <a:t>Mobility patterns b/w men &amp; women &amp; barriers across transport journey, safety perception, gaps in implementation of principles of inclusive design. </a:t>
                      </a:r>
                      <a:endParaRPr lang="en-IN">
                        <a:effectLst/>
                        <a:latin typeface="Segoe UI"/>
                      </a:endParaRPr>
                    </a:p>
                  </a:txBody>
                  <a:tcPr marL="66675" marR="666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238433056"/>
                  </a:ext>
                </a:extLst>
              </a:tr>
              <a:tr h="190500">
                <a:tc>
                  <a:txBody>
                    <a:bodyPr/>
                    <a:lstStyle/>
                    <a:p>
                      <a:pPr fontAlgn="base"/>
                      <a:r>
                        <a:rPr lang="en-IN" sz="1100">
                          <a:effectLst/>
                          <a:latin typeface="Segoe UI"/>
                        </a:rPr>
                        <a:t>2. </a:t>
                      </a:r>
                      <a:endParaRPr lang="en-IN">
                        <a:effectLst/>
                        <a:latin typeface="Segoe UI"/>
                      </a:endParaRPr>
                    </a:p>
                  </a:txBody>
                  <a:tcPr marL="66675" marR="666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fontAlgn="auto"/>
                      <a:r>
                        <a:rPr lang="en-IN" sz="1100" u="sng" strike="noStrike">
                          <a:solidFill>
                            <a:srgbClr val="467886"/>
                          </a:solidFill>
                          <a:effectLst/>
                          <a:latin typeface="Segoe UI"/>
                          <a:hlinkClick r:id="rId2"/>
                        </a:rPr>
                        <a:t>Women and Transport in Indian Cities</a:t>
                      </a:r>
                      <a:r>
                        <a:rPr lang="en-IN" sz="1100">
                          <a:effectLst/>
                          <a:latin typeface="Segoe UI"/>
                        </a:rPr>
                        <a:t> </a:t>
                      </a:r>
                    </a:p>
                  </a:txBody>
                  <a:tcPr marL="66675" marR="666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noFill/>
                  </a:tcPr>
                </a:tc>
                <a:tc>
                  <a:txBody>
                    <a:bodyPr/>
                    <a:lstStyle/>
                    <a:p>
                      <a:pPr fontAlgn="base"/>
                      <a:r>
                        <a:rPr lang="en-IN" sz="1100">
                          <a:effectLst/>
                          <a:latin typeface="Segoe UI"/>
                        </a:rPr>
                        <a:t>ITDP,</a:t>
                      </a:r>
                      <a:endParaRPr lang="en-IN">
                        <a:effectLst/>
                        <a:latin typeface="Segoe UI"/>
                      </a:endParaRPr>
                    </a:p>
                    <a:p>
                      <a:pPr lvl="0">
                        <a:buNone/>
                      </a:pPr>
                      <a:r>
                        <a:rPr lang="en-IN" sz="1100">
                          <a:effectLst/>
                          <a:latin typeface="Segoe UI"/>
                        </a:rPr>
                        <a:t>2018 </a:t>
                      </a:r>
                      <a:endParaRPr lang="en-IN">
                        <a:effectLst/>
                        <a:latin typeface="Segoe UI"/>
                      </a:endParaRPr>
                    </a:p>
                  </a:txBody>
                  <a:tcPr marL="66675" marR="666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noFill/>
                  </a:tcPr>
                </a:tc>
                <a:tc>
                  <a:txBody>
                    <a:bodyPr/>
                    <a:lstStyle/>
                    <a:p>
                      <a:pPr fontAlgn="base"/>
                      <a:r>
                        <a:rPr lang="en-IN" sz="1100">
                          <a:effectLst/>
                          <a:latin typeface="Segoe UI"/>
                        </a:rPr>
                        <a:t>Create a Gender Mobility Plan (GMP) to assess gender responsive transport indicators, and benchmarks at the city level that fall within the framework of CMP. </a:t>
                      </a:r>
                      <a:endParaRPr lang="en-IN">
                        <a:effectLst/>
                        <a:latin typeface="Segoe UI"/>
                      </a:endParaRPr>
                    </a:p>
                  </a:txBody>
                  <a:tcPr marL="66675" marR="666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noFill/>
                  </a:tcPr>
                </a:tc>
                <a:tc>
                  <a:txBody>
                    <a:bodyPr/>
                    <a:lstStyle/>
                    <a:p>
                      <a:pPr fontAlgn="base"/>
                      <a:r>
                        <a:rPr lang="en-IN" sz="1100">
                          <a:effectLst/>
                          <a:latin typeface="Segoe UI"/>
                        </a:rPr>
                        <a:t>CMP indicators, street network, safety perception, pedestrian infrastructure, cycling network, design of bus network &amp; transit stations, etc.  </a:t>
                      </a:r>
                      <a:endParaRPr lang="en-IN">
                        <a:effectLst/>
                        <a:latin typeface="Segoe UI"/>
                      </a:endParaRPr>
                    </a:p>
                  </a:txBody>
                  <a:tcPr marL="66675" marR="666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411667277"/>
                  </a:ext>
                </a:extLst>
              </a:tr>
              <a:tr h="190500">
                <a:tc>
                  <a:txBody>
                    <a:bodyPr/>
                    <a:lstStyle/>
                    <a:p>
                      <a:pPr fontAlgn="base"/>
                      <a:r>
                        <a:rPr lang="en-IN" sz="1100">
                          <a:effectLst/>
                          <a:latin typeface="Segoe UI"/>
                        </a:rPr>
                        <a:t>3. </a:t>
                      </a:r>
                      <a:endParaRPr lang="en-IN">
                        <a:effectLst/>
                        <a:latin typeface="Segoe UI"/>
                      </a:endParaRPr>
                    </a:p>
                  </a:txBody>
                  <a:tcPr marL="66675" marR="666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fontAlgn="auto"/>
                      <a:r>
                        <a:rPr lang="en-IN" sz="1100" u="sng" strike="noStrike">
                          <a:solidFill>
                            <a:srgbClr val="467886"/>
                          </a:solidFill>
                          <a:effectLst/>
                          <a:latin typeface="Segoe UI"/>
                          <a:hlinkClick r:id="rId3"/>
                        </a:rPr>
                        <a:t>She Rises</a:t>
                      </a:r>
                      <a:r>
                        <a:rPr lang="en-IN" sz="1100">
                          <a:effectLst/>
                          <a:latin typeface="Segoe UI"/>
                        </a:rPr>
                        <a:t> &amp; </a:t>
                      </a:r>
                      <a:r>
                        <a:rPr lang="en-IN" sz="1100" u="sng">
                          <a:effectLst/>
                          <a:latin typeface="Segoe UI"/>
                        </a:rPr>
                        <a:t>Safety Audit </a:t>
                      </a:r>
                      <a:endParaRPr lang="en-IN" sz="1100">
                        <a:effectLst/>
                        <a:latin typeface="Segoe UI"/>
                      </a:endParaRPr>
                    </a:p>
                  </a:txBody>
                  <a:tcPr marL="66675" marR="666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B0F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fontAlgn="base"/>
                      <a:r>
                        <a:rPr lang="en-IN" sz="1100" err="1">
                          <a:effectLst/>
                          <a:latin typeface="Segoe UI"/>
                        </a:rPr>
                        <a:t>Safetipin</a:t>
                      </a:r>
                      <a:r>
                        <a:rPr lang="en-IN" sz="1100">
                          <a:effectLst/>
                          <a:latin typeface="Segoe UI"/>
                        </a:rPr>
                        <a:t>, 2023 </a:t>
                      </a:r>
                      <a:endParaRPr lang="en-IN">
                        <a:effectLst/>
                        <a:latin typeface="Segoe UI"/>
                      </a:endParaRPr>
                    </a:p>
                  </a:txBody>
                  <a:tcPr marL="66675" marR="666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B0F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fontAlgn="base"/>
                      <a:r>
                        <a:rPr lang="en-IN" sz="1100">
                          <a:effectLst/>
                          <a:latin typeface="Segoe UI"/>
                        </a:rPr>
                        <a:t>Identifies the elements of cities that can improve the domestic/ care-related burden on women, (preventing workforce participation) </a:t>
                      </a:r>
                      <a:endParaRPr lang="en-IN">
                        <a:effectLst/>
                        <a:latin typeface="Segoe UI"/>
                      </a:endParaRPr>
                    </a:p>
                  </a:txBody>
                  <a:tcPr marL="66675" marR="666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B0F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fontAlgn="base"/>
                      <a:r>
                        <a:rPr lang="en-IN" sz="1100">
                          <a:effectLst/>
                          <a:latin typeface="Segoe UI"/>
                        </a:rPr>
                        <a:t>Public spaces –lighting, pavements, eyes of street, toilets; Services- housing schemes, hostels; public transport – NMT network, lighting toilets etc. </a:t>
                      </a:r>
                      <a:endParaRPr lang="en-IN">
                        <a:effectLst/>
                        <a:latin typeface="Segoe UI"/>
                      </a:endParaRPr>
                    </a:p>
                  </a:txBody>
                  <a:tcPr marL="66675" marR="666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B0F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147977984"/>
                  </a:ext>
                </a:extLst>
              </a:tr>
              <a:tr h="190500">
                <a:tc gridSpan="5">
                  <a:txBody>
                    <a:bodyPr/>
                    <a:lstStyle/>
                    <a:p>
                      <a:pPr fontAlgn="base"/>
                      <a:r>
                        <a:rPr lang="en-IN" sz="1100" b="1" i="1">
                          <a:solidFill>
                            <a:srgbClr val="FFFFFF"/>
                          </a:solidFill>
                          <a:effectLst/>
                          <a:latin typeface="Segoe UI"/>
                        </a:rPr>
                        <a:t>Global </a:t>
                      </a:r>
                      <a:endParaRPr lang="en-IN" i="1">
                        <a:effectLst/>
                        <a:latin typeface="Segoe UI"/>
                      </a:endParaRPr>
                    </a:p>
                  </a:txBody>
                  <a:tcPr marL="66675" marR="666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00B0F0"/>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46827789"/>
                  </a:ext>
                </a:extLst>
              </a:tr>
              <a:tr h="190500">
                <a:tc>
                  <a:txBody>
                    <a:bodyPr/>
                    <a:lstStyle/>
                    <a:p>
                      <a:pPr fontAlgn="base"/>
                      <a:r>
                        <a:rPr lang="en-IN" sz="1100">
                          <a:effectLst/>
                          <a:latin typeface="Segoe UI"/>
                        </a:rPr>
                        <a:t>1. </a:t>
                      </a:r>
                      <a:endParaRPr lang="en-IN">
                        <a:effectLst/>
                        <a:latin typeface="Segoe UI"/>
                      </a:endParaRPr>
                    </a:p>
                  </a:txBody>
                  <a:tcPr marL="66675" marR="666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B0F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fontAlgn="base"/>
                      <a:r>
                        <a:rPr lang="en-IN" sz="1100" u="sng">
                          <a:effectLst/>
                          <a:latin typeface="Segoe UI"/>
                        </a:rPr>
                        <a:t>Infrastructure for gender equality and the empowerment of women </a:t>
                      </a:r>
                      <a:endParaRPr lang="en-IN">
                        <a:effectLst/>
                        <a:latin typeface="Segoe UI"/>
                      </a:endParaRPr>
                    </a:p>
                  </a:txBody>
                  <a:tcPr marL="66675" marR="666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noFill/>
                  </a:tcPr>
                </a:tc>
                <a:tc>
                  <a:txBody>
                    <a:bodyPr/>
                    <a:lstStyle/>
                    <a:p>
                      <a:pPr fontAlgn="base"/>
                      <a:r>
                        <a:rPr lang="en-IN" sz="1100">
                          <a:effectLst/>
                          <a:latin typeface="Segoe UI"/>
                        </a:rPr>
                        <a:t>UNOPS, </a:t>
                      </a:r>
                      <a:endParaRPr lang="en-IN">
                        <a:effectLst/>
                        <a:latin typeface="Segoe UI"/>
                      </a:endParaRPr>
                    </a:p>
                    <a:p>
                      <a:pPr lvl="0">
                        <a:buNone/>
                      </a:pPr>
                      <a:r>
                        <a:rPr lang="en-IN" sz="1100">
                          <a:effectLst/>
                          <a:latin typeface="Segoe UI"/>
                        </a:rPr>
                        <a:t>2020 </a:t>
                      </a:r>
                      <a:endParaRPr lang="en-IN">
                        <a:effectLst/>
                        <a:latin typeface="Segoe UI"/>
                      </a:endParaRPr>
                    </a:p>
                  </a:txBody>
                  <a:tcPr marL="66675" marR="666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noFill/>
                  </a:tcPr>
                </a:tc>
                <a:tc>
                  <a:txBody>
                    <a:bodyPr/>
                    <a:lstStyle/>
                    <a:p>
                      <a:pPr fontAlgn="base"/>
                      <a:r>
                        <a:rPr lang="en-IN" sz="1100">
                          <a:effectLst/>
                          <a:latin typeface="Segoe UI"/>
                        </a:rPr>
                        <a:t>Looks at gaps in infrastructure systems that affect working/studying women. </a:t>
                      </a:r>
                      <a:endParaRPr lang="en-IN">
                        <a:effectLst/>
                        <a:latin typeface="Segoe UI"/>
                      </a:endParaRPr>
                    </a:p>
                  </a:txBody>
                  <a:tcPr marL="66675" marR="666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noFill/>
                  </a:tcPr>
                </a:tc>
                <a:tc>
                  <a:txBody>
                    <a:bodyPr/>
                    <a:lstStyle/>
                    <a:p>
                      <a:pPr fontAlgn="base"/>
                      <a:r>
                        <a:rPr lang="en-IN" sz="1100">
                          <a:effectLst/>
                          <a:latin typeface="Segoe UI"/>
                        </a:rPr>
                        <a:t>Energy, transport, water, solid waste heath, education – infrastructure &amp; implementation barriers </a:t>
                      </a:r>
                      <a:endParaRPr lang="en-IN">
                        <a:effectLst/>
                        <a:latin typeface="Segoe UI"/>
                      </a:endParaRPr>
                    </a:p>
                  </a:txBody>
                  <a:tcPr marL="66675" marR="666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88995788"/>
                  </a:ext>
                </a:extLst>
              </a:tr>
              <a:tr h="190500">
                <a:tc>
                  <a:txBody>
                    <a:bodyPr/>
                    <a:lstStyle/>
                    <a:p>
                      <a:pPr fontAlgn="base"/>
                      <a:r>
                        <a:rPr lang="en-IN" sz="1100">
                          <a:effectLst/>
                          <a:latin typeface="Segoe UI"/>
                        </a:rPr>
                        <a:t>2. </a:t>
                      </a:r>
                      <a:endParaRPr lang="en-IN">
                        <a:effectLst/>
                        <a:latin typeface="Segoe UI"/>
                      </a:endParaRPr>
                    </a:p>
                  </a:txBody>
                  <a:tcPr marL="66675" marR="666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fontAlgn="base"/>
                      <a:r>
                        <a:rPr lang="en-IN" sz="1100" u="sng">
                          <a:effectLst/>
                          <a:latin typeface="Segoe UI"/>
                        </a:rPr>
                        <a:t>Selected stocktaking of good practices for inclusion of women in infrastructure </a:t>
                      </a:r>
                      <a:endParaRPr lang="en-IN">
                        <a:effectLst/>
                        <a:latin typeface="Segoe UI"/>
                      </a:endParaRPr>
                    </a:p>
                  </a:txBody>
                  <a:tcPr marL="66675" marR="666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noFill/>
                  </a:tcPr>
                </a:tc>
                <a:tc>
                  <a:txBody>
                    <a:bodyPr/>
                    <a:lstStyle/>
                    <a:p>
                      <a:pPr fontAlgn="base"/>
                      <a:r>
                        <a:rPr lang="en-IN" sz="1100">
                          <a:effectLst/>
                          <a:latin typeface="Segoe UI"/>
                        </a:rPr>
                        <a:t>OECD,</a:t>
                      </a:r>
                      <a:endParaRPr lang="en-IN">
                        <a:effectLst/>
                        <a:latin typeface="Segoe UI"/>
                      </a:endParaRPr>
                    </a:p>
                    <a:p>
                      <a:pPr lvl="0">
                        <a:buNone/>
                      </a:pPr>
                      <a:r>
                        <a:rPr lang="en-IN" sz="1100">
                          <a:effectLst/>
                          <a:latin typeface="Segoe UI"/>
                        </a:rPr>
                        <a:t>2021 </a:t>
                      </a:r>
                      <a:endParaRPr lang="en-IN">
                        <a:effectLst/>
                        <a:latin typeface="Segoe UI"/>
                      </a:endParaRPr>
                    </a:p>
                  </a:txBody>
                  <a:tcPr marL="66675" marR="666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noFill/>
                  </a:tcPr>
                </a:tc>
                <a:tc>
                  <a:txBody>
                    <a:bodyPr/>
                    <a:lstStyle/>
                    <a:p>
                      <a:pPr fontAlgn="base"/>
                      <a:r>
                        <a:rPr lang="en-IN" sz="1100">
                          <a:effectLst/>
                          <a:latin typeface="Segoe UI"/>
                        </a:rPr>
                        <a:t>Explores policy challenges in mainstreaming gender into infrastructure and proposes a framework for incorporating gender considerations at each stage of the public investment process. </a:t>
                      </a:r>
                      <a:endParaRPr lang="en-IN">
                        <a:effectLst/>
                        <a:latin typeface="Segoe UI"/>
                      </a:endParaRPr>
                    </a:p>
                  </a:txBody>
                  <a:tcPr marL="66675" marR="666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noFill/>
                  </a:tcPr>
                </a:tc>
                <a:tc>
                  <a:txBody>
                    <a:bodyPr/>
                    <a:lstStyle/>
                    <a:p>
                      <a:pPr fontAlgn="base"/>
                      <a:r>
                        <a:rPr lang="en-IN" sz="1100">
                          <a:effectLst/>
                          <a:latin typeface="Segoe UI"/>
                        </a:rPr>
                        <a:t>Case-studies from different countries analysis impact w.r.t scale and timelines of projects </a:t>
                      </a:r>
                      <a:endParaRPr lang="en-IN">
                        <a:effectLst/>
                        <a:latin typeface="Segoe UI"/>
                      </a:endParaRPr>
                    </a:p>
                  </a:txBody>
                  <a:tcPr marL="66675" marR="666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2142018679"/>
                  </a:ext>
                </a:extLst>
              </a:tr>
              <a:tr h="190500">
                <a:tc>
                  <a:txBody>
                    <a:bodyPr/>
                    <a:lstStyle/>
                    <a:p>
                      <a:pPr fontAlgn="base"/>
                      <a:r>
                        <a:rPr lang="en-IN" sz="1100">
                          <a:effectLst/>
                          <a:latin typeface="Segoe UI"/>
                        </a:rPr>
                        <a:t>3. </a:t>
                      </a:r>
                      <a:endParaRPr lang="en-IN">
                        <a:effectLst/>
                        <a:latin typeface="Segoe UI"/>
                      </a:endParaRPr>
                    </a:p>
                  </a:txBody>
                  <a:tcPr marL="66675" marR="666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fontAlgn="base"/>
                      <a:r>
                        <a:rPr lang="en-IN" sz="1100" u="sng">
                          <a:effectLst/>
                          <a:latin typeface="Segoe UI"/>
                        </a:rPr>
                        <a:t>Enhancing gender equality in infrastructure development – ADB </a:t>
                      </a:r>
                      <a:endParaRPr lang="en-IN">
                        <a:effectLst/>
                        <a:latin typeface="Segoe UI"/>
                      </a:endParaRPr>
                    </a:p>
                  </a:txBody>
                  <a:tcPr marL="66675" marR="666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noFill/>
                  </a:tcPr>
                </a:tc>
                <a:tc>
                  <a:txBody>
                    <a:bodyPr/>
                    <a:lstStyle/>
                    <a:p>
                      <a:pPr fontAlgn="base"/>
                      <a:r>
                        <a:rPr lang="en-IN" sz="1100">
                          <a:effectLst/>
                          <a:latin typeface="Segoe UI"/>
                        </a:rPr>
                        <a:t>ADB, 2023 </a:t>
                      </a:r>
                      <a:endParaRPr lang="en-IN">
                        <a:effectLst/>
                        <a:latin typeface="Segoe UI"/>
                      </a:endParaRPr>
                    </a:p>
                  </a:txBody>
                  <a:tcPr marL="66675" marR="666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noFill/>
                  </a:tcPr>
                </a:tc>
                <a:tc>
                  <a:txBody>
                    <a:bodyPr/>
                    <a:lstStyle/>
                    <a:p>
                      <a:pPr fontAlgn="base"/>
                      <a:r>
                        <a:rPr lang="en-IN" sz="1100">
                          <a:effectLst/>
                          <a:latin typeface="Segoe UI"/>
                        </a:rPr>
                        <a:t>Identifying infrastructure-related monitoring indicators and tools in achieving gender equality (in alignment with G20 principles). </a:t>
                      </a:r>
                      <a:endParaRPr lang="en-IN">
                        <a:effectLst/>
                        <a:latin typeface="Segoe UI"/>
                      </a:endParaRPr>
                    </a:p>
                  </a:txBody>
                  <a:tcPr marL="66675" marR="666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noFill/>
                  </a:tcPr>
                </a:tc>
                <a:tc>
                  <a:txBody>
                    <a:bodyPr/>
                    <a:lstStyle/>
                    <a:p>
                      <a:pPr fontAlgn="base"/>
                      <a:r>
                        <a:rPr lang="en-IN" sz="1100">
                          <a:effectLst/>
                          <a:latin typeface="Segoe UI"/>
                        </a:rPr>
                        <a:t>Affordability, convenience and security indicators in different sectors – transport, water &amp; hygiene, energy, land rights etc. </a:t>
                      </a:r>
                      <a:endParaRPr lang="en-IN">
                        <a:effectLst/>
                        <a:latin typeface="Segoe UI"/>
                      </a:endParaRPr>
                    </a:p>
                  </a:txBody>
                  <a:tcPr marL="66675" marR="666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178971284"/>
                  </a:ext>
                </a:extLst>
              </a:tr>
              <a:tr h="190500">
                <a:tc>
                  <a:txBody>
                    <a:bodyPr/>
                    <a:lstStyle/>
                    <a:p>
                      <a:pPr lvl="0">
                        <a:buNone/>
                      </a:pPr>
                      <a:r>
                        <a:rPr lang="en-IN" sz="1100">
                          <a:effectLst/>
                          <a:latin typeface="Segoe UI"/>
                        </a:rPr>
                        <a:t>4</a:t>
                      </a:r>
                    </a:p>
                  </a:txBody>
                  <a:tcPr marL="66674" marR="66674">
                    <a:lnL w="12700">
                      <a:solidFill>
                        <a:srgbClr val="FFFFFF"/>
                      </a:solidFill>
                    </a:lnL>
                    <a:lnR w="12700">
                      <a:solidFill>
                        <a:srgbClr val="FFFFFF"/>
                      </a:solidFill>
                    </a:lnR>
                    <a:lnT w="12700">
                      <a:solidFill>
                        <a:srgbClr val="FFFFFF"/>
                      </a:solidFill>
                    </a:lnT>
                    <a:lnB w="12700">
                      <a:solidFill>
                        <a:srgbClr val="FFFFFF"/>
                      </a:solidFill>
                    </a:lnB>
                    <a:noFill/>
                  </a:tcPr>
                </a:tc>
                <a:tc>
                  <a:txBody>
                    <a:bodyPr/>
                    <a:lstStyle/>
                    <a:p>
                      <a:pPr lvl="0">
                        <a:buNone/>
                      </a:pPr>
                      <a:r>
                        <a:rPr lang="en-IN" sz="1100" b="0" i="0" u="none" strike="noStrike" noProof="0">
                          <a:effectLst/>
                        </a:rPr>
                        <a:t>Her City </a:t>
                      </a:r>
                    </a:p>
                  </a:txBody>
                  <a:tcPr marL="66674" marR="66674">
                    <a:lnL w="12700">
                      <a:solidFill>
                        <a:srgbClr val="FFFFFF"/>
                      </a:solidFill>
                    </a:lnL>
                    <a:lnR w="12700">
                      <a:solidFill>
                        <a:srgbClr val="FFFFFF"/>
                      </a:solidFill>
                    </a:lnR>
                    <a:lnT w="9525" cap="flat" cmpd="sng" algn="ctr">
                      <a:solidFill>
                        <a:srgbClr val="00B0F0"/>
                      </a:solidFill>
                      <a:prstDash val="solid"/>
                      <a:round/>
                      <a:headEnd type="none" w="med" len="med"/>
                      <a:tailEnd type="none" w="med" len="med"/>
                    </a:lnT>
                    <a:lnB w="12700">
                      <a:solidFill>
                        <a:srgbClr val="FFFFFF"/>
                      </a:solidFill>
                    </a:lnB>
                    <a:noFill/>
                  </a:tcPr>
                </a:tc>
                <a:tc>
                  <a:txBody>
                    <a:bodyPr/>
                    <a:lstStyle/>
                    <a:p>
                      <a:pPr lvl="0">
                        <a:buNone/>
                      </a:pPr>
                      <a:r>
                        <a:rPr lang="en-IN" sz="1100" b="0" i="0" u="none" strike="noStrike" noProof="0">
                          <a:effectLst/>
                        </a:rPr>
                        <a:t>UN-Habitat, 2022</a:t>
                      </a:r>
                      <a:endParaRPr lang="en-US"/>
                    </a:p>
                  </a:txBody>
                  <a:tcPr marL="66674" marR="66674">
                    <a:lnL w="12700">
                      <a:solidFill>
                        <a:srgbClr val="FFFFFF"/>
                      </a:solidFill>
                    </a:lnL>
                    <a:lnR w="12700">
                      <a:solidFill>
                        <a:srgbClr val="FFFFFF"/>
                      </a:solidFill>
                    </a:lnR>
                    <a:lnT w="9525" cap="flat" cmpd="sng" algn="ctr">
                      <a:solidFill>
                        <a:srgbClr val="00B0F0"/>
                      </a:solidFill>
                      <a:prstDash val="solid"/>
                      <a:round/>
                      <a:headEnd type="none" w="med" len="med"/>
                      <a:tailEnd type="none" w="med" len="med"/>
                    </a:lnT>
                    <a:lnB w="12700">
                      <a:solidFill>
                        <a:srgbClr val="FFFFFF"/>
                      </a:solidFill>
                    </a:lnB>
                    <a:noFill/>
                  </a:tcPr>
                </a:tc>
                <a:tc>
                  <a:txBody>
                    <a:bodyPr/>
                    <a:lstStyle/>
                    <a:p>
                      <a:pPr lvl="0">
                        <a:buNone/>
                      </a:pPr>
                      <a:r>
                        <a:rPr lang="en-IN" sz="1100" b="0" i="0" u="none" strike="noStrike" noProof="0">
                          <a:effectLst/>
                        </a:rPr>
                        <a:t>Provides a  toolbox for mainstreaming youth, gender and socioeconomic perspectives through participatory planning.</a:t>
                      </a:r>
                      <a:endParaRPr lang="en-US"/>
                    </a:p>
                  </a:txBody>
                  <a:tcPr marL="66674" marR="66674">
                    <a:lnL w="12700">
                      <a:solidFill>
                        <a:srgbClr val="FFFFFF"/>
                      </a:solidFill>
                    </a:lnL>
                    <a:lnR w="12700">
                      <a:solidFill>
                        <a:srgbClr val="FFFFFF"/>
                      </a:solidFill>
                    </a:lnR>
                    <a:lnT w="9525" cap="flat" cmpd="sng" algn="ctr">
                      <a:solidFill>
                        <a:srgbClr val="00B0F0"/>
                      </a:solidFill>
                      <a:prstDash val="solid"/>
                      <a:round/>
                      <a:headEnd type="none" w="med" len="med"/>
                      <a:tailEnd type="none" w="med" len="med"/>
                    </a:lnT>
                    <a:lnB w="12700">
                      <a:solidFill>
                        <a:srgbClr val="FFFFFF"/>
                      </a:solidFill>
                    </a:lnB>
                    <a:noFill/>
                  </a:tcPr>
                </a:tc>
                <a:tc>
                  <a:txBody>
                    <a:bodyPr/>
                    <a:lstStyle/>
                    <a:p>
                      <a:pPr lvl="0">
                        <a:buNone/>
                      </a:pPr>
                      <a:r>
                        <a:rPr lang="en-IN" sz="1100" b="0" i="0" u="none" strike="noStrike" noProof="0">
                          <a:effectLst/>
                        </a:rPr>
                        <a:t>Supporting urban development from a girl’s perspective, Guiding urban actors to implement projects trough a step-by-step methodology, Providing an open and digitally accessible platform for all, Facilitating an ongoing dialogue between professionals and citizens.</a:t>
                      </a:r>
                      <a:endParaRPr lang="en-US"/>
                    </a:p>
                  </a:txBody>
                  <a:tcPr marL="66674" marR="66674">
                    <a:lnL w="12700">
                      <a:solidFill>
                        <a:srgbClr val="FFFFFF"/>
                      </a:solidFill>
                    </a:lnL>
                    <a:lnR w="12700">
                      <a:solidFill>
                        <a:srgbClr val="FFFFFF"/>
                      </a:solidFill>
                    </a:lnR>
                    <a:lnT w="9525" cap="flat" cmpd="sng" algn="ctr">
                      <a:solidFill>
                        <a:srgbClr val="00B0F0"/>
                      </a:solidFill>
                      <a:prstDash val="solid"/>
                      <a:round/>
                      <a:headEnd type="none" w="med" len="med"/>
                      <a:tailEnd type="none" w="med" len="med"/>
                    </a:lnT>
                    <a:lnB w="12700">
                      <a:solidFill>
                        <a:srgbClr val="FFFFFF"/>
                      </a:solidFill>
                    </a:lnB>
                    <a:noFill/>
                  </a:tcPr>
                </a:tc>
                <a:extLst>
                  <a:ext uri="{0D108BD9-81ED-4DB2-BD59-A6C34878D82A}">
                    <a16:rowId xmlns:a16="http://schemas.microsoft.com/office/drawing/2014/main" val="2811783673"/>
                  </a:ext>
                </a:extLst>
              </a:tr>
            </a:tbl>
          </a:graphicData>
        </a:graphic>
      </p:graphicFrame>
      <p:sp>
        <p:nvSpPr>
          <p:cNvPr id="4" name="Rectangle 3">
            <a:extLst>
              <a:ext uri="{FF2B5EF4-FFF2-40B4-BE49-F238E27FC236}">
                <a16:creationId xmlns:a16="http://schemas.microsoft.com/office/drawing/2014/main" id="{16E6ACF9-FDE0-75C1-878D-CD6EB6B8DF82}"/>
              </a:ext>
            </a:extLst>
          </p:cNvPr>
          <p:cNvSpPr/>
          <p:nvPr/>
        </p:nvSpPr>
        <p:spPr>
          <a:xfrm>
            <a:off x="9626415" y="256186"/>
            <a:ext cx="2290307" cy="317203"/>
          </a:xfrm>
          <a:prstGeom prst="rect">
            <a:avLst/>
          </a:prstGeom>
        </p:spPr>
        <p:txBody>
          <a:bodyPr wrap="none" lIns="91440" tIns="45720" rIns="91440" bIns="45720" anchor="t">
            <a:spAutoFit/>
          </a:bodyPr>
          <a:lstStyle/>
          <a:p>
            <a:pPr>
              <a:lnSpc>
                <a:spcPct val="113999"/>
              </a:lnSpc>
              <a:spcAft>
                <a:spcPts val="600"/>
              </a:spcAft>
              <a:buClr>
                <a:srgbClr val="00B0F0"/>
              </a:buClr>
            </a:pPr>
            <a:r>
              <a:rPr lang="en-IN" sz="1400" b="1">
                <a:cs typeface="Segoe UI Semibold"/>
                <a:hlinkClick r:id="rId4">
                  <a:extLst>
                    <a:ext uri="{A12FA001-AC4F-418D-AE19-62706E023703}">
                      <ahyp:hlinkClr xmlns:ahyp="http://schemas.microsoft.com/office/drawing/2018/hyperlinkcolor" val="tx"/>
                    </a:ext>
                  </a:extLst>
                </a:hlinkClick>
              </a:rPr>
              <a:t>Click here for the full-list</a:t>
            </a:r>
          </a:p>
        </p:txBody>
      </p:sp>
    </p:spTree>
    <p:extLst>
      <p:ext uri="{BB962C8B-B14F-4D97-AF65-F5344CB8AC3E}">
        <p14:creationId xmlns:p14="http://schemas.microsoft.com/office/powerpoint/2010/main" val="1705863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C0646BF-9F8D-6352-B095-0643B992AF74}"/>
              </a:ext>
            </a:extLst>
          </p:cNvPr>
          <p:cNvSpPr txBox="1">
            <a:spLocks/>
          </p:cNvSpPr>
          <p:nvPr/>
        </p:nvSpPr>
        <p:spPr>
          <a:xfrm>
            <a:off x="257175" y="260351"/>
            <a:ext cx="10515600" cy="36830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lang="en-US" sz="3200" kern="1200" dirty="0">
                <a:solidFill>
                  <a:schemeClr val="accent1">
                    <a:lumMod val="50000"/>
                  </a:schemeClr>
                </a:solidFill>
                <a:latin typeface="+mj-lt"/>
                <a:ea typeface="+mj-ea"/>
                <a:cs typeface="+mj-cs"/>
              </a:defRPr>
            </a:lvl1pPr>
          </a:lstStyle>
          <a:p>
            <a:r>
              <a:rPr lang="en-IN">
                <a:solidFill>
                  <a:schemeClr val="bg2">
                    <a:lumMod val="90000"/>
                  </a:schemeClr>
                </a:solidFill>
              </a:rPr>
              <a:t>Annex</a:t>
            </a:r>
          </a:p>
        </p:txBody>
      </p:sp>
      <p:sp>
        <p:nvSpPr>
          <p:cNvPr id="13" name="Text Placeholder 2">
            <a:extLst>
              <a:ext uri="{FF2B5EF4-FFF2-40B4-BE49-F238E27FC236}">
                <a16:creationId xmlns:a16="http://schemas.microsoft.com/office/drawing/2014/main" id="{84390BBD-BF9B-19DC-BDA6-DC6B1005DB20}"/>
              </a:ext>
            </a:extLst>
          </p:cNvPr>
          <p:cNvSpPr txBox="1">
            <a:spLocks/>
          </p:cNvSpPr>
          <p:nvPr/>
        </p:nvSpPr>
        <p:spPr>
          <a:xfrm>
            <a:off x="250185" y="757882"/>
            <a:ext cx="10525086" cy="40815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ct val="0"/>
              </a:spcBef>
              <a:buFont typeface="Arial" panose="020B0604020202020204" pitchFamily="34" charset="0"/>
              <a:buNone/>
              <a:defRPr kumimoji="0" lang="en-US" sz="2100" b="0" i="0" u="none" strike="noStrike" kern="1200" cap="none" spc="0" normalizeH="0" baseline="0" dirty="0">
                <a:ln>
                  <a:noFill/>
                </a:ln>
                <a:solidFill>
                  <a:srgbClr val="00B0F0"/>
                </a:solidFill>
                <a:effectLst/>
                <a:uLnTx/>
                <a:uFillTx/>
                <a:latin typeface="Segoe UI Semibold"/>
                <a:ea typeface="+mj-ea"/>
                <a:cs typeface="Segoe UI"/>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IN">
                <a:cs typeface="Segoe UI Semibold"/>
              </a:rPr>
              <a:t>City selection sources</a:t>
            </a:r>
            <a:endParaRPr lang="en-IN">
              <a:solidFill>
                <a:srgbClr val="000000"/>
              </a:solidFill>
              <a:cs typeface="Segoe UI Semibold"/>
            </a:endParaRPr>
          </a:p>
          <a:p>
            <a:endParaRPr lang="en-IN">
              <a:cs typeface="Segoe UI Semibold"/>
            </a:endParaRPr>
          </a:p>
        </p:txBody>
      </p:sp>
      <p:graphicFrame>
        <p:nvGraphicFramePr>
          <p:cNvPr id="21" name="Table 20">
            <a:extLst>
              <a:ext uri="{FF2B5EF4-FFF2-40B4-BE49-F238E27FC236}">
                <a16:creationId xmlns:a16="http://schemas.microsoft.com/office/drawing/2014/main" id="{A0A279AE-B5E5-6055-D194-8A076183E0EA}"/>
              </a:ext>
            </a:extLst>
          </p:cNvPr>
          <p:cNvGraphicFramePr>
            <a:graphicFrameLocks noGrp="1"/>
          </p:cNvGraphicFramePr>
          <p:nvPr>
            <p:extLst>
              <p:ext uri="{D42A27DB-BD31-4B8C-83A1-F6EECF244321}">
                <p14:modId xmlns:p14="http://schemas.microsoft.com/office/powerpoint/2010/main" val="4082426862"/>
              </p:ext>
            </p:extLst>
          </p:nvPr>
        </p:nvGraphicFramePr>
        <p:xfrm>
          <a:off x="255991" y="1278429"/>
          <a:ext cx="11678642" cy="5216808"/>
        </p:xfrm>
        <a:graphic>
          <a:graphicData uri="http://schemas.openxmlformats.org/drawingml/2006/table">
            <a:tbl>
              <a:tblPr firstRow="1" bandRow="1">
                <a:tableStyleId>{2D5ABB26-0587-4C30-8999-92F81FD0307C}</a:tableStyleId>
              </a:tblPr>
              <a:tblGrid>
                <a:gridCol w="487865">
                  <a:extLst>
                    <a:ext uri="{9D8B030D-6E8A-4147-A177-3AD203B41FA5}">
                      <a16:colId xmlns:a16="http://schemas.microsoft.com/office/drawing/2014/main" val="1203776413"/>
                    </a:ext>
                  </a:extLst>
                </a:gridCol>
                <a:gridCol w="2843560">
                  <a:extLst>
                    <a:ext uri="{9D8B030D-6E8A-4147-A177-3AD203B41FA5}">
                      <a16:colId xmlns:a16="http://schemas.microsoft.com/office/drawing/2014/main" val="1792298810"/>
                    </a:ext>
                  </a:extLst>
                </a:gridCol>
                <a:gridCol w="8347217">
                  <a:extLst>
                    <a:ext uri="{9D8B030D-6E8A-4147-A177-3AD203B41FA5}">
                      <a16:colId xmlns:a16="http://schemas.microsoft.com/office/drawing/2014/main" val="2768580854"/>
                    </a:ext>
                  </a:extLst>
                </a:gridCol>
              </a:tblGrid>
              <a:tr h="278780">
                <a:tc>
                  <a:txBody>
                    <a:bodyPr/>
                    <a:lstStyle/>
                    <a:p>
                      <a:pPr marL="0" lvl="0" indent="0" algn="r">
                        <a:buNone/>
                      </a:pPr>
                      <a:r>
                        <a:rPr lang="en-US" sz="1100"/>
                        <a:t>1.</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buNone/>
                      </a:pPr>
                      <a:r>
                        <a:rPr lang="en-US" sz="900" u="none" strike="noStrike" noProof="0">
                          <a:solidFill>
                            <a:srgbClr val="000000"/>
                          </a:solidFill>
                          <a:latin typeface="segoe ui semibold"/>
                        </a:rPr>
                        <a:t>Urban female working population</a:t>
                      </a:r>
                      <a:endParaRPr lang="en-US" sz="900">
                        <a:latin typeface="segoe ui semibold"/>
                      </a:endParaRP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u="none" strike="noStrike" noProof="0">
                          <a:hlinkClick r:id="rId2"/>
                        </a:rPr>
                        <a:t>https://apc01.safelinks.protection.outlook.com/GetUrlReputation</a:t>
                      </a:r>
                      <a:endParaRPr lang="en-US" sz="900" u="none" strike="noStrike" noProof="0">
                        <a:solidFill>
                          <a:srgbClr val="000000"/>
                        </a:solidFill>
                      </a:endParaRP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2274815813"/>
                  </a:ext>
                </a:extLst>
              </a:tr>
              <a:tr h="261464">
                <a:tc>
                  <a:txBody>
                    <a:bodyPr/>
                    <a:lstStyle/>
                    <a:p>
                      <a:pPr algn="r"/>
                      <a:r>
                        <a:rPr lang="en-US" sz="1100"/>
                        <a:t>2.</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buNone/>
                      </a:pPr>
                      <a:r>
                        <a:rPr lang="en-US" sz="900" u="none" strike="noStrike" noProof="0">
                          <a:solidFill>
                            <a:srgbClr val="000000"/>
                          </a:solidFill>
                          <a:latin typeface="segoe ui semibold"/>
                        </a:rPr>
                        <a:t>Male/female urban working ratio</a:t>
                      </a:r>
                      <a:endParaRPr lang="en-US" sz="900">
                        <a:latin typeface="segoe ui semibold"/>
                      </a:endParaRP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u="none" strike="noStrike" noProof="0">
                          <a:hlinkClick r:id="rId3"/>
                        </a:rPr>
                        <a:t>https://mospi.gov.in/sites/default/files/publication_reports/AR_PLFS_2022_23N.pdf</a:t>
                      </a:r>
                      <a:endParaRPr lang="en-US" sz="900" u="none" strike="noStrike" noProof="0">
                        <a:solidFill>
                          <a:srgbClr val="000000"/>
                        </a:solidFill>
                      </a:endParaRP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488316624"/>
                  </a:ext>
                </a:extLst>
              </a:tr>
              <a:tr h="261464">
                <a:tc>
                  <a:txBody>
                    <a:bodyPr/>
                    <a:lstStyle/>
                    <a:p>
                      <a:pPr algn="r"/>
                      <a:r>
                        <a:rPr lang="en-US" sz="1100"/>
                        <a:t>3.</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buNone/>
                      </a:pPr>
                      <a:r>
                        <a:rPr lang="en-US" sz="900" u="none" strike="noStrike" noProof="0">
                          <a:solidFill>
                            <a:srgbClr val="000000"/>
                          </a:solidFill>
                          <a:latin typeface="segoe ui semibold"/>
                        </a:rPr>
                        <a:t>Streetlighting policy (UJALA and SLNP)</a:t>
                      </a:r>
                      <a:endParaRPr lang="en-US" sz="900">
                        <a:latin typeface="segoe ui semibold"/>
                      </a:endParaRP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u="none" strike="noStrike" noProof="0">
                          <a:hlinkClick r:id="rId4"/>
                        </a:rPr>
                        <a:t>https://slnp.eeslindia.org/</a:t>
                      </a:r>
                      <a:endParaRPr lang="en-US" sz="900" u="none" strike="noStrike" noProof="0">
                        <a:solidFill>
                          <a:srgbClr val="000000"/>
                        </a:solidFill>
                      </a:endParaRP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2598421889"/>
                  </a:ext>
                </a:extLst>
              </a:tr>
              <a:tr h="261464">
                <a:tc>
                  <a:txBody>
                    <a:bodyPr/>
                    <a:lstStyle/>
                    <a:p>
                      <a:pPr algn="r"/>
                      <a:r>
                        <a:rPr lang="en-US" sz="1100"/>
                        <a:t>4.</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marL="0" lvl="0" algn="l" defTabSz="914400" rtl="0" eaLnBrk="1" latinLnBrk="0" hangingPunct="1">
                        <a:buNone/>
                      </a:pPr>
                      <a:r>
                        <a:rPr lang="en-US" sz="900" u="none" strike="noStrike" kern="1200" noProof="0">
                          <a:solidFill>
                            <a:srgbClr val="000000"/>
                          </a:solidFill>
                          <a:latin typeface="segoe ui semibold"/>
                        </a:rPr>
                        <a:t>Sakhi Niwas - Working women's hostel scheme</a:t>
                      </a:r>
                      <a:endParaRPr lang="en-US" sz="900" u="none" strike="noStrike" kern="1200">
                        <a:solidFill>
                          <a:srgbClr val="000000"/>
                        </a:solidFill>
                        <a:latin typeface="segoe ui semibold"/>
                      </a:endParaRP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buNone/>
                      </a:pPr>
                      <a:r>
                        <a:rPr lang="en-US" sz="900" u="none" strike="noStrike" noProof="0">
                          <a:solidFill>
                            <a:srgbClr val="467886"/>
                          </a:solidFill>
                          <a:hlinkClick r:id="rId5"/>
                        </a:rPr>
                        <a:t>https://wcd.php-staging.com/women/sakhi-niwas-working-women-hostel</a:t>
                      </a:r>
                      <a:endParaRPr lang="en-US" sz="900" u="none" strike="noStrike" noProof="0">
                        <a:solidFill>
                          <a:srgbClr val="467886"/>
                        </a:solidFill>
                      </a:endParaRP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1333817465"/>
                  </a:ext>
                </a:extLst>
              </a:tr>
              <a:tr h="261464">
                <a:tc>
                  <a:txBody>
                    <a:bodyPr/>
                    <a:lstStyle/>
                    <a:p>
                      <a:pPr algn="r"/>
                      <a:r>
                        <a:rPr lang="en-US" sz="1100"/>
                        <a:t>5.</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buNone/>
                      </a:pPr>
                      <a:r>
                        <a:rPr lang="en-US" sz="900" u="none" strike="noStrike" kern="1200" noProof="0">
                          <a:solidFill>
                            <a:srgbClr val="000000"/>
                          </a:solidFill>
                          <a:latin typeface="segoe ui semibold"/>
                        </a:rPr>
                        <a:t>One-Stop Centre Scheme </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buNone/>
                      </a:pPr>
                      <a:r>
                        <a:rPr lang="en-US" sz="900" u="none" strike="noStrike" noProof="0">
                          <a:hlinkClick r:id="rId6"/>
                        </a:rPr>
                        <a:t>https://wcd.nic.in/schemes/one-stop-centre-scheme-1</a:t>
                      </a:r>
                      <a:endParaRPr lang="en-US" sz="900" u="none" strike="noStrike" noProof="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2630698802"/>
                  </a:ext>
                </a:extLst>
              </a:tr>
              <a:tr h="261464">
                <a:tc>
                  <a:txBody>
                    <a:bodyPr/>
                    <a:lstStyle/>
                    <a:p>
                      <a:pPr algn="r"/>
                      <a:r>
                        <a:rPr lang="en-US" sz="1100" kern="1200">
                          <a:solidFill>
                            <a:srgbClr val="000000"/>
                          </a:solidFill>
                        </a:rPr>
                        <a:t>6.</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buNone/>
                      </a:pPr>
                      <a:r>
                        <a:rPr lang="en-US" sz="900" u="none" strike="noStrike" kern="1200" noProof="0">
                          <a:solidFill>
                            <a:srgbClr val="000000"/>
                          </a:solidFill>
                          <a:latin typeface="segoe ui semibold"/>
                        </a:rPr>
                        <a:t>Anganwadi services scheme</a:t>
                      </a:r>
                      <a:endParaRPr lang="en-US" sz="900" u="none" strike="noStrike" kern="1200">
                        <a:solidFill>
                          <a:srgbClr val="000000"/>
                        </a:solidFill>
                        <a:latin typeface="segoe ui semibold"/>
                      </a:endParaRP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buNone/>
                      </a:pPr>
                      <a:r>
                        <a:rPr lang="en-US" sz="900" u="sng" strike="noStrike" noProof="0">
                          <a:solidFill>
                            <a:srgbClr val="467886"/>
                          </a:solidFill>
                        </a:rPr>
                        <a:t>https://wcd.nic.in/sites/default/files/ar-2-211E_merged.pdf</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3534307998"/>
                  </a:ext>
                </a:extLst>
              </a:tr>
              <a:tr h="261464">
                <a:tc>
                  <a:txBody>
                    <a:bodyPr/>
                    <a:lstStyle/>
                    <a:p>
                      <a:pPr marL="0" lvl="0" algn="r" defTabSz="914400" rtl="0" eaLnBrk="1" latinLnBrk="0" hangingPunct="1">
                        <a:buNone/>
                      </a:pPr>
                      <a:r>
                        <a:rPr lang="en-US" sz="1100" kern="1200">
                          <a:solidFill>
                            <a:srgbClr val="000000"/>
                          </a:solidFill>
                        </a:rPr>
                        <a:t>7.</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marL="0" lvl="0" algn="l" defTabSz="914400" rtl="0" eaLnBrk="1" latinLnBrk="0" hangingPunct="1">
                        <a:buNone/>
                      </a:pPr>
                      <a:r>
                        <a:rPr lang="en-US" sz="900" u="none" strike="noStrike" kern="1200" noProof="0">
                          <a:solidFill>
                            <a:srgbClr val="000000"/>
                          </a:solidFill>
                          <a:latin typeface="segoe ui semibold"/>
                        </a:rPr>
                        <a:t>Rajiv Gandhi creche scheme</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buNone/>
                      </a:pPr>
                      <a:r>
                        <a:rPr lang="en-US" sz="900" u="none" strike="noStrike" noProof="0">
                          <a:hlinkClick r:id="rId7"/>
                        </a:rPr>
                        <a:t>https://wcd.nic.in/sites/default/files/Funtional%20Creche.pdf</a:t>
                      </a:r>
                      <a:endParaRPr lang="en-US" sz="900" u="none" strike="noStrike" noProof="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1952108892"/>
                  </a:ext>
                </a:extLst>
              </a:tr>
              <a:tr h="358302">
                <a:tc>
                  <a:txBody>
                    <a:bodyPr/>
                    <a:lstStyle/>
                    <a:p>
                      <a:pPr marL="0" lvl="0" algn="r" defTabSz="914400">
                        <a:buNone/>
                      </a:pPr>
                      <a:r>
                        <a:rPr lang="en-US" sz="1100" kern="1200">
                          <a:solidFill>
                            <a:srgbClr val="000000"/>
                          </a:solidFill>
                        </a:rPr>
                        <a:t>8.</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marL="0" lvl="0" algn="l">
                        <a:buNone/>
                      </a:pPr>
                      <a:r>
                        <a:rPr lang="en-US" sz="900" u="none" strike="noStrike" kern="1200" noProof="0">
                          <a:solidFill>
                            <a:srgbClr val="000000"/>
                          </a:solidFill>
                          <a:latin typeface="segoe ui semibold"/>
                        </a:rPr>
                        <a:t>Women gig worker platforms - Sakha/ </a:t>
                      </a:r>
                      <a:r>
                        <a:rPr lang="en-US" sz="900" u="none" strike="noStrike" kern="1200" noProof="0" err="1">
                          <a:solidFill>
                            <a:srgbClr val="000000"/>
                          </a:solidFill>
                          <a:latin typeface="segoe ui semibold"/>
                        </a:rPr>
                        <a:t>Taxshe</a:t>
                      </a:r>
                      <a:r>
                        <a:rPr lang="en-US" sz="900" u="none" strike="noStrike" kern="1200" noProof="0">
                          <a:solidFill>
                            <a:srgbClr val="000000"/>
                          </a:solidFill>
                          <a:latin typeface="segoe ui semibold"/>
                        </a:rPr>
                        <a:t> cabs, Amazon all women delivery stations</a:t>
                      </a:r>
                      <a:endParaRPr lang="en-US" sz="900">
                        <a:latin typeface="segoe ui semibold"/>
                      </a:endParaRP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buNone/>
                      </a:pPr>
                      <a:r>
                        <a:rPr lang="en-US" sz="900" u="sng" strike="noStrike" noProof="0">
                          <a:solidFill>
                            <a:srgbClr val="467886"/>
                          </a:solidFill>
                          <a:hlinkClick r:id="rId8">
                            <a:extLst>
                              <a:ext uri="{A12FA001-AC4F-418D-AE19-62706E023703}">
                                <ahyp:hlinkClr xmlns:ahyp="http://schemas.microsoft.com/office/drawing/2018/hyperlinkcolor" val="tx"/>
                              </a:ext>
                            </a:extLst>
                          </a:hlinkClick>
                        </a:rPr>
                        <a:t>https://olawebcdn.com/ola-institute/women-platform-economy.pdf</a:t>
                      </a:r>
                      <a:r>
                        <a:rPr lang="en-US" sz="900" u="none" strike="noStrike" noProof="0">
                          <a:solidFill>
                            <a:srgbClr val="467886"/>
                          </a:solidFill>
                        </a:rPr>
                        <a:t>  2.</a:t>
                      </a:r>
                      <a:r>
                        <a:rPr lang="en-US" sz="900" u="sng" strike="noStrike" noProof="0">
                          <a:solidFill>
                            <a:srgbClr val="467886"/>
                          </a:solidFill>
                        </a:rPr>
                        <a:t> https://yourstory.com/herstory/2021/11/amazon-india-launches-fifth-all-women-partner-delivery-station , </a:t>
                      </a:r>
                      <a:r>
                        <a:rPr lang="en-US" sz="900" u="sng" strike="noStrike" noProof="0">
                          <a:solidFill>
                            <a:srgbClr val="467886"/>
                          </a:solidFill>
                          <a:hlinkClick r:id="rId9"/>
                        </a:rPr>
                        <a:t>https://www.aboutamazon.in/news/operations/northeast-india-gets-its-first-all-women-delivery-station-by-an-amazon-delivery-partner</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1417217414"/>
                  </a:ext>
                </a:extLst>
              </a:tr>
              <a:tr h="390292">
                <a:tc>
                  <a:txBody>
                    <a:bodyPr/>
                    <a:lstStyle/>
                    <a:p>
                      <a:pPr marL="0" lvl="0" algn="r" defTabSz="914400">
                        <a:buNone/>
                      </a:pPr>
                      <a:r>
                        <a:rPr lang="en-US" sz="1100" kern="1200">
                          <a:solidFill>
                            <a:srgbClr val="000000"/>
                          </a:solidFill>
                        </a:rPr>
                        <a:t>9.</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marL="0" lvl="0" algn="l">
                        <a:buNone/>
                      </a:pPr>
                      <a:r>
                        <a:rPr lang="en-US" sz="900" u="none" strike="noStrike" kern="1200" noProof="0">
                          <a:solidFill>
                            <a:srgbClr val="000000"/>
                          </a:solidFill>
                          <a:latin typeface="segoe ui semibold"/>
                        </a:rPr>
                        <a:t>E-Shram (portal for unorganized workers) - women registrations in non-agricultural sectors</a:t>
                      </a:r>
                      <a:endParaRPr lang="en-US" sz="900">
                        <a:latin typeface="segoe ui semibold"/>
                      </a:endParaRP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buNone/>
                      </a:pPr>
                      <a:r>
                        <a:rPr lang="en-US" sz="900" u="sng" strike="noStrike" noProof="0">
                          <a:solidFill>
                            <a:srgbClr val="467886"/>
                          </a:solidFill>
                          <a:hlinkClick r:id="rId10"/>
                        </a:rPr>
                        <a:t>https://app.powerbi.com/view?r=eyJrIjoiNTRjOGEwMmEtYmJlMC00NGZkLWJkNDItNTgwZTA2MzBkZWNlIiwidCI6IjA2ZjUzMmJmLTk3NTItNGVjNi04Y2Y4LTIzYTM3YmM2ZDQ2MSJ9</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1684497199"/>
                  </a:ext>
                </a:extLst>
              </a:tr>
              <a:tr h="261464">
                <a:tc>
                  <a:txBody>
                    <a:bodyPr/>
                    <a:lstStyle/>
                    <a:p>
                      <a:pPr marL="0" lvl="0" algn="r" defTabSz="914400">
                        <a:buNone/>
                      </a:pPr>
                      <a:r>
                        <a:rPr lang="en-US" sz="1100" kern="1200">
                          <a:solidFill>
                            <a:srgbClr val="000000"/>
                          </a:solidFill>
                        </a:rPr>
                        <a:t>10.</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marL="0" lvl="0" algn="l">
                        <a:buNone/>
                      </a:pPr>
                      <a:r>
                        <a:rPr lang="en-US" sz="900" u="none" strike="noStrike" kern="1200" noProof="0">
                          <a:solidFill>
                            <a:srgbClr val="000000"/>
                          </a:solidFill>
                          <a:latin typeface="segoe ui semibold"/>
                        </a:rPr>
                        <a:t>WASH scheme for public toilets/ drinking water facilities - Swachh Bharat Mission Urban</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buNone/>
                      </a:pPr>
                      <a:r>
                        <a:rPr lang="en-US" sz="900" u="sng" strike="noStrike" noProof="0">
                          <a:solidFill>
                            <a:srgbClr val="467886"/>
                          </a:solidFill>
                          <a:hlinkClick r:id="rId11"/>
                        </a:rPr>
                        <a:t>https://sbmurban.org/swachh-bharat-mission-progess</a:t>
                      </a:r>
                      <a:endParaRPr lang="en-US" sz="900" u="sng" strike="noStrike" noProof="0">
                        <a:solidFill>
                          <a:srgbClr val="467886"/>
                        </a:solidFill>
                      </a:endParaRP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4269919703"/>
                  </a:ext>
                </a:extLst>
              </a:tr>
              <a:tr h="261464">
                <a:tc>
                  <a:txBody>
                    <a:bodyPr/>
                    <a:lstStyle/>
                    <a:p>
                      <a:pPr marL="0" lvl="0" algn="r" defTabSz="914400">
                        <a:buNone/>
                      </a:pPr>
                      <a:r>
                        <a:rPr lang="en-US" sz="1100" kern="1200">
                          <a:solidFill>
                            <a:srgbClr val="000000"/>
                          </a:solidFill>
                        </a:rPr>
                        <a:t>11.</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marL="0" lvl="0" algn="l">
                        <a:buNone/>
                      </a:pPr>
                      <a:r>
                        <a:rPr lang="en-US" sz="900" u="none" strike="noStrike" kern="1200" noProof="0">
                          <a:solidFill>
                            <a:srgbClr val="000000"/>
                          </a:solidFill>
                          <a:latin typeface="segoe ui semibold"/>
                        </a:rPr>
                        <a:t>Solid waste managements - Swachh Bharat Mission Urban</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buNone/>
                      </a:pPr>
                      <a:r>
                        <a:rPr lang="en-US" sz="900" u="none" strike="noStrike" noProof="0">
                          <a:solidFill>
                            <a:srgbClr val="444444"/>
                          </a:solidFill>
                          <a:hlinkClick r:id="rId11"/>
                        </a:rPr>
                        <a:t>https://sbmurban.org/swachh-bharat-mission-progess</a:t>
                      </a:r>
                      <a:endParaRPr lang="en-US" sz="900" u="none" strike="noStrike" noProof="0">
                        <a:solidFill>
                          <a:srgbClr val="444444"/>
                        </a:solidFill>
                      </a:endParaRP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3708604691"/>
                  </a:ext>
                </a:extLst>
              </a:tr>
              <a:tr h="261464">
                <a:tc>
                  <a:txBody>
                    <a:bodyPr/>
                    <a:lstStyle/>
                    <a:p>
                      <a:pPr marL="0" lvl="0" algn="r" defTabSz="914400">
                        <a:buNone/>
                      </a:pPr>
                      <a:r>
                        <a:rPr lang="en-US" sz="1100" kern="1200">
                          <a:solidFill>
                            <a:srgbClr val="000000"/>
                          </a:solidFill>
                        </a:rPr>
                        <a:t>12.</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u="none" strike="noStrike" kern="1200" noProof="0">
                          <a:solidFill>
                            <a:srgbClr val="000000"/>
                          </a:solidFill>
                          <a:latin typeface="segoe ui semibold"/>
                        </a:rPr>
                        <a:t>Ayushman Bharat Health and</a:t>
                      </a:r>
                      <a:endParaRPr lang="en-US" sz="900" u="none" strike="noStrike" kern="1200">
                        <a:solidFill>
                          <a:srgbClr val="000000"/>
                        </a:solidFill>
                        <a:latin typeface="segoe ui semibold"/>
                      </a:endParaRPr>
                    </a:p>
                    <a:p>
                      <a:pPr lvl="0" algn="l">
                        <a:lnSpc>
                          <a:spcPct val="100000"/>
                        </a:lnSpc>
                        <a:spcBef>
                          <a:spcPts val="0"/>
                        </a:spcBef>
                        <a:spcAft>
                          <a:spcPts val="0"/>
                        </a:spcAft>
                        <a:buNone/>
                      </a:pPr>
                      <a:r>
                        <a:rPr lang="en-US" sz="900" u="none" strike="noStrike" kern="1200" noProof="0">
                          <a:solidFill>
                            <a:srgbClr val="000000"/>
                          </a:solidFill>
                          <a:latin typeface="segoe ui semibold"/>
                        </a:rPr>
                        <a:t>Wellness Centers</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buNone/>
                      </a:pPr>
                      <a:r>
                        <a:rPr lang="en-US" sz="900" u="sng" strike="noStrike" noProof="0">
                          <a:solidFill>
                            <a:srgbClr val="467886"/>
                          </a:solidFill>
                          <a:hlinkClick r:id="rId12"/>
                        </a:rPr>
                        <a:t>https://ab-hwc.nhp.gov.in/Home/Implementation_hwc_state</a:t>
                      </a:r>
                      <a:endParaRPr lang="en-US" sz="900" u="sng" strike="noStrike" noProof="0">
                        <a:solidFill>
                          <a:srgbClr val="467886"/>
                        </a:solidFill>
                      </a:endParaRP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707115660"/>
                  </a:ext>
                </a:extLst>
              </a:tr>
              <a:tr h="261464">
                <a:tc>
                  <a:txBody>
                    <a:bodyPr/>
                    <a:lstStyle/>
                    <a:p>
                      <a:pPr marL="0" lvl="0" algn="r" defTabSz="914400">
                        <a:buNone/>
                      </a:pPr>
                      <a:r>
                        <a:rPr lang="en-US" sz="1100" kern="1200">
                          <a:solidFill>
                            <a:srgbClr val="000000"/>
                          </a:solidFill>
                        </a:rPr>
                        <a:t>13.</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marL="0" lvl="0" algn="l">
                        <a:buNone/>
                      </a:pPr>
                      <a:r>
                        <a:rPr lang="en-US" sz="900" u="none" strike="noStrike" kern="1200" noProof="0">
                          <a:solidFill>
                            <a:srgbClr val="000000"/>
                          </a:solidFill>
                          <a:latin typeface="segoe ui semibold"/>
                        </a:rPr>
                        <a:t>Female police presence</a:t>
                      </a:r>
                      <a:endParaRPr lang="en-US" sz="900" u="none" strike="noStrike" kern="1200">
                        <a:solidFill>
                          <a:srgbClr val="000000"/>
                        </a:solidFill>
                        <a:latin typeface="segoe ui semibold"/>
                      </a:endParaRP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buNone/>
                      </a:pPr>
                      <a:r>
                        <a:rPr lang="en-US" sz="900" u="sng" strike="noStrike" noProof="0">
                          <a:solidFill>
                            <a:srgbClr val="467886"/>
                          </a:solidFill>
                        </a:rPr>
                        <a:t>https://bprd.nic.in/page/data_on_police_organization_dopo</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3650606999"/>
                  </a:ext>
                </a:extLst>
              </a:tr>
              <a:tr h="261464">
                <a:tc>
                  <a:txBody>
                    <a:bodyPr/>
                    <a:lstStyle/>
                    <a:p>
                      <a:pPr marL="0" lvl="0" algn="r" defTabSz="914400">
                        <a:buNone/>
                      </a:pPr>
                      <a:r>
                        <a:rPr lang="en-US" sz="1100" kern="1200">
                          <a:solidFill>
                            <a:srgbClr val="000000"/>
                          </a:solidFill>
                        </a:rPr>
                        <a:t>14.</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marL="0" lvl="0" algn="l" defTabSz="914400" rtl="0" eaLnBrk="1" latinLnBrk="0" hangingPunct="1">
                        <a:buNone/>
                      </a:pPr>
                      <a:r>
                        <a:rPr lang="en-US" sz="900" u="none" strike="noStrike" kern="1200" noProof="0">
                          <a:solidFill>
                            <a:srgbClr val="000000"/>
                          </a:solidFill>
                          <a:latin typeface="segoe ui semibold"/>
                        </a:rPr>
                        <a:t>Community policing - unique schemes for women safety</a:t>
                      </a:r>
                      <a:endParaRPr lang="en-US" sz="900" u="none" strike="noStrike" kern="1200">
                        <a:solidFill>
                          <a:srgbClr val="000000"/>
                        </a:solidFill>
                        <a:latin typeface="segoe ui semibold"/>
                      </a:endParaRP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buNone/>
                      </a:pPr>
                      <a:r>
                        <a:rPr lang="en-US" sz="900" u="sng" strike="noStrike" noProof="0">
                          <a:solidFill>
                            <a:srgbClr val="467886"/>
                          </a:solidFill>
                        </a:rPr>
                        <a:t>https://bprd.nic.in/uploads/pdf/202212280402094192979CommunityPolicingforWomen.pdf</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3772942226"/>
                  </a:ext>
                </a:extLst>
              </a:tr>
              <a:tr h="261464">
                <a:tc>
                  <a:txBody>
                    <a:bodyPr/>
                    <a:lstStyle/>
                    <a:p>
                      <a:pPr marL="0" lvl="0" algn="r" defTabSz="914400">
                        <a:buNone/>
                      </a:pPr>
                      <a:r>
                        <a:rPr lang="en-US" sz="1100" kern="1200">
                          <a:solidFill>
                            <a:srgbClr val="000000"/>
                          </a:solidFill>
                        </a:rPr>
                        <a:t>15.</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marL="0" lvl="0" algn="l" defTabSz="914400" rtl="0" eaLnBrk="1" latinLnBrk="0" hangingPunct="1">
                        <a:buNone/>
                      </a:pPr>
                      <a:r>
                        <a:rPr lang="en-US" sz="900" u="none" strike="noStrike" kern="1200" noProof="0">
                          <a:solidFill>
                            <a:srgbClr val="000000"/>
                          </a:solidFill>
                          <a:latin typeface="segoe ui semibold"/>
                        </a:rPr>
                        <a:t>Safe city project - Nirbhaya fund</a:t>
                      </a:r>
                      <a:endParaRPr lang="en-US" sz="900" u="none" strike="noStrike" kern="1200">
                        <a:solidFill>
                          <a:srgbClr val="000000"/>
                        </a:solidFill>
                        <a:latin typeface="segoe ui semibold"/>
                      </a:endParaRP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buNone/>
                      </a:pPr>
                      <a:r>
                        <a:rPr lang="en-US" sz="900" u="sng" strike="noStrike" noProof="0">
                          <a:solidFill>
                            <a:srgbClr val="467886"/>
                          </a:solidFill>
                        </a:rPr>
                        <a:t>https://safecity.mha.gov.in/Downloads.aspx</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3657604293"/>
                  </a:ext>
                </a:extLst>
              </a:tr>
              <a:tr h="261464">
                <a:tc>
                  <a:txBody>
                    <a:bodyPr/>
                    <a:lstStyle/>
                    <a:p>
                      <a:pPr marL="0" lvl="0" algn="r" defTabSz="914400">
                        <a:buNone/>
                      </a:pPr>
                      <a:r>
                        <a:rPr lang="en-US" sz="1100" kern="1200">
                          <a:solidFill>
                            <a:srgbClr val="000000"/>
                          </a:solidFill>
                        </a:rPr>
                        <a:t>16.</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marL="0" lvl="0" algn="l" defTabSz="914400" rtl="0" eaLnBrk="1" latinLnBrk="0" hangingPunct="1">
                        <a:buNone/>
                      </a:pPr>
                      <a:r>
                        <a:rPr lang="en-US" sz="900" u="none" strike="noStrike" kern="1200" noProof="0">
                          <a:solidFill>
                            <a:srgbClr val="000000"/>
                          </a:solidFill>
                          <a:latin typeface="segoe ui semibold"/>
                        </a:rPr>
                        <a:t>Crime stats - crimes against women</a:t>
                      </a:r>
                      <a:endParaRPr lang="en-US" sz="900" u="none" strike="noStrike" kern="1200">
                        <a:solidFill>
                          <a:srgbClr val="000000"/>
                        </a:solidFill>
                        <a:latin typeface="segoe ui semibold"/>
                      </a:endParaRP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buNone/>
                      </a:pPr>
                      <a:r>
                        <a:rPr lang="en-US" sz="900" u="sng" strike="noStrike" noProof="0">
                          <a:solidFill>
                            <a:srgbClr val="467886"/>
                          </a:solidFill>
                        </a:rPr>
                        <a:t>Volume 1 - https://ncrb.gov.in/crime-in-india-year-wise.html?year=2022&amp;keyword</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1610443327"/>
                  </a:ext>
                </a:extLst>
              </a:tr>
              <a:tr h="261464">
                <a:tc>
                  <a:txBody>
                    <a:bodyPr/>
                    <a:lstStyle/>
                    <a:p>
                      <a:pPr marL="0" lvl="0" algn="r" defTabSz="914400">
                        <a:buNone/>
                      </a:pPr>
                      <a:r>
                        <a:rPr lang="en-US" sz="1100" kern="1200">
                          <a:solidFill>
                            <a:srgbClr val="000000"/>
                          </a:solidFill>
                        </a:rPr>
                        <a:t>17.</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marL="0" lvl="0" algn="l" rtl="0" eaLnBrk="1" latinLnBrk="0" hangingPunct="1">
                        <a:buNone/>
                      </a:pPr>
                      <a:r>
                        <a:rPr lang="en-US" sz="900" u="none" strike="noStrike" kern="1200" noProof="0">
                          <a:solidFill>
                            <a:srgbClr val="000000"/>
                          </a:solidFill>
                          <a:latin typeface="segoe ui semibold"/>
                        </a:rPr>
                        <a:t>Women Help Line (Mission Shakti) - complaints registered in 2022-23</a:t>
                      </a:r>
                      <a:endParaRPr lang="en-US" sz="900" u="none" strike="noStrike" kern="1200">
                        <a:solidFill>
                          <a:srgbClr val="000000"/>
                        </a:solidFill>
                        <a:latin typeface="segoe ui semibold"/>
                      </a:endParaRP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buNone/>
                      </a:pPr>
                      <a:r>
                        <a:rPr lang="en-US" sz="900" u="none" strike="noStrike" noProof="0">
                          <a:hlinkClick r:id="rId13"/>
                        </a:rPr>
                        <a:t>https://pib.gov.in/PressReleasePage.aspx?PRID=1910101</a:t>
                      </a:r>
                      <a:endParaRPr lang="en-US" sz="900" u="none" strike="noStrike" noProof="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2577331552"/>
                  </a:ext>
                </a:extLst>
              </a:tr>
            </a:tbl>
          </a:graphicData>
        </a:graphic>
      </p:graphicFrame>
    </p:spTree>
    <p:extLst>
      <p:ext uri="{BB962C8B-B14F-4D97-AF65-F5344CB8AC3E}">
        <p14:creationId xmlns:p14="http://schemas.microsoft.com/office/powerpoint/2010/main" val="3930986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solidFill>
                  <a:schemeClr val="bg2">
                    <a:lumMod val="90000"/>
                  </a:schemeClr>
                </a:solidFill>
              </a:rPr>
              <a:t>Annex</a:t>
            </a:r>
            <a:endParaRPr lang="en-US">
              <a:solidFill>
                <a:schemeClr val="bg2">
                  <a:lumMod val="90000"/>
                </a:schemeClr>
              </a:solidFill>
            </a:endParaRPr>
          </a:p>
        </p:txBody>
      </p:sp>
      <p:sp>
        <p:nvSpPr>
          <p:cNvPr id="3" name="Text Placeholder 2"/>
          <p:cNvSpPr>
            <a:spLocks noGrp="1"/>
          </p:cNvSpPr>
          <p:nvPr>
            <p:ph type="body" idx="1"/>
          </p:nvPr>
        </p:nvSpPr>
        <p:spPr>
          <a:xfrm>
            <a:off x="250185" y="757882"/>
            <a:ext cx="10525086" cy="408152"/>
          </a:xfrm>
        </p:spPr>
        <p:txBody>
          <a:bodyPr>
            <a:normAutofit/>
          </a:bodyPr>
          <a:lstStyle/>
          <a:p>
            <a:r>
              <a:rPr lang="en-IN">
                <a:cs typeface="Segoe UI Semibold"/>
              </a:rPr>
              <a:t>Community selection sources - ward data</a:t>
            </a:r>
            <a:endParaRPr lang="en-US"/>
          </a:p>
        </p:txBody>
      </p:sp>
      <p:graphicFrame>
        <p:nvGraphicFramePr>
          <p:cNvPr id="6" name="Table 5">
            <a:extLst>
              <a:ext uri="{FF2B5EF4-FFF2-40B4-BE49-F238E27FC236}">
                <a16:creationId xmlns:a16="http://schemas.microsoft.com/office/drawing/2014/main" id="{408E7040-6A75-876B-005F-C21EBAD28C73}"/>
              </a:ext>
            </a:extLst>
          </p:cNvPr>
          <p:cNvGraphicFramePr>
            <a:graphicFrameLocks noGrp="1"/>
          </p:cNvGraphicFramePr>
          <p:nvPr>
            <p:extLst>
              <p:ext uri="{D42A27DB-BD31-4B8C-83A1-F6EECF244321}">
                <p14:modId xmlns:p14="http://schemas.microsoft.com/office/powerpoint/2010/main" val="2668289012"/>
              </p:ext>
            </p:extLst>
          </p:nvPr>
        </p:nvGraphicFramePr>
        <p:xfrm>
          <a:off x="255991" y="1278429"/>
          <a:ext cx="11678642" cy="4431861"/>
        </p:xfrm>
        <a:graphic>
          <a:graphicData uri="http://schemas.openxmlformats.org/drawingml/2006/table">
            <a:tbl>
              <a:tblPr firstRow="1" bandRow="1">
                <a:tableStyleId>{5940675A-B579-460E-94D1-54222C63F5DA}</a:tableStyleId>
              </a:tblPr>
              <a:tblGrid>
                <a:gridCol w="487865">
                  <a:extLst>
                    <a:ext uri="{9D8B030D-6E8A-4147-A177-3AD203B41FA5}">
                      <a16:colId xmlns:a16="http://schemas.microsoft.com/office/drawing/2014/main" val="1203776413"/>
                    </a:ext>
                  </a:extLst>
                </a:gridCol>
                <a:gridCol w="2843560">
                  <a:extLst>
                    <a:ext uri="{9D8B030D-6E8A-4147-A177-3AD203B41FA5}">
                      <a16:colId xmlns:a16="http://schemas.microsoft.com/office/drawing/2014/main" val="1792298810"/>
                    </a:ext>
                  </a:extLst>
                </a:gridCol>
                <a:gridCol w="8347217">
                  <a:extLst>
                    <a:ext uri="{9D8B030D-6E8A-4147-A177-3AD203B41FA5}">
                      <a16:colId xmlns:a16="http://schemas.microsoft.com/office/drawing/2014/main" val="2768580854"/>
                    </a:ext>
                  </a:extLst>
                </a:gridCol>
              </a:tblGrid>
              <a:tr h="370973">
                <a:tc>
                  <a:txBody>
                    <a:bodyPr/>
                    <a:lstStyle/>
                    <a:p>
                      <a:pPr marL="0" lvl="0" indent="0" algn="r">
                        <a:buNone/>
                      </a:pPr>
                      <a:r>
                        <a:rPr lang="en-US" sz="1100"/>
                        <a:t>1.</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buNone/>
                      </a:pPr>
                      <a:r>
                        <a:rPr lang="en-US" sz="900" u="none" strike="noStrike" noProof="0">
                          <a:solidFill>
                            <a:srgbClr val="000000"/>
                          </a:solidFill>
                          <a:latin typeface="Segoe UI Semibold"/>
                        </a:rPr>
                        <a:t>Delhi income groups</a:t>
                      </a:r>
                      <a:endParaRPr lang="en-US" sz="900">
                        <a:latin typeface="Segoe UI Semibold"/>
                      </a:endParaRP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latin typeface="Segoe UI"/>
                          <a:hlinkClick r:id="rId2"/>
                        </a:rPr>
                        <a:t>https://www.researchgate.net/publication/248974192_Mapping_Urban_Poverty_for_Local_Governance_in_an_Indian_Mega-City_The_Case_of_Delhi/figures?lo=1&amp;utm_source=google&amp;utm_medium=organic</a:t>
                      </a:r>
                      <a:endParaRPr lang="en-US" sz="900" b="0" i="0" u="none" strike="noStrike" noProof="0">
                        <a:latin typeface="Segoe UI"/>
                      </a:endParaRP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2274815813"/>
                  </a:ext>
                </a:extLst>
              </a:tr>
              <a:tr h="261464">
                <a:tc>
                  <a:txBody>
                    <a:bodyPr/>
                    <a:lstStyle/>
                    <a:p>
                      <a:pPr algn="r"/>
                      <a:r>
                        <a:rPr lang="en-US" sz="1100"/>
                        <a:t>2.</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buNone/>
                      </a:pPr>
                      <a:r>
                        <a:rPr lang="en-US" sz="900" u="none" strike="noStrike" noProof="0">
                          <a:solidFill>
                            <a:srgbClr val="000000"/>
                          </a:solidFill>
                          <a:latin typeface="Segoe UI Semibold"/>
                        </a:rPr>
                        <a:t>Delhi street lighting</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solidFill>
                            <a:srgbClr val="000000"/>
                          </a:solidFill>
                          <a:latin typeface="Segoe UI"/>
                          <a:hlinkClick r:id="rId3"/>
                        </a:rPr>
                        <a:t>https://safetipin.com/wp-content/uploads/2016/01/delhi_a_safety_assessment_2016.pdf</a:t>
                      </a:r>
                      <a:endParaRPr lang="en-US" sz="900" b="0" i="0" u="none" strike="noStrike" noProof="0">
                        <a:solidFill>
                          <a:srgbClr val="000000"/>
                        </a:solidFill>
                        <a:latin typeface="Segoe UI"/>
                      </a:endParaRP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488316624"/>
                  </a:ext>
                </a:extLst>
              </a:tr>
              <a:tr h="261464">
                <a:tc>
                  <a:txBody>
                    <a:bodyPr/>
                    <a:lstStyle/>
                    <a:p>
                      <a:pPr algn="r"/>
                      <a:r>
                        <a:rPr lang="en-US" sz="1100"/>
                        <a:t>3.</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buNone/>
                      </a:pPr>
                      <a:r>
                        <a:rPr lang="en-US" sz="900" u="none" strike="noStrike" noProof="0">
                          <a:solidFill>
                            <a:srgbClr val="000000"/>
                          </a:solidFill>
                          <a:latin typeface="Segoe UI Semibold"/>
                        </a:rPr>
                        <a:t>Delhi gendered crime</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latin typeface="Segoe UI"/>
                          <a:hlinkClick r:id="rId4"/>
                        </a:rPr>
                        <a:t>Research paper - https://www.qeios.com/read/I9NNFW.6</a:t>
                      </a:r>
                      <a:endParaRPr lang="en-US" sz="900" b="0" i="0" u="none" strike="noStrike" noProof="0">
                        <a:solidFill>
                          <a:srgbClr val="000000"/>
                        </a:solidFill>
                        <a:latin typeface="Segoe UI"/>
                        <a:hlinkClick r:id="rId4"/>
                      </a:endParaRP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2598421889"/>
                  </a:ext>
                </a:extLst>
              </a:tr>
              <a:tr h="261464">
                <a:tc>
                  <a:txBody>
                    <a:bodyPr/>
                    <a:lstStyle/>
                    <a:p>
                      <a:pPr algn="r"/>
                      <a:r>
                        <a:rPr lang="en-US" sz="1100"/>
                        <a:t>4.</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marL="0" lvl="0" algn="l" rtl="0" eaLnBrk="1" latinLnBrk="0" hangingPunct="1">
                        <a:buNone/>
                      </a:pPr>
                      <a:r>
                        <a:rPr lang="en-US" sz="900" u="none" strike="noStrike" kern="1200" noProof="0">
                          <a:solidFill>
                            <a:srgbClr val="000000"/>
                          </a:solidFill>
                          <a:latin typeface="Segoe UI Semibold"/>
                        </a:rPr>
                        <a:t>Delhi working women's hostel and special bus service</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buNone/>
                      </a:pPr>
                      <a:r>
                        <a:rPr lang="en-US" sz="900" b="0" i="0" u="none" strike="noStrike" noProof="0">
                          <a:solidFill>
                            <a:srgbClr val="000000"/>
                          </a:solidFill>
                          <a:latin typeface="Segoe UI"/>
                          <a:hlinkClick r:id="rId5"/>
                        </a:rPr>
                        <a:t>https://delhitravelhelp.in/Ladies-Special.aspx</a:t>
                      </a:r>
                      <a:r>
                        <a:rPr lang="en-US" sz="900" b="0" i="0" u="none" strike="noStrike" noProof="0">
                          <a:solidFill>
                            <a:srgbClr val="000000"/>
                          </a:solidFill>
                          <a:latin typeface="Segoe UI"/>
                        </a:rPr>
                        <a:t> , </a:t>
                      </a:r>
                      <a:r>
                        <a:rPr lang="en-US" sz="900" b="0" i="0" u="none" strike="noStrike" noProof="0">
                          <a:solidFill>
                            <a:srgbClr val="000000"/>
                          </a:solidFill>
                          <a:latin typeface="Segoe UI"/>
                          <a:hlinkClick r:id="rId6"/>
                        </a:rPr>
                        <a:t>https://wcd.delhi.gov.in/wcd/working-women-hostels</a:t>
                      </a:r>
                      <a:endParaRPr lang="en-US" sz="900" b="0" i="0" u="none" strike="noStrike" noProof="0">
                        <a:solidFill>
                          <a:srgbClr val="000000"/>
                        </a:solidFill>
                        <a:latin typeface="Segoe UI"/>
                      </a:endParaRP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1333817465"/>
                  </a:ext>
                </a:extLst>
              </a:tr>
              <a:tr h="261464">
                <a:tc>
                  <a:txBody>
                    <a:bodyPr/>
                    <a:lstStyle/>
                    <a:p>
                      <a:pPr algn="r"/>
                      <a:r>
                        <a:rPr lang="en-US" sz="1100"/>
                        <a:t>5.</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buNone/>
                      </a:pPr>
                      <a:r>
                        <a:rPr lang="en-US" sz="900" u="none" strike="noStrike" kern="1200" noProof="0">
                          <a:solidFill>
                            <a:srgbClr val="000000"/>
                          </a:solidFill>
                          <a:latin typeface="Segoe UI Semibold"/>
                        </a:rPr>
                        <a:t>Bengaluru income groups</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buNone/>
                      </a:pPr>
                      <a:r>
                        <a:rPr lang="en-US" sz="900" b="0" i="0" u="none" strike="noStrike" noProof="0">
                          <a:latin typeface="Segoe UI"/>
                          <a:hlinkClick r:id="rId7"/>
                        </a:rPr>
                        <a:t>https://www.purepaaniindia.com/2018/01/17/income-patterns/</a:t>
                      </a:r>
                      <a:r>
                        <a:rPr lang="en-US" sz="900" b="0" i="0" u="none" strike="noStrike" noProof="0">
                          <a:latin typeface="Segoe UI"/>
                        </a:rPr>
                        <a:t> ; census 2011</a:t>
                      </a:r>
                      <a:endParaRPr lang="en-US" sz="900">
                        <a:latin typeface="Segoe UI"/>
                      </a:endParaRP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2630698802"/>
                  </a:ext>
                </a:extLst>
              </a:tr>
              <a:tr h="261464">
                <a:tc>
                  <a:txBody>
                    <a:bodyPr/>
                    <a:lstStyle/>
                    <a:p>
                      <a:pPr algn="r"/>
                      <a:r>
                        <a:rPr lang="en-US" sz="1100" kern="1200">
                          <a:solidFill>
                            <a:srgbClr val="000000"/>
                          </a:solidFill>
                        </a:rPr>
                        <a:t>6.</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kern="1200" noProof="0">
                          <a:solidFill>
                            <a:srgbClr val="000000"/>
                          </a:solidFill>
                          <a:latin typeface="Segoe UI Semibold"/>
                        </a:rPr>
                        <a:t>Bengaluru street lighting</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buNone/>
                      </a:pPr>
                      <a:r>
                        <a:rPr lang="en-US" sz="900" b="0" i="0" u="none" strike="noStrike" noProof="0">
                          <a:solidFill>
                            <a:srgbClr val="467886"/>
                          </a:solidFill>
                          <a:latin typeface="Segoe UI"/>
                          <a:hlinkClick r:id="rId8"/>
                        </a:rPr>
                        <a:t>https://www.janaagraha.org/resources/ward-performance-report/</a:t>
                      </a:r>
                      <a:r>
                        <a:rPr lang="en-US" sz="900" b="0" i="0" u="none" strike="noStrike" noProof="0">
                          <a:solidFill>
                            <a:srgbClr val="467886"/>
                          </a:solidFill>
                          <a:latin typeface="Segoe UI"/>
                        </a:rPr>
                        <a:t> </a:t>
                      </a:r>
                      <a:endParaRPr lang="en-US" sz="900">
                        <a:latin typeface="Segoe UI"/>
                      </a:endParaRP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3534307998"/>
                  </a:ext>
                </a:extLst>
              </a:tr>
              <a:tr h="261464">
                <a:tc>
                  <a:txBody>
                    <a:bodyPr/>
                    <a:lstStyle/>
                    <a:p>
                      <a:pPr marL="0" lvl="0" algn="r" defTabSz="914400" rtl="0" eaLnBrk="1" latinLnBrk="0" hangingPunct="1">
                        <a:buNone/>
                      </a:pPr>
                      <a:r>
                        <a:rPr lang="en-US" sz="1100" kern="1200">
                          <a:solidFill>
                            <a:srgbClr val="000000"/>
                          </a:solidFill>
                        </a:rPr>
                        <a:t>7.</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kern="1200" noProof="0">
                          <a:solidFill>
                            <a:srgbClr val="000000"/>
                          </a:solidFill>
                          <a:latin typeface="Segoe UI Semibold"/>
                        </a:rPr>
                        <a:t>Bengaluru gendered crime</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buNone/>
                      </a:pPr>
                      <a:r>
                        <a:rPr lang="en-US" sz="900" b="0" i="0" u="none" strike="noStrike" noProof="0">
                          <a:hlinkClick r:id="" action="ppaction://noaction"/>
                        </a:rPr>
                        <a:t>Study - https://safetipin.com/wp-content/uploads/2020/01/Bengaluru-A-Safety-Analysis-Report_2017.pdf</a:t>
                      </a:r>
                      <a:r>
                        <a:rPr lang="en-US" sz="900" b="0" i="0" u="none" strike="noStrike" noProof="0"/>
                        <a:t> </a:t>
                      </a:r>
                      <a:endParaRPr lang="en-US"/>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1952108892"/>
                  </a:ext>
                </a:extLst>
              </a:tr>
              <a:tr h="278780">
                <a:tc>
                  <a:txBody>
                    <a:bodyPr/>
                    <a:lstStyle/>
                    <a:p>
                      <a:pPr marL="0" lvl="0" algn="r" defTabSz="914400">
                        <a:buNone/>
                      </a:pPr>
                      <a:r>
                        <a:rPr lang="en-US" sz="1100" kern="1200">
                          <a:solidFill>
                            <a:srgbClr val="000000"/>
                          </a:solidFill>
                        </a:rPr>
                        <a:t>8.</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kern="1200" noProof="0">
                          <a:solidFill>
                            <a:srgbClr val="000000"/>
                          </a:solidFill>
                          <a:latin typeface="Segoe UI Semibold"/>
                        </a:rPr>
                        <a:t>Bengaluru water quality</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buNone/>
                      </a:pPr>
                      <a:r>
                        <a:rPr lang="en-US" sz="900" b="0" i="0" u="none" strike="noStrike" noProof="0">
                          <a:solidFill>
                            <a:srgbClr val="467886"/>
                          </a:solidFill>
                          <a:latin typeface="Segoe UI"/>
                          <a:hlinkClick r:id="rId9"/>
                        </a:rPr>
                        <a:t>https://www.janaagraha.org/files/wqs/WQS_2013_Databook_Eng_comp-.pdf</a:t>
                      </a:r>
                      <a:r>
                        <a:rPr lang="en-US" sz="900" b="0" i="0" u="none" strike="noStrike" noProof="0">
                          <a:solidFill>
                            <a:srgbClr val="467886"/>
                          </a:solidFill>
                          <a:latin typeface="Segoe UI"/>
                        </a:rPr>
                        <a:t> </a:t>
                      </a:r>
                      <a:endParaRPr lang="en-US" sz="900">
                        <a:latin typeface="Segoe UI"/>
                      </a:endParaRP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1417217414"/>
                  </a:ext>
                </a:extLst>
              </a:tr>
              <a:tr h="278780">
                <a:tc>
                  <a:txBody>
                    <a:bodyPr/>
                    <a:lstStyle/>
                    <a:p>
                      <a:pPr marL="0" lvl="0" algn="r" defTabSz="914400">
                        <a:buNone/>
                      </a:pPr>
                      <a:r>
                        <a:rPr lang="en-US" sz="1100" kern="1200">
                          <a:solidFill>
                            <a:srgbClr val="000000"/>
                          </a:solidFill>
                        </a:rPr>
                        <a:t>9.</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marL="0" lvl="0" algn="l">
                        <a:buNone/>
                      </a:pPr>
                      <a:r>
                        <a:rPr lang="en-US" sz="900" u="none" strike="noStrike" kern="1200" noProof="0">
                          <a:solidFill>
                            <a:srgbClr val="000000"/>
                          </a:solidFill>
                          <a:latin typeface="Segoe UI Semibold"/>
                        </a:rPr>
                        <a:t>Bengaluru public transport</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buNone/>
                      </a:pPr>
                      <a:r>
                        <a:rPr lang="en-US" sz="900" b="0" i="0" u="none" strike="noStrike" noProof="0">
                          <a:solidFill>
                            <a:srgbClr val="467886"/>
                          </a:solidFill>
                          <a:latin typeface="Segoe UI"/>
                          <a:hlinkClick r:id="rId10"/>
                        </a:rPr>
                        <a:t>https://opencity.in/what-the-last-economic-census-said-about-bengaluru/</a:t>
                      </a:r>
                      <a:endParaRPr lang="en-US" sz="900" b="0" i="0" u="none" strike="noStrike" noProof="0">
                        <a:solidFill>
                          <a:srgbClr val="467886"/>
                        </a:solidFill>
                        <a:latin typeface="Segoe UI"/>
                      </a:endParaRP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1684497199"/>
                  </a:ext>
                </a:extLst>
              </a:tr>
              <a:tr h="261464">
                <a:tc>
                  <a:txBody>
                    <a:bodyPr/>
                    <a:lstStyle/>
                    <a:p>
                      <a:pPr marL="0" lvl="0" algn="r" defTabSz="914400">
                        <a:buNone/>
                      </a:pPr>
                      <a:r>
                        <a:rPr lang="en-US" sz="1100" kern="1200">
                          <a:solidFill>
                            <a:srgbClr val="000000"/>
                          </a:solidFill>
                        </a:rPr>
                        <a:t>10.</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marL="0" lvl="0" algn="l">
                        <a:buNone/>
                      </a:pPr>
                      <a:r>
                        <a:rPr lang="en-US" sz="900" u="none" strike="noStrike" kern="1200" noProof="0">
                          <a:solidFill>
                            <a:srgbClr val="000000"/>
                          </a:solidFill>
                          <a:latin typeface="Segoe UI Semibold"/>
                        </a:rPr>
                        <a:t>Pune income groups</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buNone/>
                      </a:pPr>
                      <a:r>
                        <a:rPr lang="en-US" sz="900" b="0" i="0" u="none" strike="noStrike" noProof="0">
                          <a:solidFill>
                            <a:srgbClr val="467886"/>
                          </a:solidFill>
                          <a:hlinkClick r:id="rId11"/>
                        </a:rPr>
                        <a:t>https://link.springer.com/article/10.1007/s10708-022-10622-7</a:t>
                      </a:r>
                      <a:r>
                        <a:rPr lang="en-US" sz="900" b="0" i="0" u="none" strike="noStrike" noProof="0">
                          <a:solidFill>
                            <a:srgbClr val="467886"/>
                          </a:solidFill>
                        </a:rPr>
                        <a:t> ; census 2011</a:t>
                      </a:r>
                      <a:endParaRPr lang="en-US"/>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4269919703"/>
                  </a:ext>
                </a:extLst>
              </a:tr>
              <a:tr h="261464">
                <a:tc>
                  <a:txBody>
                    <a:bodyPr/>
                    <a:lstStyle/>
                    <a:p>
                      <a:pPr marL="0" lvl="0" algn="r" defTabSz="914400">
                        <a:buNone/>
                      </a:pPr>
                      <a:r>
                        <a:rPr lang="en-US" sz="1100" kern="1200">
                          <a:solidFill>
                            <a:srgbClr val="000000"/>
                          </a:solidFill>
                        </a:rPr>
                        <a:t>11.</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marL="0" lvl="0" algn="l">
                        <a:buNone/>
                      </a:pPr>
                      <a:r>
                        <a:rPr lang="en-US" sz="900" u="none" strike="noStrike" kern="1200" noProof="0">
                          <a:solidFill>
                            <a:srgbClr val="000000"/>
                          </a:solidFill>
                          <a:latin typeface="Segoe UI Semibold"/>
                        </a:rPr>
                        <a:t>Pune street lighting (public amenities)</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solidFill>
                            <a:srgbClr val="444444"/>
                          </a:solidFill>
                          <a:latin typeface="Segoe UI"/>
                          <a:hlinkClick r:id="rId11"/>
                        </a:rPr>
                        <a:t>https://link.springer.com/article/10.1007/s10708-022-10622-7</a:t>
                      </a:r>
                      <a:r>
                        <a:rPr lang="en-US" sz="900" b="0" i="0" u="none" strike="noStrike" noProof="0">
                          <a:solidFill>
                            <a:srgbClr val="467886"/>
                          </a:solidFill>
                          <a:latin typeface="Segoe UI"/>
                        </a:rPr>
                        <a:t> </a:t>
                      </a:r>
                      <a:endParaRPr lang="en-US" sz="900" b="0" i="0" u="none" strike="noStrike" noProof="0">
                        <a:solidFill>
                          <a:srgbClr val="000000"/>
                        </a:solidFill>
                        <a:latin typeface="Segoe UI"/>
                      </a:endParaRP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3708604691"/>
                  </a:ext>
                </a:extLst>
              </a:tr>
              <a:tr h="261464">
                <a:tc>
                  <a:txBody>
                    <a:bodyPr/>
                    <a:lstStyle/>
                    <a:p>
                      <a:pPr marL="0" lvl="0" algn="r" defTabSz="914400">
                        <a:buNone/>
                      </a:pPr>
                      <a:r>
                        <a:rPr lang="en-US" sz="1100" kern="1200">
                          <a:solidFill>
                            <a:srgbClr val="000000"/>
                          </a:solidFill>
                        </a:rPr>
                        <a:t>12.</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marL="0" lvl="0" algn="l">
                        <a:buNone/>
                      </a:pPr>
                      <a:r>
                        <a:rPr lang="en-US" sz="900" u="none" strike="noStrike" kern="1200" noProof="0">
                          <a:solidFill>
                            <a:srgbClr val="000000"/>
                          </a:solidFill>
                          <a:latin typeface="Segoe UI Semibold"/>
                        </a:rPr>
                        <a:t>Kolkata income groups</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buNone/>
                      </a:pPr>
                      <a:r>
                        <a:rPr lang="en-US" sz="900" b="0" i="0" u="none" strike="noStrike" noProof="0">
                          <a:solidFill>
                            <a:srgbClr val="467886"/>
                          </a:solidFill>
                          <a:hlinkClick r:id="rId12"/>
                        </a:rPr>
                        <a:t>https://www.researchgate.net/publication/348611335_A_risk_analysis_of_COVID-19_infections_in_Kolkata_Metropolitan_City_A_GIS_based_study</a:t>
                      </a:r>
                      <a:r>
                        <a:rPr lang="en-US" sz="900" b="0" i="0" u="none" strike="noStrike" noProof="0">
                          <a:solidFill>
                            <a:srgbClr val="467886"/>
                          </a:solidFill>
                        </a:rPr>
                        <a:t> ; census 2011</a:t>
                      </a:r>
                      <a:endParaRPr lang="en-US"/>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707115660"/>
                  </a:ext>
                </a:extLst>
              </a:tr>
              <a:tr h="261464">
                <a:tc>
                  <a:txBody>
                    <a:bodyPr/>
                    <a:lstStyle/>
                    <a:p>
                      <a:pPr marL="0" lvl="0" algn="r" defTabSz="914400">
                        <a:buNone/>
                      </a:pPr>
                      <a:r>
                        <a:rPr lang="en-US" sz="1100" kern="1200">
                          <a:solidFill>
                            <a:srgbClr val="000000"/>
                          </a:solidFill>
                        </a:rPr>
                        <a:t>13.</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marL="0" lvl="0" algn="l" rtl="0">
                        <a:buNone/>
                      </a:pPr>
                      <a:r>
                        <a:rPr lang="en-US" sz="900" u="none" strike="noStrike" kern="1200" noProof="0">
                          <a:solidFill>
                            <a:srgbClr val="000000"/>
                          </a:solidFill>
                          <a:latin typeface="Segoe UI Semibold"/>
                        </a:rPr>
                        <a:t>Kolkata gendered crime</a:t>
                      </a:r>
                      <a:endParaRPr lang="en-US"/>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buNone/>
                      </a:pPr>
                      <a:r>
                        <a:rPr lang="en-US" sz="900" b="0" i="0" u="none" strike="noStrike" noProof="0">
                          <a:solidFill>
                            <a:srgbClr val="467886"/>
                          </a:solidFill>
                          <a:hlinkClick r:id="" action="ppaction://noaction"/>
                        </a:rPr>
                        <a:t>Study</a:t>
                      </a:r>
                      <a:r>
                        <a:rPr lang="en-US" sz="900" b="0" i="0" u="none" strike="noStrike" noProof="0">
                          <a:solidFill>
                            <a:srgbClr val="467886"/>
                          </a:solidFill>
                          <a:hlinkClick r:id="" action="ppaction://noaction">
                            <a:extLst>
                              <a:ext uri="{A12FA001-AC4F-418D-AE19-62706E023703}">
                                <ahyp:hlinkClr xmlns:ahyp="http://schemas.microsoft.com/office/drawing/2018/hyperlinkcolor" val="tx"/>
                              </a:ext>
                            </a:extLst>
                          </a:hlinkClick>
                        </a:rPr>
                        <a:t> - https://safetipin.com/wp-content/uploads/2021/04/social-vulnerability-audit-report-in-kolkata-safetipin-2021.pdf</a:t>
                      </a:r>
                      <a:r>
                        <a:rPr lang="en-US" sz="900" b="0" i="0" u="none" strike="noStrike" noProof="0">
                          <a:solidFill>
                            <a:srgbClr val="467886"/>
                          </a:solidFill>
                        </a:rPr>
                        <a:t> </a:t>
                      </a:r>
                      <a:endParaRPr lang="en-US"/>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3650606999"/>
                  </a:ext>
                </a:extLst>
              </a:tr>
              <a:tr h="261464">
                <a:tc>
                  <a:txBody>
                    <a:bodyPr/>
                    <a:lstStyle/>
                    <a:p>
                      <a:pPr marL="0" lvl="0" algn="r" defTabSz="914400">
                        <a:buNone/>
                      </a:pPr>
                      <a:r>
                        <a:rPr lang="en-US" sz="1100" kern="1200">
                          <a:solidFill>
                            <a:srgbClr val="000000"/>
                          </a:solidFill>
                        </a:rPr>
                        <a:t>14.</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marL="0" lvl="0" algn="l" rtl="0">
                        <a:buNone/>
                      </a:pPr>
                      <a:r>
                        <a:rPr lang="en-US" sz="900" u="none" strike="noStrike" kern="1200" noProof="0">
                          <a:solidFill>
                            <a:srgbClr val="000000"/>
                          </a:solidFill>
                          <a:latin typeface="Segoe UI Semibold"/>
                        </a:rPr>
                        <a:t>Kolkata water quality</a:t>
                      </a:r>
                      <a:endParaRPr lang="en-US"/>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buNone/>
                      </a:pPr>
                      <a:r>
                        <a:rPr lang="en-US" sz="900" b="0" i="0" u="none" strike="noStrike" noProof="0">
                          <a:solidFill>
                            <a:srgbClr val="467886"/>
                          </a:solidFill>
                          <a:hlinkClick r:id="rId13"/>
                        </a:rPr>
                        <a:t>https://www.mdpi.com/2073-4441/12/3/746</a:t>
                      </a:r>
                      <a:r>
                        <a:rPr lang="en-US" sz="900" b="0" i="0" u="none" strike="noStrike" noProof="0">
                          <a:solidFill>
                            <a:srgbClr val="467886"/>
                          </a:solidFill>
                        </a:rPr>
                        <a:t> </a:t>
                      </a:r>
                      <a:endParaRPr lang="en-US"/>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3772942226"/>
                  </a:ext>
                </a:extLst>
              </a:tr>
              <a:tr h="261464">
                <a:tc>
                  <a:txBody>
                    <a:bodyPr/>
                    <a:lstStyle/>
                    <a:p>
                      <a:pPr marL="0" lvl="0" algn="r" defTabSz="914400">
                        <a:buNone/>
                      </a:pPr>
                      <a:r>
                        <a:rPr lang="en-US" sz="1100" kern="1200">
                          <a:solidFill>
                            <a:srgbClr val="000000"/>
                          </a:solidFill>
                        </a:rPr>
                        <a:t>15.</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cap="flat" cmpd="sng" algn="ctr">
                      <a:solidFill>
                        <a:schemeClr val="bg1">
                          <a:lumMod val="75000"/>
                        </a:schemeClr>
                      </a:solidFill>
                      <a:prstDash val="solid"/>
                      <a:round/>
                      <a:headEnd type="none" w="med" len="med"/>
                      <a:tailEnd type="none" w="med" len="med"/>
                    </a:lnB>
                  </a:tcPr>
                </a:tc>
                <a:tc>
                  <a:txBody>
                    <a:bodyPr/>
                    <a:lstStyle/>
                    <a:p>
                      <a:pPr marL="0" lvl="0" algn="l" rtl="0">
                        <a:buNone/>
                      </a:pPr>
                      <a:r>
                        <a:rPr lang="en-US" sz="900" u="none" strike="noStrike" kern="1200" noProof="0">
                          <a:solidFill>
                            <a:srgbClr val="000000"/>
                          </a:solidFill>
                          <a:latin typeface="Segoe UI Semibold"/>
                        </a:rPr>
                        <a:t>Guwahati income groups (slums per ward)</a:t>
                      </a:r>
                      <a:endParaRPr lang="en-US"/>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cap="flat" cmpd="sng" algn="ctr">
                      <a:solidFill>
                        <a:schemeClr val="bg1">
                          <a:lumMod val="75000"/>
                        </a:schemeClr>
                      </a:solidFill>
                      <a:prstDash val="solid"/>
                      <a:round/>
                      <a:headEnd type="none" w="med" len="med"/>
                      <a:tailEnd type="none" w="med" len="med"/>
                    </a:lnB>
                  </a:tcPr>
                </a:tc>
                <a:tc>
                  <a:txBody>
                    <a:bodyPr/>
                    <a:lstStyle/>
                    <a:p>
                      <a:pPr lvl="0">
                        <a:buNone/>
                      </a:pPr>
                      <a:r>
                        <a:rPr lang="en-US" sz="900" b="0" i="0" u="none" strike="noStrike" noProof="0">
                          <a:solidFill>
                            <a:srgbClr val="467886"/>
                          </a:solidFill>
                          <a:hlinkClick r:id="rId14"/>
                        </a:rPr>
                        <a:t>https://www.academia.edu/29837641/slums_of_guwahati</a:t>
                      </a:r>
                      <a:r>
                        <a:rPr lang="en-US" sz="900" b="0" i="0" u="none" strike="noStrike" noProof="0">
                          <a:solidFill>
                            <a:srgbClr val="467886"/>
                          </a:solidFill>
                        </a:rPr>
                        <a:t> ; census 2011</a:t>
                      </a:r>
                      <a:endParaRPr lang="en-US"/>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657604293"/>
                  </a:ext>
                </a:extLst>
              </a:tr>
              <a:tr h="261464">
                <a:tc>
                  <a:txBody>
                    <a:bodyPr/>
                    <a:lstStyle/>
                    <a:p>
                      <a:pPr marL="0" lvl="0" algn="r">
                        <a:buNone/>
                      </a:pPr>
                      <a:r>
                        <a:rPr lang="en-US" sz="1100" kern="1200">
                          <a:solidFill>
                            <a:srgbClr val="000000"/>
                          </a:solidFill>
                        </a:rPr>
                        <a:t>16.</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marL="0" lvl="0" algn="l">
                        <a:buNone/>
                      </a:pPr>
                      <a:r>
                        <a:rPr lang="en-US" sz="900" u="none" strike="noStrike" kern="1200" noProof="0">
                          <a:solidFill>
                            <a:srgbClr val="000000"/>
                          </a:solidFill>
                          <a:latin typeface="Segoe UI Semibold"/>
                        </a:rPr>
                        <a:t>All ward demarcation maps</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buNone/>
                      </a:pPr>
                      <a:r>
                        <a:rPr lang="en-US" sz="900" b="0" i="0" u="none" strike="noStrike" noProof="0">
                          <a:solidFill>
                            <a:srgbClr val="467886"/>
                          </a:solidFill>
                          <a:latin typeface="Segoe UI"/>
                          <a:hlinkClick r:id="rId15"/>
                        </a:rPr>
                        <a:t>https://opencity.in/</a:t>
                      </a:r>
                      <a:r>
                        <a:rPr lang="en-US" sz="900" b="0" i="0" u="none" strike="noStrike" noProof="0">
                          <a:solidFill>
                            <a:srgbClr val="467886"/>
                          </a:solidFill>
                          <a:latin typeface="Segoe UI"/>
                        </a:rPr>
                        <a:t> </a:t>
                      </a:r>
                      <a:endParaRPr lang="en-US"/>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2483469768"/>
                  </a:ext>
                </a:extLst>
              </a:tr>
            </a:tbl>
          </a:graphicData>
        </a:graphic>
      </p:graphicFrame>
      <p:sp>
        <p:nvSpPr>
          <p:cNvPr id="7" name="TextBox 6">
            <a:extLst>
              <a:ext uri="{FF2B5EF4-FFF2-40B4-BE49-F238E27FC236}">
                <a16:creationId xmlns:a16="http://schemas.microsoft.com/office/drawing/2014/main" id="{06FF9B7C-DA70-9D2A-EF53-F495AB7CE3B4}"/>
              </a:ext>
            </a:extLst>
          </p:cNvPr>
          <p:cNvSpPr txBox="1"/>
          <p:nvPr/>
        </p:nvSpPr>
        <p:spPr>
          <a:xfrm>
            <a:off x="252186" y="5949043"/>
            <a:ext cx="8303985"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IN" sz="1100" i="1">
                <a:latin typeface="Segoe UI Semibold"/>
              </a:rPr>
              <a:t>NOTE : Gendered crime inputs are collected from secondary sources and studies conducted by ogranisations such as Safetipin.</a:t>
            </a:r>
            <a:endParaRPr lang="en-US" sz="1100"/>
          </a:p>
        </p:txBody>
      </p:sp>
    </p:spTree>
    <p:extLst>
      <p:ext uri="{BB962C8B-B14F-4D97-AF65-F5344CB8AC3E}">
        <p14:creationId xmlns:p14="http://schemas.microsoft.com/office/powerpoint/2010/main" val="1051387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705F6-C345-8EBB-150F-0919A209F6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DEC400-55FC-39E5-D83C-F1D59D7A956C}"/>
              </a:ext>
            </a:extLst>
          </p:cNvPr>
          <p:cNvSpPr>
            <a:spLocks noGrp="1"/>
          </p:cNvSpPr>
          <p:nvPr>
            <p:ph type="title"/>
          </p:nvPr>
        </p:nvSpPr>
        <p:spPr/>
        <p:txBody>
          <a:bodyPr/>
          <a:lstStyle/>
          <a:p>
            <a:r>
              <a:rPr lang="en-IN">
                <a:solidFill>
                  <a:schemeClr val="bg2">
                    <a:lumMod val="90000"/>
                  </a:schemeClr>
                </a:solidFill>
              </a:rPr>
              <a:t>Annex</a:t>
            </a:r>
            <a:endParaRPr lang="en-US">
              <a:solidFill>
                <a:schemeClr val="bg2">
                  <a:lumMod val="90000"/>
                </a:schemeClr>
              </a:solidFill>
            </a:endParaRPr>
          </a:p>
        </p:txBody>
      </p:sp>
      <p:sp>
        <p:nvSpPr>
          <p:cNvPr id="3" name="Text Placeholder 2">
            <a:extLst>
              <a:ext uri="{FF2B5EF4-FFF2-40B4-BE49-F238E27FC236}">
                <a16:creationId xmlns:a16="http://schemas.microsoft.com/office/drawing/2014/main" id="{A61B393E-65A8-1960-33E8-76E5155000EE}"/>
              </a:ext>
            </a:extLst>
          </p:cNvPr>
          <p:cNvSpPr>
            <a:spLocks noGrp="1"/>
          </p:cNvSpPr>
          <p:nvPr>
            <p:ph type="body" idx="1"/>
          </p:nvPr>
        </p:nvSpPr>
        <p:spPr>
          <a:xfrm>
            <a:off x="250185" y="757882"/>
            <a:ext cx="10525086" cy="408152"/>
          </a:xfrm>
        </p:spPr>
        <p:txBody>
          <a:bodyPr>
            <a:normAutofit/>
          </a:bodyPr>
          <a:lstStyle/>
          <a:p>
            <a:r>
              <a:rPr lang="en-IN">
                <a:cs typeface="Segoe UI Semibold"/>
              </a:rPr>
              <a:t>Reasons for not working given by women</a:t>
            </a:r>
            <a:endParaRPr lang="en-US"/>
          </a:p>
        </p:txBody>
      </p:sp>
      <p:graphicFrame>
        <p:nvGraphicFramePr>
          <p:cNvPr id="9" name="Table 8">
            <a:extLst>
              <a:ext uri="{FF2B5EF4-FFF2-40B4-BE49-F238E27FC236}">
                <a16:creationId xmlns:a16="http://schemas.microsoft.com/office/drawing/2014/main" id="{DBF1FEEC-7783-48E0-C0C1-B2E6D427B6CA}"/>
              </a:ext>
            </a:extLst>
          </p:cNvPr>
          <p:cNvGraphicFramePr>
            <a:graphicFrameLocks noGrp="1"/>
          </p:cNvGraphicFramePr>
          <p:nvPr>
            <p:extLst>
              <p:ext uri="{D42A27DB-BD31-4B8C-83A1-F6EECF244321}">
                <p14:modId xmlns:p14="http://schemas.microsoft.com/office/powerpoint/2010/main" val="3537438406"/>
              </p:ext>
            </p:extLst>
          </p:nvPr>
        </p:nvGraphicFramePr>
        <p:xfrm>
          <a:off x="451376" y="1278693"/>
          <a:ext cx="11490570" cy="5441637"/>
        </p:xfrm>
        <a:graphic>
          <a:graphicData uri="http://schemas.openxmlformats.org/drawingml/2006/table">
            <a:tbl>
              <a:tblPr firstRow="1" bandRow="1">
                <a:tableStyleId>{5940675A-B579-460E-94D1-54222C63F5DA}</a:tableStyleId>
              </a:tblPr>
              <a:tblGrid>
                <a:gridCol w="2318970">
                  <a:extLst>
                    <a:ext uri="{9D8B030D-6E8A-4147-A177-3AD203B41FA5}">
                      <a16:colId xmlns:a16="http://schemas.microsoft.com/office/drawing/2014/main" val="1792298810"/>
                    </a:ext>
                  </a:extLst>
                </a:gridCol>
                <a:gridCol w="917160">
                  <a:extLst>
                    <a:ext uri="{9D8B030D-6E8A-4147-A177-3AD203B41FA5}">
                      <a16:colId xmlns:a16="http://schemas.microsoft.com/office/drawing/2014/main" val="2768580854"/>
                    </a:ext>
                  </a:extLst>
                </a:gridCol>
                <a:gridCol w="917160">
                  <a:extLst>
                    <a:ext uri="{9D8B030D-6E8A-4147-A177-3AD203B41FA5}">
                      <a16:colId xmlns:a16="http://schemas.microsoft.com/office/drawing/2014/main" val="312389616"/>
                    </a:ext>
                  </a:extLst>
                </a:gridCol>
                <a:gridCol w="917160">
                  <a:extLst>
                    <a:ext uri="{9D8B030D-6E8A-4147-A177-3AD203B41FA5}">
                      <a16:colId xmlns:a16="http://schemas.microsoft.com/office/drawing/2014/main" val="2593619256"/>
                    </a:ext>
                  </a:extLst>
                </a:gridCol>
                <a:gridCol w="917160">
                  <a:extLst>
                    <a:ext uri="{9D8B030D-6E8A-4147-A177-3AD203B41FA5}">
                      <a16:colId xmlns:a16="http://schemas.microsoft.com/office/drawing/2014/main" val="327151233"/>
                    </a:ext>
                  </a:extLst>
                </a:gridCol>
                <a:gridCol w="917160">
                  <a:extLst>
                    <a:ext uri="{9D8B030D-6E8A-4147-A177-3AD203B41FA5}">
                      <a16:colId xmlns:a16="http://schemas.microsoft.com/office/drawing/2014/main" val="196566561"/>
                    </a:ext>
                  </a:extLst>
                </a:gridCol>
                <a:gridCol w="917160">
                  <a:extLst>
                    <a:ext uri="{9D8B030D-6E8A-4147-A177-3AD203B41FA5}">
                      <a16:colId xmlns:a16="http://schemas.microsoft.com/office/drawing/2014/main" val="96498445"/>
                    </a:ext>
                  </a:extLst>
                </a:gridCol>
                <a:gridCol w="917160">
                  <a:extLst>
                    <a:ext uri="{9D8B030D-6E8A-4147-A177-3AD203B41FA5}">
                      <a16:colId xmlns:a16="http://schemas.microsoft.com/office/drawing/2014/main" val="3190653758"/>
                    </a:ext>
                  </a:extLst>
                </a:gridCol>
                <a:gridCol w="917160">
                  <a:extLst>
                    <a:ext uri="{9D8B030D-6E8A-4147-A177-3AD203B41FA5}">
                      <a16:colId xmlns:a16="http://schemas.microsoft.com/office/drawing/2014/main" val="3026709974"/>
                    </a:ext>
                  </a:extLst>
                </a:gridCol>
                <a:gridCol w="917160">
                  <a:extLst>
                    <a:ext uri="{9D8B030D-6E8A-4147-A177-3AD203B41FA5}">
                      <a16:colId xmlns:a16="http://schemas.microsoft.com/office/drawing/2014/main" val="237485716"/>
                    </a:ext>
                  </a:extLst>
                </a:gridCol>
                <a:gridCol w="917160">
                  <a:extLst>
                    <a:ext uri="{9D8B030D-6E8A-4147-A177-3AD203B41FA5}">
                      <a16:colId xmlns:a16="http://schemas.microsoft.com/office/drawing/2014/main" val="2749074569"/>
                    </a:ext>
                  </a:extLst>
                </a:gridCol>
              </a:tblGrid>
              <a:tr h="370973">
                <a:tc rowSpan="2">
                  <a:txBody>
                    <a:bodyPr/>
                    <a:lstStyle/>
                    <a:p>
                      <a:pPr lvl="0">
                        <a:buNone/>
                      </a:pPr>
                      <a:r>
                        <a:rPr lang="en-US" sz="1100" b="1" i="0" u="none" strike="noStrike" baseline="0" noProof="0">
                          <a:solidFill>
                            <a:srgbClr val="000000"/>
                          </a:solidFill>
                          <a:latin typeface="Segoe UI"/>
                        </a:rPr>
                        <a:t>Reasons for not working</a:t>
                      </a:r>
                      <a:endParaRPr lang="en-US" sz="11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gridSpan="2">
                  <a:txBody>
                    <a:bodyPr/>
                    <a:lstStyle/>
                    <a:p>
                      <a:pPr lvl="0" algn="ctr">
                        <a:lnSpc>
                          <a:spcPct val="100000"/>
                        </a:lnSpc>
                        <a:spcBef>
                          <a:spcPts val="0"/>
                        </a:spcBef>
                        <a:spcAft>
                          <a:spcPts val="0"/>
                        </a:spcAft>
                        <a:buNone/>
                      </a:pPr>
                      <a:r>
                        <a:rPr lang="en-US" sz="1100" b="1" i="0" u="none" strike="noStrike" baseline="0" noProof="0">
                          <a:solidFill>
                            <a:srgbClr val="000000"/>
                          </a:solidFill>
                          <a:latin typeface="Segoe UI"/>
                        </a:rPr>
                        <a:t>Bangalore</a:t>
                      </a:r>
                      <a:endParaRPr lang="en-US" sz="1100"/>
                    </a:p>
                  </a:txBody>
                  <a:tcPr>
                    <a:lnL w="12700">
                      <a:solidFill>
                        <a:schemeClr val="bg1">
                          <a:lumMod val="75000"/>
                        </a:schemeClr>
                      </a:solidFill>
                    </a:lnL>
                    <a:lnR w="12700" cap="flat" cmpd="sng" algn="ctr">
                      <a:solidFill>
                        <a:schemeClr val="bg1">
                          <a:lumMod val="75000"/>
                        </a:schemeClr>
                      </a:solidFill>
                      <a:prstDash val="solid"/>
                      <a:round/>
                      <a:headEnd type="none" w="med" len="med"/>
                      <a:tailEnd type="none" w="med" len="med"/>
                    </a:lnR>
                    <a:lnT w="12700">
                      <a:solidFill>
                        <a:schemeClr val="bg1">
                          <a:lumMod val="75000"/>
                        </a:schemeClr>
                      </a:solidFill>
                    </a:lnT>
                    <a:lnB w="12700">
                      <a:solidFill>
                        <a:schemeClr val="bg1">
                          <a:lumMod val="75000"/>
                        </a:schemeClr>
                      </a:solidFill>
                    </a:lnB>
                  </a:tcPr>
                </a:tc>
                <a:tc hMerge="1">
                  <a:txBody>
                    <a:bodyPr/>
                    <a:lstStyle/>
                    <a:p>
                      <a:endParaRPr lang="en-US"/>
                    </a:p>
                  </a:txBody>
                  <a:tcPr>
                    <a:lnL w="12700">
                      <a:solidFill>
                        <a:schemeClr val="bg1">
                          <a:lumMod val="75000"/>
                        </a:schemeClr>
                      </a:solidFill>
                    </a:lnL>
                    <a:lnR w="12700" cap="flat" cmpd="sng" algn="ctr">
                      <a:solidFill>
                        <a:schemeClr val="bg1">
                          <a:lumMod val="75000"/>
                        </a:schemeClr>
                      </a:solidFill>
                      <a:prstDash val="solid"/>
                      <a:round/>
                      <a:headEnd type="none" w="med" len="med"/>
                      <a:tailEnd type="none" w="med" len="med"/>
                    </a:lnR>
                    <a:lnT w="12700">
                      <a:solidFill>
                        <a:schemeClr val="bg1">
                          <a:lumMod val="75000"/>
                        </a:schemeClr>
                      </a:solidFill>
                    </a:lnT>
                    <a:lnB w="12700">
                      <a:solidFill>
                        <a:schemeClr val="bg1">
                          <a:lumMod val="75000"/>
                        </a:schemeClr>
                      </a:solidFill>
                    </a:lnB>
                  </a:tcPr>
                </a:tc>
                <a:tc gridSpan="2">
                  <a:txBody>
                    <a:bodyPr/>
                    <a:lstStyle/>
                    <a:p>
                      <a:pPr lvl="0" algn="ctr">
                        <a:lnSpc>
                          <a:spcPct val="100000"/>
                        </a:lnSpc>
                        <a:spcBef>
                          <a:spcPts val="0"/>
                        </a:spcBef>
                        <a:spcAft>
                          <a:spcPts val="0"/>
                        </a:spcAft>
                        <a:buNone/>
                      </a:pPr>
                      <a:r>
                        <a:rPr lang="en-US" sz="1100" b="1" i="0" u="none" strike="noStrike" noProof="0"/>
                        <a:t>Delhi</a:t>
                      </a:r>
                      <a:endParaRPr lang="en-US" sz="1100"/>
                    </a:p>
                  </a:txBody>
                  <a:tcPr>
                    <a:lnL w="12700">
                      <a:solidFill>
                        <a:schemeClr val="bg1">
                          <a:lumMod val="75000"/>
                        </a:schemeClr>
                      </a:solidFill>
                    </a:lnL>
                    <a:lnR w="12700" cap="flat" cmpd="sng" algn="ctr">
                      <a:solidFill>
                        <a:schemeClr val="bg1">
                          <a:lumMod val="75000"/>
                        </a:schemeClr>
                      </a:solidFill>
                      <a:prstDash val="solid"/>
                      <a:round/>
                      <a:headEnd type="none" w="med" len="med"/>
                      <a:tailEnd type="none" w="med" len="med"/>
                    </a:lnR>
                    <a:lnT w="12700">
                      <a:solidFill>
                        <a:schemeClr val="bg1">
                          <a:lumMod val="75000"/>
                        </a:schemeClr>
                      </a:solidFill>
                    </a:lnT>
                    <a:lnB w="12700">
                      <a:solidFill>
                        <a:schemeClr val="bg1">
                          <a:lumMod val="75000"/>
                        </a:schemeClr>
                      </a:solidFill>
                    </a:lnB>
                  </a:tcPr>
                </a:tc>
                <a:tc hMerge="1">
                  <a:txBody>
                    <a:bodyPr/>
                    <a:lstStyle/>
                    <a:p>
                      <a:endParaRPr lang="en-US"/>
                    </a:p>
                  </a:txBody>
                  <a:tcPr>
                    <a:lnL w="12700">
                      <a:solidFill>
                        <a:schemeClr val="bg1">
                          <a:lumMod val="75000"/>
                        </a:schemeClr>
                      </a:solidFill>
                    </a:lnL>
                    <a:lnR w="12700" cap="flat" cmpd="sng" algn="ctr">
                      <a:solidFill>
                        <a:schemeClr val="bg1">
                          <a:lumMod val="75000"/>
                        </a:schemeClr>
                      </a:solidFill>
                      <a:prstDash val="solid"/>
                      <a:round/>
                      <a:headEnd type="none" w="med" len="med"/>
                      <a:tailEnd type="none" w="med" len="med"/>
                    </a:lnR>
                    <a:lnT w="12700">
                      <a:solidFill>
                        <a:schemeClr val="bg1">
                          <a:lumMod val="75000"/>
                        </a:schemeClr>
                      </a:solidFill>
                    </a:lnT>
                    <a:lnB w="12700">
                      <a:solidFill>
                        <a:schemeClr val="bg1">
                          <a:lumMod val="75000"/>
                        </a:schemeClr>
                      </a:solidFill>
                    </a:lnB>
                  </a:tcPr>
                </a:tc>
                <a:tc gridSpan="2">
                  <a:txBody>
                    <a:bodyPr/>
                    <a:lstStyle/>
                    <a:p>
                      <a:pPr lvl="0" algn="ctr">
                        <a:lnSpc>
                          <a:spcPct val="100000"/>
                        </a:lnSpc>
                        <a:spcBef>
                          <a:spcPts val="0"/>
                        </a:spcBef>
                        <a:spcAft>
                          <a:spcPts val="0"/>
                        </a:spcAft>
                        <a:buNone/>
                      </a:pPr>
                      <a:r>
                        <a:rPr lang="en-US" sz="1100" b="1" i="0" u="none" strike="noStrike" noProof="0"/>
                        <a:t>Guwahati</a:t>
                      </a:r>
                    </a:p>
                  </a:txBody>
                  <a:tcPr>
                    <a:lnL w="12700">
                      <a:solidFill>
                        <a:schemeClr val="bg1">
                          <a:lumMod val="75000"/>
                        </a:schemeClr>
                      </a:solidFill>
                    </a:lnL>
                    <a:lnR w="12700" cap="flat" cmpd="sng" algn="ctr">
                      <a:solidFill>
                        <a:schemeClr val="bg1">
                          <a:lumMod val="75000"/>
                        </a:schemeClr>
                      </a:solidFill>
                      <a:prstDash val="solid"/>
                      <a:round/>
                      <a:headEnd type="none" w="med" len="med"/>
                      <a:tailEnd type="none" w="med" len="med"/>
                    </a:lnR>
                    <a:lnT w="12700">
                      <a:solidFill>
                        <a:schemeClr val="bg1">
                          <a:lumMod val="75000"/>
                        </a:schemeClr>
                      </a:solidFill>
                    </a:lnT>
                    <a:lnB w="12700">
                      <a:solidFill>
                        <a:schemeClr val="bg1">
                          <a:lumMod val="75000"/>
                        </a:schemeClr>
                      </a:solidFill>
                    </a:lnB>
                  </a:tcPr>
                </a:tc>
                <a:tc hMerge="1">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a:solidFill>
                        <a:schemeClr val="bg1">
                          <a:lumMod val="75000"/>
                        </a:schemeClr>
                      </a:solidFill>
                    </a:lnT>
                    <a:lnB w="12700" cap="flat" cmpd="sng" algn="ctr">
                      <a:solidFill>
                        <a:schemeClr val="bg1">
                          <a:lumMod val="75000"/>
                        </a:schemeClr>
                      </a:solidFill>
                      <a:prstDash val="solid"/>
                      <a:round/>
                      <a:headEnd type="none" w="med" len="med"/>
                      <a:tailEnd type="none" w="med" len="med"/>
                    </a:lnB>
                  </a:tcPr>
                </a:tc>
                <a:tc gridSpan="2">
                  <a:txBody>
                    <a:bodyPr/>
                    <a:lstStyle/>
                    <a:p>
                      <a:pPr lvl="0" algn="ctr">
                        <a:lnSpc>
                          <a:spcPct val="100000"/>
                        </a:lnSpc>
                        <a:spcBef>
                          <a:spcPts val="0"/>
                        </a:spcBef>
                        <a:spcAft>
                          <a:spcPts val="0"/>
                        </a:spcAft>
                        <a:buNone/>
                      </a:pPr>
                      <a:r>
                        <a:rPr lang="en-US" sz="1100" b="1" i="0" u="none" strike="noStrike" noProof="0"/>
                        <a:t>Mumbai</a:t>
                      </a:r>
                    </a:p>
                  </a:txBody>
                  <a:tcPr>
                    <a:lnL w="12700">
                      <a:solidFill>
                        <a:schemeClr val="bg1">
                          <a:lumMod val="75000"/>
                        </a:schemeClr>
                      </a:solidFill>
                    </a:lnL>
                    <a:lnR w="12700" cap="flat" cmpd="sng" algn="ctr">
                      <a:solidFill>
                        <a:schemeClr val="bg1">
                          <a:lumMod val="75000"/>
                        </a:schemeClr>
                      </a:solidFill>
                      <a:prstDash val="solid"/>
                      <a:round/>
                      <a:headEnd type="none" w="med" len="med"/>
                      <a:tailEnd type="none" w="med" len="med"/>
                    </a:lnR>
                    <a:lnT w="12700">
                      <a:solidFill>
                        <a:schemeClr val="bg1">
                          <a:lumMod val="75000"/>
                        </a:schemeClr>
                      </a:solidFill>
                    </a:lnT>
                    <a:lnB w="12700">
                      <a:solidFill>
                        <a:schemeClr val="bg1">
                          <a:lumMod val="75000"/>
                        </a:schemeClr>
                      </a:solidFill>
                    </a:lnB>
                  </a:tcPr>
                </a:tc>
                <a:tc hMerge="1">
                  <a:txBody>
                    <a:bodyPr/>
                    <a:lstStyle/>
                    <a:p>
                      <a:endParaRPr lang="en-US"/>
                    </a:p>
                  </a:txBody>
                  <a:tcPr>
                    <a:lnL w="12700">
                      <a:solidFill>
                        <a:schemeClr val="bg1">
                          <a:lumMod val="75000"/>
                        </a:schemeClr>
                      </a:solidFill>
                    </a:lnL>
                    <a:lnR w="12700" cap="flat" cmpd="sng" algn="ctr">
                      <a:solidFill>
                        <a:schemeClr val="bg1">
                          <a:lumMod val="75000"/>
                        </a:schemeClr>
                      </a:solidFill>
                      <a:prstDash val="solid"/>
                      <a:round/>
                      <a:headEnd type="none" w="med" len="med"/>
                      <a:tailEnd type="none" w="med" len="med"/>
                    </a:lnR>
                    <a:lnT w="12700">
                      <a:solidFill>
                        <a:schemeClr val="bg1">
                          <a:lumMod val="75000"/>
                        </a:schemeClr>
                      </a:solidFill>
                    </a:lnT>
                    <a:lnB w="12700">
                      <a:solidFill>
                        <a:schemeClr val="bg1">
                          <a:lumMod val="75000"/>
                        </a:schemeClr>
                      </a:solidFill>
                    </a:lnB>
                  </a:tcPr>
                </a:tc>
                <a:tc gridSpan="2">
                  <a:txBody>
                    <a:bodyPr/>
                    <a:lstStyle/>
                    <a:p>
                      <a:pPr lvl="0" algn="ctr">
                        <a:lnSpc>
                          <a:spcPct val="100000"/>
                        </a:lnSpc>
                        <a:spcBef>
                          <a:spcPts val="0"/>
                        </a:spcBef>
                        <a:spcAft>
                          <a:spcPts val="0"/>
                        </a:spcAft>
                        <a:buNone/>
                      </a:pPr>
                      <a:r>
                        <a:rPr lang="en-US" sz="1100" b="1" i="0" u="none" strike="noStrike" noProof="0"/>
                        <a:t>Grand total</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hMerge="1">
                  <a:txBody>
                    <a:bodyPr/>
                    <a:lstStyle/>
                    <a:p>
                      <a:endParaRPr lang="en-US"/>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2274815813"/>
                  </a:ext>
                </a:extLst>
              </a:tr>
              <a:tr h="261464">
                <a:tc vMerge="1">
                  <a:txBody>
                    <a:bodyPr/>
                    <a:lstStyle/>
                    <a:p>
                      <a:endParaRPr lang="en-US"/>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solidFill>
                            <a:srgbClr val="000000"/>
                          </a:solidFill>
                        </a:rPr>
                        <a:t>N</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solidFill>
                            <a:srgbClr val="000000"/>
                          </a:solidFill>
                        </a:rPr>
                        <a:t>%</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solidFill>
                            <a:srgbClr val="000000"/>
                          </a:solidFill>
                          <a:latin typeface="Segoe UI"/>
                        </a:rPr>
                        <a:t>N</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solidFill>
                            <a:srgbClr val="000000"/>
                          </a:solidFill>
                          <a:latin typeface="Segoe UI"/>
                        </a:rPr>
                        <a:t>%</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solidFill>
                            <a:srgbClr val="000000"/>
                          </a:solidFill>
                          <a:latin typeface="Segoe UI"/>
                        </a:rPr>
                        <a:t>N</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solidFill>
                            <a:srgbClr val="000000"/>
                          </a:solidFill>
                          <a:latin typeface="Segoe UI"/>
                        </a:rPr>
                        <a:t>%</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solidFill>
                            <a:srgbClr val="000000"/>
                          </a:solidFill>
                          <a:latin typeface="Segoe UI"/>
                        </a:rPr>
                        <a:t>N</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solidFill>
                            <a:srgbClr val="000000"/>
                          </a:solidFill>
                          <a:latin typeface="Segoe UI"/>
                        </a:rPr>
                        <a:t>%</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solidFill>
                            <a:srgbClr val="000000"/>
                          </a:solidFill>
                          <a:latin typeface="Segoe UI"/>
                        </a:rPr>
                        <a:t>N</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solidFill>
                            <a:srgbClr val="000000"/>
                          </a:solidFill>
                          <a:latin typeface="Segoe UI"/>
                        </a:rPr>
                        <a:t>%</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2152821193"/>
                  </a:ext>
                </a:extLst>
              </a:tr>
              <a:tr h="261464">
                <a:tc>
                  <a:txBody>
                    <a:bodyPr/>
                    <a:lstStyle/>
                    <a:p>
                      <a:pPr lvl="0" algn="l">
                        <a:lnSpc>
                          <a:spcPct val="100000"/>
                        </a:lnSpc>
                        <a:spcBef>
                          <a:spcPts val="0"/>
                        </a:spcBef>
                        <a:spcAft>
                          <a:spcPts val="0"/>
                        </a:spcAft>
                        <a:buNone/>
                      </a:pPr>
                      <a:r>
                        <a:rPr lang="en-US" sz="900" b="0" i="0" u="none" strike="noStrike" noProof="0">
                          <a:solidFill>
                            <a:srgbClr val="000000"/>
                          </a:solidFill>
                          <a:latin typeface="Segoe UI"/>
                        </a:rPr>
                        <a:t>I don't want to work</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cap="flat" cmpd="sng" algn="ctr">
                      <a:solidFill>
                        <a:schemeClr val="bg1">
                          <a:lumMod val="75000"/>
                        </a:schemeClr>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a:solidFill>
                        <a:schemeClr val="bg1">
                          <a:lumMod val="75000"/>
                        </a:schemeClr>
                      </a:solidFill>
                    </a:lnT>
                    <a:lnB w="12700" cap="flat" cmpd="sng" algn="ctr">
                      <a:solidFill>
                        <a:schemeClr val="bg1">
                          <a:lumMod val="75000"/>
                        </a:schemeClr>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900" b="0" i="0" u="none" strike="noStrike" noProof="0"/>
                        <a:t>3</a:t>
                      </a:r>
                      <a:endParaRPr lang="en-US" sz="90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19</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3</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5</a:t>
                      </a:r>
                    </a:p>
                  </a:txBody>
                  <a:tcPr>
                    <a:lnL w="12700" cap="flat" cmpd="sng" algn="ctr">
                      <a:solidFill>
                        <a:schemeClr val="bg1">
                          <a:lumMod val="75000"/>
                        </a:schemeClr>
                      </a:solidFill>
                      <a:prstDash val="solid"/>
                      <a:round/>
                      <a:headEnd type="none" w="med" len="med"/>
                      <a:tailEnd type="none" w="med" len="med"/>
                    </a:lnL>
                    <a:lnR w="12700">
                      <a:solidFill>
                        <a:schemeClr val="bg1">
                          <a:lumMod val="75000"/>
                        </a:schemeClr>
                      </a:solidFill>
                    </a:lnR>
                    <a:lnT w="12700" cap="flat" cmpd="sng" algn="ctr">
                      <a:solidFill>
                        <a:schemeClr val="bg1">
                          <a:lumMod val="75000"/>
                        </a:schemeClr>
                      </a:solidFill>
                      <a:prstDash val="solid"/>
                      <a:round/>
                      <a:headEnd type="none" w="med" len="med"/>
                      <a:tailEnd type="none" w="med" len="med"/>
                    </a:lnT>
                    <a:lnB w="12700">
                      <a:solidFill>
                        <a:schemeClr val="bg1">
                          <a:lumMod val="75000"/>
                        </a:schemeClr>
                      </a:solidFill>
                    </a:lnB>
                  </a:tcPr>
                </a:tc>
                <a:extLst>
                  <a:ext uri="{0D108BD9-81ED-4DB2-BD59-A6C34878D82A}">
                    <a16:rowId xmlns:a16="http://schemas.microsoft.com/office/drawing/2014/main" val="2598421889"/>
                  </a:ext>
                </a:extLst>
              </a:tr>
              <a:tr h="261464">
                <a:tc>
                  <a:txBody>
                    <a:bodyPr/>
                    <a:lstStyle/>
                    <a:p>
                      <a:pPr lvl="0" algn="l">
                        <a:lnSpc>
                          <a:spcPct val="100000"/>
                        </a:lnSpc>
                        <a:spcBef>
                          <a:spcPts val="0"/>
                        </a:spcBef>
                        <a:spcAft>
                          <a:spcPts val="0"/>
                        </a:spcAft>
                        <a:buNone/>
                      </a:pPr>
                      <a:r>
                        <a:rPr lang="en-US" sz="900" b="0" i="0" u="none" strike="noStrike" noProof="0">
                          <a:solidFill>
                            <a:srgbClr val="000000"/>
                          </a:solidFill>
                          <a:latin typeface="Segoe UI"/>
                        </a:rPr>
                        <a:t>I am not qualified enough</a:t>
                      </a:r>
                    </a:p>
                    <a:p>
                      <a:pPr lvl="0">
                        <a:buNone/>
                      </a:pPr>
                      <a:endParaRPr lang="en-US" sz="900" b="0" i="0" u="none" strike="noStrike" noProof="0">
                        <a:solidFill>
                          <a:srgbClr val="000000"/>
                        </a:solidFill>
                        <a:latin typeface="Segoe UI"/>
                      </a:endParaRP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1</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6</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10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63</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3</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19</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14</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22</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3782589607"/>
                  </a:ext>
                </a:extLst>
              </a:tr>
              <a:tr h="261464">
                <a:tc>
                  <a:txBody>
                    <a:bodyPr/>
                    <a:lstStyle/>
                    <a:p>
                      <a:pPr lvl="0" algn="l">
                        <a:lnSpc>
                          <a:spcPct val="100000"/>
                        </a:lnSpc>
                        <a:spcBef>
                          <a:spcPts val="0"/>
                        </a:spcBef>
                        <a:spcAft>
                          <a:spcPts val="0"/>
                        </a:spcAft>
                        <a:buNone/>
                      </a:pPr>
                      <a:r>
                        <a:rPr lang="en-US" sz="900" b="0" i="0" u="none" strike="noStrike" noProof="0">
                          <a:solidFill>
                            <a:srgbClr val="000000"/>
                          </a:solidFill>
                          <a:latin typeface="Segoe UI"/>
                        </a:rPr>
                        <a:t>I have been rejected from such jobs/not successful in applications</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3</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19</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3</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5</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689349062"/>
                  </a:ext>
                </a:extLst>
              </a:tr>
              <a:tr h="261464">
                <a:tc>
                  <a:txBody>
                    <a:bodyPr/>
                    <a:lstStyle/>
                    <a:p>
                      <a:pPr lvl="0" algn="l">
                        <a:lnSpc>
                          <a:spcPct val="100000"/>
                        </a:lnSpc>
                        <a:spcBef>
                          <a:spcPts val="0"/>
                        </a:spcBef>
                        <a:spcAft>
                          <a:spcPts val="0"/>
                        </a:spcAft>
                        <a:buNone/>
                      </a:pPr>
                      <a:r>
                        <a:rPr lang="en-US" sz="900" b="0" i="0" u="none" strike="noStrike" noProof="0">
                          <a:solidFill>
                            <a:srgbClr val="000000"/>
                          </a:solidFill>
                          <a:latin typeface="Segoe UI"/>
                        </a:rPr>
                        <a:t>I can only work part time - job is full time</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1</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6</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7</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44</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8</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13</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4230265304"/>
                  </a:ext>
                </a:extLst>
              </a:tr>
              <a:tr h="261464">
                <a:tc>
                  <a:txBody>
                    <a:bodyPr/>
                    <a:lstStyle/>
                    <a:p>
                      <a:pPr lvl="0" algn="l">
                        <a:lnSpc>
                          <a:spcPct val="100000"/>
                        </a:lnSpc>
                        <a:spcBef>
                          <a:spcPts val="0"/>
                        </a:spcBef>
                        <a:spcAft>
                          <a:spcPts val="0"/>
                        </a:spcAft>
                        <a:buNone/>
                      </a:pPr>
                      <a:r>
                        <a:rPr lang="en-US" sz="900" b="0" i="0" u="none" strike="noStrike" noProof="0">
                          <a:solidFill>
                            <a:srgbClr val="000000"/>
                          </a:solidFill>
                          <a:latin typeface="Segoe UI"/>
                        </a:rPr>
                        <a:t>It is too far away/takes too long to reach there</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3</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19</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6</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38</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7</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44</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7</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44</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23</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36</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1118592184"/>
                  </a:ext>
                </a:extLst>
              </a:tr>
              <a:tr h="261464">
                <a:tc>
                  <a:txBody>
                    <a:bodyPr/>
                    <a:lstStyle/>
                    <a:p>
                      <a:pPr lvl="0" algn="l">
                        <a:lnSpc>
                          <a:spcPct val="100000"/>
                        </a:lnSpc>
                        <a:spcBef>
                          <a:spcPts val="0"/>
                        </a:spcBef>
                        <a:spcAft>
                          <a:spcPts val="0"/>
                        </a:spcAft>
                        <a:buNone/>
                      </a:pPr>
                      <a:r>
                        <a:rPr lang="en-US" sz="900" b="0" i="0" u="none" strike="noStrike" noProof="0">
                          <a:solidFill>
                            <a:srgbClr val="000000"/>
                          </a:solidFill>
                          <a:latin typeface="Segoe UI"/>
                        </a:rPr>
                        <a:t>Job timings don't match my availability</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3</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19</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9</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56</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8</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50</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20</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31</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3739877564"/>
                  </a:ext>
                </a:extLst>
              </a:tr>
              <a:tr h="261464">
                <a:tc>
                  <a:txBody>
                    <a:bodyPr/>
                    <a:lstStyle/>
                    <a:p>
                      <a:pPr lvl="0" algn="l">
                        <a:lnSpc>
                          <a:spcPct val="100000"/>
                        </a:lnSpc>
                        <a:spcBef>
                          <a:spcPts val="0"/>
                        </a:spcBef>
                        <a:spcAft>
                          <a:spcPts val="0"/>
                        </a:spcAft>
                        <a:buNone/>
                      </a:pPr>
                      <a:r>
                        <a:rPr lang="en-US" sz="900" b="0" i="0" u="none" strike="noStrike" noProof="0">
                          <a:solidFill>
                            <a:srgbClr val="000000"/>
                          </a:solidFill>
                          <a:latin typeface="Segoe UI"/>
                        </a:rPr>
                        <a:t>Job timings are at night &amp; therefore unsafe</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15</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94</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2</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13</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6</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38</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23</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36</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2610878611"/>
                  </a:ext>
                </a:extLst>
              </a:tr>
              <a:tr h="261464">
                <a:tc>
                  <a:txBody>
                    <a:bodyPr/>
                    <a:lstStyle/>
                    <a:p>
                      <a:pPr lvl="0" algn="l">
                        <a:lnSpc>
                          <a:spcPct val="100000"/>
                        </a:lnSpc>
                        <a:spcBef>
                          <a:spcPts val="0"/>
                        </a:spcBef>
                        <a:spcAft>
                          <a:spcPts val="0"/>
                        </a:spcAft>
                        <a:buNone/>
                      </a:pPr>
                      <a:r>
                        <a:rPr lang="en-US" sz="900" b="0" i="0" u="none" strike="noStrike" noProof="0">
                          <a:solidFill>
                            <a:srgbClr val="000000"/>
                          </a:solidFill>
                          <a:latin typeface="Segoe UI"/>
                        </a:rPr>
                        <a:t>It is hard to reach there in terms of transport/mobility</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16</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100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10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63</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14</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88</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5</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31</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45</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70</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418381275"/>
                  </a:ext>
                </a:extLst>
              </a:tr>
              <a:tr h="261464">
                <a:tc>
                  <a:txBody>
                    <a:bodyPr/>
                    <a:lstStyle/>
                    <a:p>
                      <a:pPr lvl="0" algn="l">
                        <a:lnSpc>
                          <a:spcPct val="100000"/>
                        </a:lnSpc>
                        <a:spcBef>
                          <a:spcPts val="0"/>
                        </a:spcBef>
                        <a:spcAft>
                          <a:spcPts val="0"/>
                        </a:spcAft>
                        <a:buNone/>
                      </a:pPr>
                      <a:r>
                        <a:rPr lang="en-US" sz="900" b="0" i="0" u="none" strike="noStrike" noProof="0">
                          <a:solidFill>
                            <a:srgbClr val="000000"/>
                          </a:solidFill>
                          <a:latin typeface="Segoe UI"/>
                        </a:rPr>
                        <a:t>It is not safe to reach there</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16</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100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16</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100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5</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31</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5</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31</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42</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66</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1615438055"/>
                  </a:ext>
                </a:extLst>
              </a:tr>
              <a:tr h="261464">
                <a:tc>
                  <a:txBody>
                    <a:bodyPr/>
                    <a:lstStyle/>
                    <a:p>
                      <a:pPr lvl="0" algn="l">
                        <a:lnSpc>
                          <a:spcPct val="100000"/>
                        </a:lnSpc>
                        <a:spcBef>
                          <a:spcPts val="0"/>
                        </a:spcBef>
                        <a:spcAft>
                          <a:spcPts val="0"/>
                        </a:spcAft>
                        <a:buNone/>
                      </a:pPr>
                      <a:r>
                        <a:rPr lang="en-US" sz="900" b="0" i="0" u="none" strike="noStrike" noProof="0">
                          <a:solidFill>
                            <a:srgbClr val="000000"/>
                          </a:solidFill>
                          <a:latin typeface="Segoe UI"/>
                        </a:rPr>
                        <a:t>I have childcare duties at home</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4</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25</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3</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19</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11</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69</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18</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28</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1465936117"/>
                  </a:ext>
                </a:extLst>
              </a:tr>
              <a:tr h="261464">
                <a:tc>
                  <a:txBody>
                    <a:bodyPr/>
                    <a:lstStyle/>
                    <a:p>
                      <a:pPr lvl="0" algn="l">
                        <a:lnSpc>
                          <a:spcPct val="100000"/>
                        </a:lnSpc>
                        <a:spcBef>
                          <a:spcPts val="0"/>
                        </a:spcBef>
                        <a:spcAft>
                          <a:spcPts val="0"/>
                        </a:spcAft>
                        <a:buNone/>
                      </a:pPr>
                      <a:r>
                        <a:rPr lang="en-US" sz="900" b="0" i="0" u="none" strike="noStrike" noProof="0">
                          <a:solidFill>
                            <a:srgbClr val="000000"/>
                          </a:solidFill>
                          <a:latin typeface="Segoe UI"/>
                        </a:rPr>
                        <a:t>I have elder care duties at home</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1</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6</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1</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6</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7</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44</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9</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14</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3680925270"/>
                  </a:ext>
                </a:extLst>
              </a:tr>
              <a:tr h="261464">
                <a:tc>
                  <a:txBody>
                    <a:bodyPr/>
                    <a:lstStyle/>
                    <a:p>
                      <a:pPr lvl="0" algn="l">
                        <a:lnSpc>
                          <a:spcPct val="100000"/>
                        </a:lnSpc>
                        <a:spcBef>
                          <a:spcPts val="0"/>
                        </a:spcBef>
                        <a:spcAft>
                          <a:spcPts val="0"/>
                        </a:spcAft>
                        <a:buNone/>
                      </a:pPr>
                      <a:r>
                        <a:rPr lang="en-US" sz="900" b="0" i="0" u="none" strike="noStrike" noProof="0">
                          <a:solidFill>
                            <a:srgbClr val="000000"/>
                          </a:solidFill>
                          <a:latin typeface="Segoe UI"/>
                        </a:rPr>
                        <a:t>I have childcare drop off/ pick up duties </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12</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75</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12</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19</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4164733852"/>
                  </a:ext>
                </a:extLst>
              </a:tr>
              <a:tr h="261464">
                <a:tc>
                  <a:txBody>
                    <a:bodyPr/>
                    <a:lstStyle/>
                    <a:p>
                      <a:pPr lvl="0" algn="l">
                        <a:lnSpc>
                          <a:spcPct val="100000"/>
                        </a:lnSpc>
                        <a:spcBef>
                          <a:spcPts val="0"/>
                        </a:spcBef>
                        <a:spcAft>
                          <a:spcPts val="0"/>
                        </a:spcAft>
                        <a:buNone/>
                      </a:pPr>
                      <a:r>
                        <a:rPr lang="en-US" sz="900" b="0" i="0" u="none" strike="noStrike" noProof="0">
                          <a:solidFill>
                            <a:srgbClr val="000000"/>
                          </a:solidFill>
                          <a:latin typeface="Segoe UI"/>
                        </a:rPr>
                        <a:t>I have elder care drop off/ pick up duties</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7</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44</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7</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11</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1327651453"/>
                  </a:ext>
                </a:extLst>
              </a:tr>
              <a:tr h="261464">
                <a:tc>
                  <a:txBody>
                    <a:bodyPr/>
                    <a:lstStyle/>
                    <a:p>
                      <a:pPr lvl="0" algn="l">
                        <a:lnSpc>
                          <a:spcPct val="100000"/>
                        </a:lnSpc>
                        <a:spcBef>
                          <a:spcPts val="0"/>
                        </a:spcBef>
                        <a:spcAft>
                          <a:spcPts val="0"/>
                        </a:spcAft>
                        <a:buNone/>
                      </a:pPr>
                      <a:r>
                        <a:rPr lang="en-US" sz="900" b="0" i="0" u="none" strike="noStrike" noProof="0">
                          <a:solidFill>
                            <a:srgbClr val="000000"/>
                          </a:solidFill>
                          <a:latin typeface="Segoe UI"/>
                        </a:rPr>
                        <a:t>I have home-care duties</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3</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19</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3</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5</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3389315613"/>
                  </a:ext>
                </a:extLst>
              </a:tr>
              <a:tr h="261464">
                <a:tc>
                  <a:txBody>
                    <a:bodyPr/>
                    <a:lstStyle/>
                    <a:p>
                      <a:pPr lvl="0" algn="l">
                        <a:lnSpc>
                          <a:spcPct val="100000"/>
                        </a:lnSpc>
                        <a:spcBef>
                          <a:spcPts val="0"/>
                        </a:spcBef>
                        <a:spcAft>
                          <a:spcPts val="0"/>
                        </a:spcAft>
                        <a:buNone/>
                      </a:pPr>
                      <a:r>
                        <a:rPr lang="en-US" sz="900" b="0" i="0" u="none" strike="noStrike" noProof="0">
                          <a:solidFill>
                            <a:srgbClr val="000000"/>
                          </a:solidFill>
                          <a:latin typeface="Segoe UI"/>
                        </a:rPr>
                        <a:t>I have duties outside the home like groceries/errands </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cap="flat" cmpd="sng" algn="ctr">
                      <a:solidFill>
                        <a:schemeClr val="bg1">
                          <a:lumMod val="75000"/>
                        </a:schemeClr>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cap="flat" cmpd="sng" algn="ctr">
                      <a:solidFill>
                        <a:schemeClr val="bg1">
                          <a:lumMod val="75000"/>
                        </a:schemeClr>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cap="flat" cmpd="sng" algn="ctr">
                      <a:solidFill>
                        <a:schemeClr val="bg1">
                          <a:lumMod val="75000"/>
                        </a:schemeClr>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cap="flat" cmpd="sng" algn="ctr">
                      <a:solidFill>
                        <a:schemeClr val="bg1">
                          <a:lumMod val="75000"/>
                        </a:schemeClr>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cap="flat" cmpd="sng" algn="ctr">
                      <a:solidFill>
                        <a:schemeClr val="bg1">
                          <a:lumMod val="75000"/>
                        </a:schemeClr>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cap="flat" cmpd="sng" algn="ctr">
                      <a:solidFill>
                        <a:schemeClr val="bg1">
                          <a:lumMod val="75000"/>
                        </a:schemeClr>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900" b="0" i="0" u="none" strike="noStrike" noProof="0"/>
                        <a:t>0</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cap="flat" cmpd="sng" algn="ctr">
                      <a:solidFill>
                        <a:schemeClr val="bg1">
                          <a:lumMod val="75000"/>
                        </a:schemeClr>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900" b="0" i="0" u="none" strike="noStrike" noProof="0"/>
                        <a:t>7</a:t>
                      </a:r>
                      <a:endParaRPr lang="en-US" sz="900"/>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cap="flat" cmpd="sng" algn="ctr">
                      <a:solidFill>
                        <a:schemeClr val="bg1">
                          <a:lumMod val="75000"/>
                        </a:schemeClr>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900" b="0" i="0" u="none" strike="noStrike" noProof="0"/>
                        <a:t>44</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cap="flat" cmpd="sng" algn="ctr">
                      <a:solidFill>
                        <a:schemeClr val="bg1">
                          <a:lumMod val="75000"/>
                        </a:schemeClr>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900" b="0" i="0" u="none" strike="noStrike" noProof="0"/>
                        <a:t>7</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cap="flat" cmpd="sng" algn="ctr">
                      <a:solidFill>
                        <a:schemeClr val="bg1">
                          <a:lumMod val="75000"/>
                        </a:schemeClr>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900" b="0" i="0" u="none" strike="noStrike" noProof="0"/>
                        <a:t>11</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508549522"/>
                  </a:ext>
                </a:extLst>
              </a:tr>
              <a:tr h="261464">
                <a:tc>
                  <a:txBody>
                    <a:bodyPr/>
                    <a:lstStyle/>
                    <a:p>
                      <a:pPr lvl="0" algn="l">
                        <a:lnSpc>
                          <a:spcPct val="100000"/>
                        </a:lnSpc>
                        <a:spcBef>
                          <a:spcPts val="0"/>
                        </a:spcBef>
                        <a:spcAft>
                          <a:spcPts val="0"/>
                        </a:spcAft>
                        <a:buNone/>
                      </a:pPr>
                      <a:r>
                        <a:rPr lang="en-US" sz="900" b="0" i="0" u="none" strike="noStrike" noProof="0">
                          <a:solidFill>
                            <a:srgbClr val="000000"/>
                          </a:solidFill>
                          <a:latin typeface="Segoe UI"/>
                        </a:rPr>
                        <a:t>My family won't let me</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0</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4</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25</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4</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tc>
                  <a:txBody>
                    <a:bodyPr/>
                    <a:lstStyle/>
                    <a:p>
                      <a:pPr lvl="0" algn="l">
                        <a:lnSpc>
                          <a:spcPct val="100000"/>
                        </a:lnSpc>
                        <a:spcBef>
                          <a:spcPts val="0"/>
                        </a:spcBef>
                        <a:spcAft>
                          <a:spcPts val="0"/>
                        </a:spcAft>
                        <a:buNone/>
                      </a:pPr>
                      <a:r>
                        <a:rPr lang="en-US" sz="900" b="0" i="0" u="none" strike="noStrike" noProof="0"/>
                        <a:t>6</a:t>
                      </a:r>
                    </a:p>
                  </a:txBody>
                  <a:tcPr>
                    <a:lnL w="12700">
                      <a:solidFill>
                        <a:schemeClr val="bg1">
                          <a:lumMod val="75000"/>
                        </a:schemeClr>
                      </a:solidFill>
                    </a:lnL>
                    <a:lnR w="12700">
                      <a:solidFill>
                        <a:schemeClr val="bg1">
                          <a:lumMod val="75000"/>
                        </a:schemeClr>
                      </a:solidFill>
                    </a:lnR>
                    <a:lnT w="12700">
                      <a:solidFill>
                        <a:schemeClr val="bg1">
                          <a:lumMod val="75000"/>
                        </a:schemeClr>
                      </a:solidFill>
                    </a:lnT>
                    <a:lnB w="12700">
                      <a:solidFill>
                        <a:schemeClr val="bg1">
                          <a:lumMod val="75000"/>
                        </a:schemeClr>
                      </a:solidFill>
                    </a:lnB>
                  </a:tcPr>
                </a:tc>
                <a:extLst>
                  <a:ext uri="{0D108BD9-81ED-4DB2-BD59-A6C34878D82A}">
                    <a16:rowId xmlns:a16="http://schemas.microsoft.com/office/drawing/2014/main" val="3959790094"/>
                  </a:ext>
                </a:extLst>
              </a:tr>
            </a:tbl>
          </a:graphicData>
        </a:graphic>
      </p:graphicFrame>
      <p:graphicFrame>
        <p:nvGraphicFramePr>
          <p:cNvPr id="25" name="Table 24">
            <a:extLst>
              <a:ext uri="{FF2B5EF4-FFF2-40B4-BE49-F238E27FC236}">
                <a16:creationId xmlns:a16="http://schemas.microsoft.com/office/drawing/2014/main" id="{6BA2B97B-F200-F366-6BCD-9A57E46EF8C2}"/>
              </a:ext>
            </a:extLst>
          </p:cNvPr>
          <p:cNvGraphicFramePr>
            <a:graphicFrameLocks noGrp="1"/>
          </p:cNvGraphicFramePr>
          <p:nvPr>
            <p:extLst>
              <p:ext uri="{D42A27DB-BD31-4B8C-83A1-F6EECF244321}">
                <p14:modId xmlns:p14="http://schemas.microsoft.com/office/powerpoint/2010/main" val="1052335774"/>
              </p:ext>
            </p:extLst>
          </p:nvPr>
        </p:nvGraphicFramePr>
        <p:xfrm>
          <a:off x="4936517" y="203354"/>
          <a:ext cx="2318966" cy="274758"/>
        </p:xfrm>
        <a:graphic>
          <a:graphicData uri="http://schemas.openxmlformats.org/drawingml/2006/table">
            <a:tbl>
              <a:tblPr bandRow="1">
                <a:tableStyleId>{5C22544A-7EE6-4342-B048-85BDC9FD1C3A}</a:tableStyleId>
              </a:tblPr>
              <a:tblGrid>
                <a:gridCol w="2318966">
                  <a:extLst>
                    <a:ext uri="{9D8B030D-6E8A-4147-A177-3AD203B41FA5}">
                      <a16:colId xmlns:a16="http://schemas.microsoft.com/office/drawing/2014/main" val="2340301696"/>
                    </a:ext>
                  </a:extLst>
                </a:gridCol>
              </a:tblGrid>
              <a:tr h="274758">
                <a:tc>
                  <a:txBody>
                    <a:bodyPr/>
                    <a:lstStyle/>
                    <a:p>
                      <a:pPr rtl="0" fontAlgn="base">
                        <a:lnSpc>
                          <a:spcPts val="1275"/>
                        </a:lnSpc>
                        <a:buNone/>
                      </a:pPr>
                      <a:endParaRPr lang="en-US" sz="1200">
                        <a:effectLst/>
                        <a:latin typeface="Segoe UI"/>
                      </a:endParaRPr>
                    </a:p>
                  </a:txBody>
                  <a:tcPr marL="79248" marR="79248" marT="39624" marB="39624">
                    <a:lnL w="11001" cap="flat" cmpd="sng" algn="ctr">
                      <a:solidFill>
                        <a:srgbClr val="BFBFBF"/>
                      </a:solidFill>
                      <a:prstDash val="solid"/>
                      <a:round/>
                      <a:headEnd type="none" w="med" len="med"/>
                      <a:tailEnd type="none" w="med" len="med"/>
                    </a:lnL>
                    <a:lnR w="11001" cap="flat" cmpd="sng" algn="ctr">
                      <a:solidFill>
                        <a:srgbClr val="BFBFBF"/>
                      </a:solidFill>
                      <a:prstDash val="solid"/>
                      <a:round/>
                      <a:headEnd type="none" w="med" len="med"/>
                      <a:tailEnd type="none" w="med" len="med"/>
                    </a:lnR>
                    <a:lnT w="11001" cap="flat" cmpd="sng" algn="ctr">
                      <a:solidFill>
                        <a:srgbClr val="BFBFBF"/>
                      </a:solidFill>
                      <a:prstDash val="solid"/>
                      <a:round/>
                      <a:headEnd type="none" w="med" len="med"/>
                      <a:tailEnd type="none" w="med" len="med"/>
                    </a:lnT>
                    <a:lnB w="11001"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202260900"/>
                  </a:ext>
                </a:extLst>
              </a:tr>
            </a:tbl>
          </a:graphicData>
        </a:graphic>
      </p:graphicFrame>
    </p:spTree>
    <p:extLst>
      <p:ext uri="{BB962C8B-B14F-4D97-AF65-F5344CB8AC3E}">
        <p14:creationId xmlns:p14="http://schemas.microsoft.com/office/powerpoint/2010/main" val="3927652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96B10-6377-DD1E-4E91-D206B44182E5}"/>
              </a:ext>
            </a:extLst>
          </p:cNvPr>
          <p:cNvSpPr txBox="1">
            <a:spLocks/>
          </p:cNvSpPr>
          <p:nvPr/>
        </p:nvSpPr>
        <p:spPr>
          <a:xfrm>
            <a:off x="202091" y="2385007"/>
            <a:ext cx="10515600" cy="74470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a:t>Thank you.</a:t>
            </a:r>
            <a:endParaRPr lang="en-US"/>
          </a:p>
        </p:txBody>
      </p:sp>
      <p:sp>
        <p:nvSpPr>
          <p:cNvPr id="6" name="Title 1">
            <a:extLst>
              <a:ext uri="{FF2B5EF4-FFF2-40B4-BE49-F238E27FC236}">
                <a16:creationId xmlns:a16="http://schemas.microsoft.com/office/drawing/2014/main" id="{1E4C6872-22BC-3F26-2C5A-5C1DE9BEAD04}"/>
              </a:ext>
            </a:extLst>
          </p:cNvPr>
          <p:cNvSpPr txBox="1">
            <a:spLocks/>
          </p:cNvSpPr>
          <p:nvPr/>
        </p:nvSpPr>
        <p:spPr>
          <a:xfrm>
            <a:off x="202091" y="3275537"/>
            <a:ext cx="10515600" cy="1699504"/>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1600">
                <a:latin typeface="segoe ui semibold"/>
                <a:cs typeface="segoe ui semibold"/>
              </a:rPr>
              <a:t>Please contact for further information -</a:t>
            </a:r>
          </a:p>
          <a:p>
            <a:endParaRPr lang="en-IN" sz="1600">
              <a:latin typeface="segoe ui semibold"/>
              <a:ea typeface="Segoe UI Black"/>
              <a:cs typeface="segoe ui semibold"/>
            </a:endParaRPr>
          </a:p>
          <a:p>
            <a:r>
              <a:rPr lang="en-IN" sz="1600" err="1">
                <a:latin typeface="segoe ui semibold"/>
                <a:ea typeface="Segoe UI Black"/>
                <a:cs typeface="segoe ui semibold"/>
              </a:rPr>
              <a:t>Surjyatapa</a:t>
            </a:r>
            <a:r>
              <a:rPr lang="en-IN" sz="1600">
                <a:latin typeface="segoe ui semibold"/>
                <a:ea typeface="Segoe UI Black"/>
                <a:cs typeface="segoe ui semibold"/>
              </a:rPr>
              <a:t> Ray</a:t>
            </a:r>
          </a:p>
          <a:p>
            <a:r>
              <a:rPr lang="en-IN" sz="1600">
                <a:latin typeface="segoe ui semibold"/>
                <a:ea typeface="Segoe UI Black"/>
                <a:cs typeface="segoe ui semibold"/>
              </a:rPr>
              <a:t>E: </a:t>
            </a:r>
            <a:r>
              <a:rPr lang="en-IN" sz="1600">
                <a:latin typeface="segoe ui semibold"/>
                <a:ea typeface="Segoe UI Black"/>
                <a:cs typeface="segoe ui semibold"/>
                <a:hlinkClick r:id="rId2"/>
              </a:rPr>
              <a:t>surjyatapa.choudhury@janausp.org</a:t>
            </a:r>
            <a:endParaRPr lang="en-IN" sz="1600">
              <a:latin typeface="segoe ui semibold"/>
              <a:ea typeface="Segoe UI Black"/>
              <a:cs typeface="segoe ui semibold"/>
            </a:endParaRPr>
          </a:p>
          <a:p>
            <a:endParaRPr lang="en-IN" sz="1600">
              <a:latin typeface="segoe ui semibold"/>
              <a:ea typeface="Segoe UI Black"/>
              <a:cs typeface="segoe ui semibold"/>
            </a:endParaRPr>
          </a:p>
          <a:p>
            <a:r>
              <a:rPr lang="en-IN" sz="1600">
                <a:latin typeface="segoe ui semibold"/>
                <a:ea typeface="Segoe UI Black"/>
                <a:cs typeface="segoe ui semibold"/>
              </a:rPr>
              <a:t>Nithya Ramesh</a:t>
            </a:r>
          </a:p>
          <a:p>
            <a:r>
              <a:rPr lang="en-IN" sz="1600">
                <a:latin typeface="segoe ui semibold"/>
                <a:ea typeface="Segoe UI Black"/>
                <a:cs typeface="segoe ui semibold"/>
              </a:rPr>
              <a:t>E: </a:t>
            </a:r>
            <a:r>
              <a:rPr lang="en-IN" sz="1600">
                <a:latin typeface="segoe ui semibold"/>
                <a:ea typeface="Segoe UI Black"/>
                <a:cs typeface="segoe ui semibold"/>
                <a:hlinkClick r:id="rId3"/>
              </a:rPr>
              <a:t>nithya.ramesh@janausp.org</a:t>
            </a:r>
            <a:endParaRPr lang="en-IN" sz="1600">
              <a:latin typeface="segoe ui semibold"/>
              <a:ea typeface="Segoe UI Black"/>
              <a:cs typeface="segoe ui semibold"/>
            </a:endParaRPr>
          </a:p>
          <a:p>
            <a:endParaRPr lang="en-IN" sz="1600">
              <a:latin typeface="segoe ui semibold"/>
              <a:ea typeface="Segoe UI Black"/>
              <a:cs typeface="segoe ui semibold"/>
            </a:endParaRPr>
          </a:p>
        </p:txBody>
      </p:sp>
    </p:spTree>
    <p:extLst>
      <p:ext uri="{BB962C8B-B14F-4D97-AF65-F5344CB8AC3E}">
        <p14:creationId xmlns:p14="http://schemas.microsoft.com/office/powerpoint/2010/main" val="4085123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8F08B-824A-2537-268C-4AA221D25C0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976FD75-B55E-127A-E895-18279C498EA9}"/>
              </a:ext>
            </a:extLst>
          </p:cNvPr>
          <p:cNvSpPr txBox="1">
            <a:spLocks/>
          </p:cNvSpPr>
          <p:nvPr/>
        </p:nvSpPr>
        <p:spPr>
          <a:xfrm>
            <a:off x="248900" y="845667"/>
            <a:ext cx="10479216" cy="192618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100" dirty="0">
                <a:solidFill>
                  <a:srgbClr val="00B0F0"/>
                </a:solidFill>
                <a:latin typeface="Segoe UI Semibold"/>
                <a:ea typeface="Segoe UI Black"/>
                <a:cs typeface="Segoe UI"/>
              </a:rPr>
              <a:t>Understanding barriers</a:t>
            </a:r>
          </a:p>
          <a:p>
            <a:pPr marL="285750" indent="-285750">
              <a:lnSpc>
                <a:spcPct val="120000"/>
              </a:lnSpc>
              <a:spcBef>
                <a:spcPts val="600"/>
              </a:spcBef>
              <a:buFont typeface="Arial"/>
              <a:buChar char="•"/>
            </a:pPr>
            <a:r>
              <a:rPr lang="en-US" sz="1400" dirty="0">
                <a:latin typeface="segoe ui semibold"/>
                <a:ea typeface="+mn-ea"/>
                <a:cs typeface="Arial"/>
              </a:rPr>
              <a:t>Existing government schemes aimed at supporting women's caregiving responsibilities, safety in public space have not resulted in a proportionate increase in workforce participation, especially for urban women.</a:t>
            </a:r>
            <a:r>
              <a:rPr lang="en-US" sz="1400" dirty="0">
                <a:latin typeface="Segoe UI Black"/>
                <a:ea typeface="Segoe UI Black"/>
                <a:cs typeface="Arial"/>
              </a:rPr>
              <a:t> Hence, barriers in workforce participation must go beyond caregiving, domestic, and social reasons.</a:t>
            </a:r>
          </a:p>
          <a:p>
            <a:pPr marL="285750" indent="-285750">
              <a:lnSpc>
                <a:spcPct val="120000"/>
              </a:lnSpc>
              <a:spcBef>
                <a:spcPts val="600"/>
              </a:spcBef>
              <a:buFont typeface="Arial"/>
              <a:buChar char="•"/>
            </a:pPr>
            <a:r>
              <a:rPr lang="en-US" sz="1400" dirty="0">
                <a:latin typeface="segoe ui semibold"/>
                <a:ea typeface="+mn-ea"/>
                <a:cs typeface="Arial"/>
              </a:rPr>
              <a:t>At the same time, parallel studies prove that women experience cities differently as they commute. </a:t>
            </a:r>
            <a:endParaRPr lang="en-US" dirty="0">
              <a:ea typeface="+mn-ea"/>
            </a:endParaRPr>
          </a:p>
        </p:txBody>
      </p:sp>
      <p:sp>
        <p:nvSpPr>
          <p:cNvPr id="5" name="Title 1">
            <a:extLst>
              <a:ext uri="{FF2B5EF4-FFF2-40B4-BE49-F238E27FC236}">
                <a16:creationId xmlns:a16="http://schemas.microsoft.com/office/drawing/2014/main" id="{98F5F82A-4220-6E0C-9432-2DC8ED60DCBC}"/>
              </a:ext>
            </a:extLst>
          </p:cNvPr>
          <p:cNvSpPr txBox="1">
            <a:spLocks/>
          </p:cNvSpPr>
          <p:nvPr/>
        </p:nvSpPr>
        <p:spPr>
          <a:xfrm>
            <a:off x="218958" y="2445149"/>
            <a:ext cx="10439831" cy="48834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100">
                <a:solidFill>
                  <a:srgbClr val="00B0F0"/>
                </a:solidFill>
                <a:latin typeface="Segoe UI Semibold"/>
                <a:ea typeface="Segoe UI Black"/>
                <a:cs typeface="Segoe UI"/>
              </a:rPr>
              <a:t>Understanding mobility patterns</a:t>
            </a:r>
          </a:p>
        </p:txBody>
      </p:sp>
      <p:sp>
        <p:nvSpPr>
          <p:cNvPr id="29" name="Content Placeholder 2">
            <a:extLst>
              <a:ext uri="{FF2B5EF4-FFF2-40B4-BE49-F238E27FC236}">
                <a16:creationId xmlns:a16="http://schemas.microsoft.com/office/drawing/2014/main" id="{0F7A3E4B-5E04-5AB9-6714-7DCE6CD4019D}"/>
              </a:ext>
            </a:extLst>
          </p:cNvPr>
          <p:cNvSpPr txBox="1">
            <a:spLocks/>
          </p:cNvSpPr>
          <p:nvPr/>
        </p:nvSpPr>
        <p:spPr>
          <a:xfrm>
            <a:off x="1350596" y="3996400"/>
            <a:ext cx="9417050" cy="758839"/>
          </a:xfrm>
          <a:prstGeom prst="rect">
            <a:avLst/>
          </a:prstGeom>
          <a:ln>
            <a:solidFill>
              <a:schemeClr val="bg1">
                <a:lumMod val="75000"/>
              </a:schemeClr>
            </a:solidFill>
          </a:ln>
        </p:spPr>
        <p:txBody>
          <a:bodyPr vert="horz" lIns="72000" tIns="108000" rIns="72000" bIns="7200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50000"/>
              </a:lnSpc>
              <a:buNone/>
            </a:pPr>
            <a:r>
              <a:rPr lang="en-US" sz="1400" dirty="0">
                <a:solidFill>
                  <a:srgbClr val="000000"/>
                </a:solidFill>
                <a:latin typeface="Segoe UI Black"/>
                <a:ea typeface="Segoe UI Black"/>
                <a:cs typeface="Segoe UI Semibold"/>
              </a:rPr>
              <a:t>Trip chaining, Longer travel distances</a:t>
            </a:r>
          </a:p>
          <a:p>
            <a:pPr marL="0" indent="0">
              <a:lnSpc>
                <a:spcPct val="100000"/>
              </a:lnSpc>
              <a:spcBef>
                <a:spcPts val="300"/>
              </a:spcBef>
              <a:buNone/>
            </a:pPr>
            <a:r>
              <a:rPr lang="en-US" sz="1400" dirty="0">
                <a:latin typeface="segoe ui semibold"/>
                <a:cs typeface="Arial"/>
              </a:rPr>
              <a:t>Women’s travel patterns are impacted by safety, caregiving responsibilities resulting in combining trips and taking longer routes</a:t>
            </a:r>
          </a:p>
        </p:txBody>
      </p:sp>
      <p:sp>
        <p:nvSpPr>
          <p:cNvPr id="31" name="Content Placeholder 2">
            <a:extLst>
              <a:ext uri="{FF2B5EF4-FFF2-40B4-BE49-F238E27FC236}">
                <a16:creationId xmlns:a16="http://schemas.microsoft.com/office/drawing/2014/main" id="{6DA46679-A652-B275-2AF4-60F668324148}"/>
              </a:ext>
            </a:extLst>
          </p:cNvPr>
          <p:cNvSpPr txBox="1">
            <a:spLocks/>
          </p:cNvSpPr>
          <p:nvPr/>
        </p:nvSpPr>
        <p:spPr>
          <a:xfrm>
            <a:off x="1350596" y="4894668"/>
            <a:ext cx="9417050" cy="758839"/>
          </a:xfrm>
          <a:prstGeom prst="rect">
            <a:avLst/>
          </a:prstGeom>
          <a:ln>
            <a:solidFill>
              <a:schemeClr val="bg1">
                <a:lumMod val="75000"/>
              </a:schemeClr>
            </a:solidFill>
          </a:ln>
        </p:spPr>
        <p:txBody>
          <a:bodyPr vert="horz" lIns="72000" tIns="108000" rIns="72000" bIns="7200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50000"/>
              </a:lnSpc>
              <a:buNone/>
            </a:pPr>
            <a:r>
              <a:rPr lang="en-US" sz="1400">
                <a:solidFill>
                  <a:srgbClr val="000000"/>
                </a:solidFill>
                <a:latin typeface="Segoe UI Black"/>
                <a:ea typeface="Segoe UI Black"/>
                <a:cs typeface="Segoe UI Semibold"/>
              </a:rPr>
              <a:t>Threat of gendered violence</a:t>
            </a:r>
          </a:p>
          <a:p>
            <a:pPr marL="0" indent="0">
              <a:lnSpc>
                <a:spcPct val="100000"/>
              </a:lnSpc>
              <a:spcBef>
                <a:spcPts val="300"/>
              </a:spcBef>
              <a:buNone/>
            </a:pPr>
            <a:r>
              <a:rPr lang="en-US" sz="1400">
                <a:latin typeface="segoe ui semibold"/>
                <a:cs typeface="Arial"/>
              </a:rPr>
              <a:t>The threat/ experience of sexual violence when commuting in Indian cities deters women from commuting through certain routes.​</a:t>
            </a:r>
          </a:p>
        </p:txBody>
      </p:sp>
      <p:sp>
        <p:nvSpPr>
          <p:cNvPr id="3" name="Content Placeholder 2">
            <a:extLst>
              <a:ext uri="{FF2B5EF4-FFF2-40B4-BE49-F238E27FC236}">
                <a16:creationId xmlns:a16="http://schemas.microsoft.com/office/drawing/2014/main" id="{68801831-2421-635C-6A9A-6838B69F3F89}"/>
              </a:ext>
            </a:extLst>
          </p:cNvPr>
          <p:cNvSpPr txBox="1">
            <a:spLocks/>
          </p:cNvSpPr>
          <p:nvPr/>
        </p:nvSpPr>
        <p:spPr>
          <a:xfrm>
            <a:off x="1350596" y="5891431"/>
            <a:ext cx="9387743" cy="758839"/>
          </a:xfrm>
          <a:prstGeom prst="rect">
            <a:avLst/>
          </a:prstGeom>
          <a:ln>
            <a:solidFill>
              <a:schemeClr val="bg1">
                <a:lumMod val="75000"/>
              </a:schemeClr>
            </a:solidFill>
          </a:ln>
        </p:spPr>
        <p:txBody>
          <a:bodyPr vert="horz" lIns="72000" tIns="108000" rIns="72000" bIns="7200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50000"/>
              </a:lnSpc>
              <a:buNone/>
            </a:pPr>
            <a:r>
              <a:rPr lang="en-US" sz="1400">
                <a:solidFill>
                  <a:srgbClr val="000000"/>
                </a:solidFill>
                <a:latin typeface="Segoe UI Black"/>
                <a:ea typeface="Segoe UI Black"/>
                <a:cs typeface="Segoe UI Semibold"/>
              </a:rPr>
              <a:t>Dispersed destinations</a:t>
            </a:r>
          </a:p>
          <a:p>
            <a:pPr marL="0" indent="0">
              <a:lnSpc>
                <a:spcPct val="100000"/>
              </a:lnSpc>
              <a:spcBef>
                <a:spcPts val="300"/>
              </a:spcBef>
              <a:buNone/>
            </a:pPr>
            <a:r>
              <a:rPr lang="en-US" sz="1400">
                <a:latin typeface="segoe ui semibold"/>
                <a:cs typeface="Arial"/>
              </a:rPr>
              <a:t>But, majority of women’s </a:t>
            </a:r>
            <a:r>
              <a:rPr lang="en-US" sz="1400" err="1">
                <a:latin typeface="segoe ui semibold"/>
                <a:cs typeface="Arial"/>
              </a:rPr>
              <a:t>labour</a:t>
            </a:r>
            <a:r>
              <a:rPr lang="en-US" sz="1400">
                <a:latin typeface="segoe ui semibold"/>
                <a:cs typeface="Arial"/>
              </a:rPr>
              <a:t> in the country is heavily skewed towards the self-employment and casual </a:t>
            </a:r>
            <a:r>
              <a:rPr lang="en-US" sz="1400" err="1">
                <a:latin typeface="segoe ui semibold"/>
                <a:cs typeface="Arial"/>
              </a:rPr>
              <a:t>labour</a:t>
            </a:r>
            <a:r>
              <a:rPr lang="en-US" sz="1400">
                <a:latin typeface="segoe ui semibold"/>
                <a:cs typeface="Arial"/>
              </a:rPr>
              <a:t> and their destinations are likely to be dispersed across the city.​</a:t>
            </a:r>
          </a:p>
        </p:txBody>
      </p:sp>
      <p:sp>
        <p:nvSpPr>
          <p:cNvPr id="21" name="Rectangle 20">
            <a:extLst>
              <a:ext uri="{FF2B5EF4-FFF2-40B4-BE49-F238E27FC236}">
                <a16:creationId xmlns:a16="http://schemas.microsoft.com/office/drawing/2014/main" id="{373ADF0E-A1D4-3AFD-9EF7-F5A796B69C01}"/>
              </a:ext>
            </a:extLst>
          </p:cNvPr>
          <p:cNvSpPr/>
          <p:nvPr/>
        </p:nvSpPr>
        <p:spPr>
          <a:xfrm>
            <a:off x="539034" y="4088661"/>
            <a:ext cx="472385" cy="440229"/>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740D63D-CBCE-DC1E-6DAA-9877D6846481}"/>
              </a:ext>
            </a:extLst>
          </p:cNvPr>
          <p:cNvSpPr/>
          <p:nvPr/>
        </p:nvSpPr>
        <p:spPr>
          <a:xfrm>
            <a:off x="539034" y="4982590"/>
            <a:ext cx="472385" cy="440229"/>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BD99DF8-495E-4C84-9DF1-1CC844136A80}"/>
              </a:ext>
            </a:extLst>
          </p:cNvPr>
          <p:cNvSpPr/>
          <p:nvPr/>
        </p:nvSpPr>
        <p:spPr>
          <a:xfrm>
            <a:off x="539033" y="5972617"/>
            <a:ext cx="472385" cy="440229"/>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9C741B5-6A29-E113-3671-DED8598B1CEF}"/>
              </a:ext>
            </a:extLst>
          </p:cNvPr>
          <p:cNvPicPr>
            <a:picLocks noChangeAspect="1"/>
          </p:cNvPicPr>
          <p:nvPr/>
        </p:nvPicPr>
        <p:blipFill>
          <a:blip r:embed="rId2" cstate="print">
            <a:extLst>
              <a:ext uri="{28A0092B-C50C-407E-A947-70E740481C1C}">
                <a14:useLocalDpi xmlns:a14="http://schemas.microsoft.com/office/drawing/2010/main" val="0"/>
              </a:ext>
            </a:extLst>
          </a:blip>
          <a:srcRect l="9814" t="2841" r="9722" b="16658"/>
          <a:stretch/>
        </p:blipFill>
        <p:spPr>
          <a:xfrm>
            <a:off x="357122" y="4027384"/>
            <a:ext cx="622149" cy="622446"/>
          </a:xfrm>
          <a:prstGeom prst="rect">
            <a:avLst/>
          </a:prstGeom>
        </p:spPr>
      </p:pic>
      <p:pic>
        <p:nvPicPr>
          <p:cNvPr id="12" name="Picture 11">
            <a:extLst>
              <a:ext uri="{FF2B5EF4-FFF2-40B4-BE49-F238E27FC236}">
                <a16:creationId xmlns:a16="http://schemas.microsoft.com/office/drawing/2014/main" id="{C7B7BD2B-4230-BB76-E3D9-6F2525FEB910}"/>
              </a:ext>
            </a:extLst>
          </p:cNvPr>
          <p:cNvPicPr>
            <a:picLocks noChangeAspect="1"/>
          </p:cNvPicPr>
          <p:nvPr/>
        </p:nvPicPr>
        <p:blipFill>
          <a:blip r:embed="rId3" cstate="print">
            <a:extLst>
              <a:ext uri="{28A0092B-C50C-407E-A947-70E740481C1C}">
                <a14:useLocalDpi xmlns:a14="http://schemas.microsoft.com/office/drawing/2010/main" val="0"/>
              </a:ext>
            </a:extLst>
          </a:blip>
          <a:srcRect l="16204" t="11018" r="15000" b="25926"/>
          <a:stretch/>
        </p:blipFill>
        <p:spPr>
          <a:xfrm>
            <a:off x="355912" y="4932204"/>
            <a:ext cx="730249" cy="669311"/>
          </a:xfrm>
          <a:prstGeom prst="rect">
            <a:avLst/>
          </a:prstGeom>
        </p:spPr>
      </p:pic>
      <p:pic>
        <p:nvPicPr>
          <p:cNvPr id="14" name="Picture 13">
            <a:extLst>
              <a:ext uri="{FF2B5EF4-FFF2-40B4-BE49-F238E27FC236}">
                <a16:creationId xmlns:a16="http://schemas.microsoft.com/office/drawing/2014/main" id="{D2A054F0-E91B-A800-09FA-5D1EC4DD859E}"/>
              </a:ext>
            </a:extLst>
          </p:cNvPr>
          <p:cNvPicPr>
            <a:picLocks noChangeAspect="1"/>
          </p:cNvPicPr>
          <p:nvPr/>
        </p:nvPicPr>
        <p:blipFill>
          <a:blip r:embed="rId4" cstate="print">
            <a:extLst>
              <a:ext uri="{28A0092B-C50C-407E-A947-70E740481C1C}">
                <a14:useLocalDpi xmlns:a14="http://schemas.microsoft.com/office/drawing/2010/main" val="0"/>
              </a:ext>
            </a:extLst>
          </a:blip>
          <a:srcRect l="8611" t="1483" r="7685" b="15925"/>
          <a:stretch/>
        </p:blipFill>
        <p:spPr>
          <a:xfrm>
            <a:off x="462198" y="5891431"/>
            <a:ext cx="584200" cy="576444"/>
          </a:xfrm>
          <a:prstGeom prst="rect">
            <a:avLst/>
          </a:prstGeom>
        </p:spPr>
      </p:pic>
      <p:sp>
        <p:nvSpPr>
          <p:cNvPr id="20" name="Title 1">
            <a:extLst>
              <a:ext uri="{FF2B5EF4-FFF2-40B4-BE49-F238E27FC236}">
                <a16:creationId xmlns:a16="http://schemas.microsoft.com/office/drawing/2014/main" id="{0A926A54-208E-DB22-6F32-10904BE8B5BA}"/>
              </a:ext>
            </a:extLst>
          </p:cNvPr>
          <p:cNvSpPr txBox="1">
            <a:spLocks/>
          </p:cNvSpPr>
          <p:nvPr/>
        </p:nvSpPr>
        <p:spPr>
          <a:xfrm>
            <a:off x="247406" y="563198"/>
            <a:ext cx="10515600" cy="3683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200" dirty="0">
                <a:solidFill>
                  <a:schemeClr val="accent1">
                    <a:lumMod val="50000"/>
                  </a:schemeClr>
                </a:solidFill>
                <a:ea typeface="Segoe UI Black"/>
              </a:rPr>
              <a:t>Role of mobility infrastructure</a:t>
            </a:r>
          </a:p>
          <a:p>
            <a:endParaRPr lang="en-IN" sz="2100" dirty="0">
              <a:solidFill>
                <a:srgbClr val="00B0F0"/>
              </a:solidFill>
              <a:latin typeface="Segoe UI Semibold"/>
              <a:ea typeface="Segoe UI Black"/>
              <a:cs typeface="Segoe UI"/>
            </a:endParaRPr>
          </a:p>
        </p:txBody>
      </p:sp>
      <p:sp>
        <p:nvSpPr>
          <p:cNvPr id="6" name="TextBox 5">
            <a:extLst>
              <a:ext uri="{FF2B5EF4-FFF2-40B4-BE49-F238E27FC236}">
                <a16:creationId xmlns:a16="http://schemas.microsoft.com/office/drawing/2014/main" id="{858B8588-CCF8-C326-CE3D-652F3B7A9942}"/>
              </a:ext>
            </a:extLst>
          </p:cNvPr>
          <p:cNvSpPr txBox="1"/>
          <p:nvPr/>
        </p:nvSpPr>
        <p:spPr>
          <a:xfrm>
            <a:off x="250093" y="2838943"/>
            <a:ext cx="10890738" cy="9505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ts val="1725"/>
              </a:lnSpc>
              <a:buFont typeface="Segoe UI Black,Sans-Serif"/>
              <a:buChar char="\"/>
            </a:pPr>
            <a:r>
              <a:rPr lang="en-US" sz="1400" dirty="0">
                <a:highlight>
                  <a:srgbClr val="FFFF00"/>
                </a:highlight>
                <a:latin typeface="Segoe UI Black"/>
                <a:cs typeface="Arial"/>
              </a:rPr>
              <a:t>Women travel differently:</a:t>
            </a:r>
            <a:r>
              <a:rPr lang="en-US" sz="1400" dirty="0">
                <a:latin typeface="segoe ui semibold"/>
                <a:cs typeface="Arial"/>
              </a:rPr>
              <a:t> Women are less likely to </a:t>
            </a:r>
            <a:r>
              <a:rPr lang="en-US" sz="1400" dirty="0">
                <a:latin typeface="Segoe UI Black"/>
                <a:cs typeface="Arial"/>
              </a:rPr>
              <a:t>travel alone</a:t>
            </a:r>
            <a:r>
              <a:rPr lang="en-US" sz="1400" dirty="0">
                <a:latin typeface="segoe ui semibold"/>
                <a:cs typeface="Arial"/>
              </a:rPr>
              <a:t> than men and more likely to </a:t>
            </a:r>
            <a:r>
              <a:rPr lang="en-US" sz="1400" dirty="0">
                <a:latin typeface="Segoe UI Black"/>
                <a:cs typeface="Arial"/>
              </a:rPr>
              <a:t>travel with children, shopping, and/or with elderly, </a:t>
            </a:r>
            <a:r>
              <a:rPr lang="en-US" sz="1400" dirty="0">
                <a:latin typeface="segoe ui semibold"/>
                <a:cs typeface="Arial"/>
              </a:rPr>
              <a:t>owing to caregiving responsibilities. This makes women time poor. However, general design guidelines for urban infrastructure in the country do not accommodate female travel patterns2. Local and global studies that do acknowledge the gender-gap generally seek to provide high-level solutions than specific and implementable recommendations. ​</a:t>
            </a:r>
          </a:p>
        </p:txBody>
      </p:sp>
    </p:spTree>
    <p:extLst>
      <p:ext uri="{BB962C8B-B14F-4D97-AF65-F5344CB8AC3E}">
        <p14:creationId xmlns:p14="http://schemas.microsoft.com/office/powerpoint/2010/main" val="4053906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BA0FF-F00F-A8F6-E818-D0327344CEDC}"/>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FD8965BC-7B13-4D43-A048-8C39305945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804" y="-475174"/>
            <a:ext cx="12363804" cy="8152360"/>
          </a:xfrm>
          <a:prstGeom prst="rect">
            <a:avLst/>
          </a:prstGeom>
        </p:spPr>
      </p:pic>
      <p:sp>
        <p:nvSpPr>
          <p:cNvPr id="11" name="Title 1">
            <a:extLst>
              <a:ext uri="{FF2B5EF4-FFF2-40B4-BE49-F238E27FC236}">
                <a16:creationId xmlns:a16="http://schemas.microsoft.com/office/drawing/2014/main" id="{53CE5FCE-F475-463B-AE53-1C56E0297B7F}"/>
              </a:ext>
            </a:extLst>
          </p:cNvPr>
          <p:cNvSpPr txBox="1">
            <a:spLocks/>
          </p:cNvSpPr>
          <p:nvPr/>
        </p:nvSpPr>
        <p:spPr>
          <a:xfrm>
            <a:off x="-160914" y="-530610"/>
            <a:ext cx="12363803" cy="8207793"/>
          </a:xfrm>
          <a:prstGeom prst="rect">
            <a:avLst/>
          </a:prstGeom>
          <a:solidFill>
            <a:srgbClr val="FFFFFF">
              <a:alpha val="36863"/>
            </a:srgbClr>
          </a:solidFill>
          <a:ln w="9525">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44000">
              <a:lnSpc>
                <a:spcPct val="120000"/>
              </a:lnSpc>
            </a:pPr>
            <a:endParaRPr lang="en-US" sz="1600" i="0">
              <a:solidFill>
                <a:srgbClr val="000000"/>
              </a:solidFill>
              <a:effectLst/>
              <a:latin typeface="Segoe UI Semibold" panose="020B0702040204020203" pitchFamily="34" charset="0"/>
              <a:cs typeface="Segoe UI Semibold" panose="020B0702040204020203" pitchFamily="34" charset="0"/>
            </a:endParaRPr>
          </a:p>
        </p:txBody>
      </p:sp>
      <p:sp>
        <p:nvSpPr>
          <p:cNvPr id="81" name="Title 1">
            <a:extLst>
              <a:ext uri="{FF2B5EF4-FFF2-40B4-BE49-F238E27FC236}">
                <a16:creationId xmlns:a16="http://schemas.microsoft.com/office/drawing/2014/main" id="{FF97A721-F868-4033-A330-B9394574FFC8}"/>
              </a:ext>
            </a:extLst>
          </p:cNvPr>
          <p:cNvSpPr txBox="1">
            <a:spLocks/>
          </p:cNvSpPr>
          <p:nvPr/>
        </p:nvSpPr>
        <p:spPr>
          <a:xfrm>
            <a:off x="1096541" y="1988474"/>
            <a:ext cx="9550400" cy="1686308"/>
          </a:xfrm>
          <a:prstGeom prst="rect">
            <a:avLst/>
          </a:prstGeom>
          <a:solidFill>
            <a:schemeClr val="bg1">
              <a:lumMod val="75000"/>
            </a:schemeClr>
          </a:solidFill>
          <a:ln w="9525">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endParaRPr lang="en-US" sz="1600" i="0">
              <a:solidFill>
                <a:srgbClr val="000000"/>
              </a:solidFill>
              <a:effectLst/>
              <a:latin typeface="Segoe UI" panose="020B0502040204020203" pitchFamily="34" charset="0"/>
              <a:cs typeface="Segoe UI" panose="020B0502040204020203" pitchFamily="34" charset="0"/>
            </a:endParaRPr>
          </a:p>
        </p:txBody>
      </p:sp>
      <p:sp>
        <p:nvSpPr>
          <p:cNvPr id="4" name="Title 1">
            <a:extLst>
              <a:ext uri="{FF2B5EF4-FFF2-40B4-BE49-F238E27FC236}">
                <a16:creationId xmlns:a16="http://schemas.microsoft.com/office/drawing/2014/main" id="{203B6BBC-E916-936D-A8FC-59330D35BE76}"/>
              </a:ext>
            </a:extLst>
          </p:cNvPr>
          <p:cNvSpPr txBox="1">
            <a:spLocks/>
          </p:cNvSpPr>
          <p:nvPr/>
        </p:nvSpPr>
        <p:spPr>
          <a:xfrm>
            <a:off x="977901" y="1874175"/>
            <a:ext cx="9550400" cy="1686308"/>
          </a:xfrm>
          <a:prstGeom prst="rect">
            <a:avLst/>
          </a:prstGeom>
          <a:solidFill>
            <a:schemeClr val="bg1"/>
          </a:solidFill>
          <a:ln w="9525">
            <a:solidFill>
              <a:srgbClr val="969696"/>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43510">
              <a:lnSpc>
                <a:spcPct val="120000"/>
              </a:lnSpc>
            </a:pPr>
            <a:r>
              <a:rPr lang="en-US" sz="1600" i="0" u="none" strike="noStrike">
                <a:solidFill>
                  <a:srgbClr val="000000"/>
                </a:solidFill>
                <a:effectLst/>
                <a:latin typeface="Segoe UI Black"/>
                <a:ea typeface="Segoe UI Black"/>
                <a:cs typeface="Segoe UI Semibold"/>
              </a:rPr>
              <a:t>The study explores the role of infrastructure, especially mobility infrastructure, in impeding or enabling women’s workforce participation.</a:t>
            </a:r>
            <a:r>
              <a:rPr lang="en-US" sz="1600" i="0">
                <a:solidFill>
                  <a:srgbClr val="000000"/>
                </a:solidFill>
                <a:effectLst/>
                <a:latin typeface="Segoe UI Black"/>
                <a:ea typeface="Segoe UI Black"/>
                <a:cs typeface="Segoe UI Semibold"/>
              </a:rPr>
              <a:t>​ By identifying and addressing barriers faced by low-income groups, the study aims to identify solutions that benefit all income groups.</a:t>
            </a:r>
          </a:p>
        </p:txBody>
      </p:sp>
      <p:sp>
        <p:nvSpPr>
          <p:cNvPr id="3" name="Rectangle 1">
            <a:extLst>
              <a:ext uri="{FF2B5EF4-FFF2-40B4-BE49-F238E27FC236}">
                <a16:creationId xmlns:a16="http://schemas.microsoft.com/office/drawing/2014/main" id="{8BC595C3-A5D1-4E87-A4FB-900EE8DB63A0}"/>
              </a:ext>
            </a:extLst>
          </p:cNvPr>
          <p:cNvSpPr>
            <a:spLocks noChangeArrowheads="1"/>
          </p:cNvSpPr>
          <p:nvPr/>
        </p:nvSpPr>
        <p:spPr bwMode="auto">
          <a:xfrm>
            <a:off x="2600325" y="1968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itle 9">
            <a:extLst>
              <a:ext uri="{FF2B5EF4-FFF2-40B4-BE49-F238E27FC236}">
                <a16:creationId xmlns:a16="http://schemas.microsoft.com/office/drawing/2014/main" id="{3F5ABB26-524A-2CA0-DE3C-B0135FAC1E8D}"/>
              </a:ext>
            </a:extLst>
          </p:cNvPr>
          <p:cNvSpPr txBox="1">
            <a:spLocks/>
          </p:cNvSpPr>
          <p:nvPr/>
        </p:nvSpPr>
        <p:spPr>
          <a:xfrm>
            <a:off x="257175" y="260351"/>
            <a:ext cx="10515600" cy="3683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200">
                <a:solidFill>
                  <a:schemeClr val="bg1"/>
                </a:solidFill>
              </a:rPr>
              <a:t>Vision</a:t>
            </a:r>
            <a:endParaRPr lang="en-US" sz="3200">
              <a:solidFill>
                <a:schemeClr val="bg1"/>
              </a:solidFill>
              <a:ea typeface="Segoe UI Black"/>
            </a:endParaRPr>
          </a:p>
        </p:txBody>
      </p:sp>
      <p:sp>
        <p:nvSpPr>
          <p:cNvPr id="2" name="TextBox 3">
            <a:extLst>
              <a:ext uri="{FF2B5EF4-FFF2-40B4-BE49-F238E27FC236}">
                <a16:creationId xmlns:a16="http://schemas.microsoft.com/office/drawing/2014/main" id="{01807DDD-212D-E51A-7579-522F5BEB1CA7}"/>
              </a:ext>
            </a:extLst>
          </p:cNvPr>
          <p:cNvSpPr txBox="1"/>
          <p:nvPr/>
        </p:nvSpPr>
        <p:spPr>
          <a:xfrm>
            <a:off x="395931" y="847581"/>
            <a:ext cx="11573888" cy="7386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rgbClr val="000000"/>
                </a:solidFill>
                <a:highlight>
                  <a:srgbClr val="00FFFF"/>
                </a:highlight>
                <a:latin typeface="Segoe UI Black"/>
                <a:ea typeface="Segoe UI Black"/>
                <a:cs typeface="Segoe UI Semibold"/>
              </a:rPr>
              <a:t>Despite these evidences, there is no COMPREHENSIVE design instruction for the development of infrastructure to aid women's workforce participation. Additionally, while there are recommendations, there are no mandates ensuring gender inclusivity in infrastructure</a:t>
            </a:r>
          </a:p>
        </p:txBody>
      </p:sp>
    </p:spTree>
    <p:extLst>
      <p:ext uri="{BB962C8B-B14F-4D97-AF65-F5344CB8AC3E}">
        <p14:creationId xmlns:p14="http://schemas.microsoft.com/office/powerpoint/2010/main" val="1312146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ea typeface="Segoe UI Black"/>
              </a:rPr>
              <a:t>What current frameworks/ guidelines exist?</a:t>
            </a:r>
          </a:p>
        </p:txBody>
      </p:sp>
      <p:sp>
        <p:nvSpPr>
          <p:cNvPr id="9" name="Rectangle 8">
            <a:extLst>
              <a:ext uri="{FF2B5EF4-FFF2-40B4-BE49-F238E27FC236}">
                <a16:creationId xmlns:a16="http://schemas.microsoft.com/office/drawing/2014/main" id="{14DA795D-2C64-AEC2-BB42-3BD63B58C97D}"/>
              </a:ext>
            </a:extLst>
          </p:cNvPr>
          <p:cNvSpPr/>
          <p:nvPr/>
        </p:nvSpPr>
        <p:spPr>
          <a:xfrm>
            <a:off x="256250" y="1149907"/>
            <a:ext cx="11572105" cy="4666534"/>
          </a:xfrm>
          <a:prstGeom prst="rect">
            <a:avLst/>
          </a:prstGeom>
        </p:spPr>
        <p:txBody>
          <a:bodyPr wrap="square" lIns="91440" tIns="45720" rIns="91440" bIns="45720" anchor="t">
            <a:spAutoFit/>
          </a:bodyPr>
          <a:lstStyle/>
          <a:p>
            <a:pPr>
              <a:lnSpc>
                <a:spcPct val="120000"/>
              </a:lnSpc>
              <a:spcAft>
                <a:spcPts val="600"/>
              </a:spcAft>
            </a:pPr>
            <a:r>
              <a:rPr lang="en-US" sz="1400">
                <a:solidFill>
                  <a:srgbClr val="000000"/>
                </a:solidFill>
                <a:highlight>
                  <a:srgbClr val="FFFF00"/>
                </a:highlight>
                <a:latin typeface="segoe ui semibold"/>
                <a:cs typeface="segoe ui semibold"/>
              </a:rPr>
              <a:t>We have reviewed 9 documents – 5 national and 4 global level guidelines and policies. </a:t>
            </a:r>
          </a:p>
          <a:p>
            <a:pPr>
              <a:lnSpc>
                <a:spcPct val="120000"/>
              </a:lnSpc>
              <a:spcAft>
                <a:spcPts val="600"/>
              </a:spcAft>
            </a:pPr>
            <a:endParaRPr lang="en-US" sz="1400">
              <a:highlight>
                <a:srgbClr val="FFFF00"/>
              </a:highlight>
              <a:latin typeface="segoe ui semibold"/>
              <a:ea typeface="+mn-lt"/>
              <a:cs typeface="segoe ui semibold"/>
            </a:endParaRPr>
          </a:p>
          <a:p>
            <a:pPr marL="285750" indent="-285750">
              <a:lnSpc>
                <a:spcPct val="120000"/>
              </a:lnSpc>
              <a:spcAft>
                <a:spcPts val="600"/>
              </a:spcAft>
              <a:buFont typeface="Segoe UI Black,Sans-Serif"/>
              <a:buChar char="\"/>
            </a:pPr>
            <a:r>
              <a:rPr lang="en-US" sz="1400">
                <a:latin typeface="segoe ui semibold"/>
                <a:ea typeface="+mn-lt"/>
                <a:cs typeface="segoe ui semibold"/>
              </a:rPr>
              <a:t>Of the 5 India- specific guidelines/ toolkits/ policy briefs, 2 focus on policymaking and implementation process for gender-responsive urban mobility and public spaces. 2 focus on infrastructure design and service delivery, of which </a:t>
            </a:r>
            <a:r>
              <a:rPr lang="en-US" sz="1400">
                <a:latin typeface="segoe ui semibold"/>
                <a:ea typeface="+mn-lt"/>
                <a:cs typeface="segoe ui semibold"/>
                <a:hlinkClick r:id="rId2"/>
              </a:rPr>
              <a:t>1 document</a:t>
            </a:r>
            <a:r>
              <a:rPr lang="en-US" sz="1400">
                <a:latin typeface="segoe ui semibold"/>
                <a:ea typeface="+mn-lt"/>
                <a:cs typeface="segoe ui semibold"/>
              </a:rPr>
              <a:t> provides clear indicators and design recommendations for mobility infrastructure and public transport systems. 1 document provides a participatory tool for assessing perception of gender safety in public spaces. </a:t>
            </a:r>
          </a:p>
          <a:p>
            <a:pPr marL="285750" indent="-285750">
              <a:lnSpc>
                <a:spcPct val="120000"/>
              </a:lnSpc>
              <a:spcAft>
                <a:spcPts val="600"/>
              </a:spcAft>
              <a:buFont typeface="Segoe UI Black,Sans-Serif"/>
              <a:buChar char="\"/>
            </a:pPr>
            <a:r>
              <a:rPr lang="en-US" sz="1400">
                <a:latin typeface="segoe ui semibold"/>
                <a:ea typeface="+mn-lt"/>
                <a:cs typeface="segoe ui semibold"/>
              </a:rPr>
              <a:t>Of the 4 global guidelines, all focus on incorporating gender inclusivity and gender-focused decision making in the design and implementation of infrastructure. </a:t>
            </a:r>
          </a:p>
          <a:p>
            <a:pPr marL="285750" indent="-285750">
              <a:lnSpc>
                <a:spcPct val="120000"/>
              </a:lnSpc>
              <a:spcAft>
                <a:spcPts val="600"/>
              </a:spcAft>
              <a:buFont typeface="Segoe UI Black,Sans-Serif"/>
              <a:buChar char="\"/>
            </a:pPr>
            <a:r>
              <a:rPr lang="en-US" sz="1400">
                <a:latin typeface="segoe ui semibold"/>
                <a:ea typeface="+mn-lt"/>
                <a:cs typeface="segoe ui semibold"/>
              </a:rPr>
              <a:t>Of all 9 documents reviewed, </a:t>
            </a:r>
            <a:r>
              <a:rPr lang="en-US" sz="1400">
                <a:solidFill>
                  <a:srgbClr val="000000"/>
                </a:solidFill>
                <a:latin typeface="Segoe UI Black"/>
                <a:ea typeface="+mn-lt"/>
                <a:cs typeface="segoe ui semibold"/>
              </a:rPr>
              <a:t>all focus on gender inclusivity</a:t>
            </a:r>
            <a:r>
              <a:rPr lang="en-US" sz="1400">
                <a:latin typeface="segoe ui semibold"/>
                <a:ea typeface="+mn-lt"/>
                <a:cs typeface="segoe ui semibold"/>
              </a:rPr>
              <a:t> in the design and implementation of infrastructure and </a:t>
            </a:r>
            <a:r>
              <a:rPr lang="en-US" sz="1400">
                <a:solidFill>
                  <a:srgbClr val="000000"/>
                </a:solidFill>
                <a:latin typeface="Segoe UI Black"/>
                <a:ea typeface="+mn-lt"/>
                <a:cs typeface="segoe ui semibold"/>
              </a:rPr>
              <a:t>meeting the current needs of women in terms of mobility and safety</a:t>
            </a:r>
            <a:r>
              <a:rPr lang="en-US" sz="1400">
                <a:latin typeface="segoe ui semibold"/>
                <a:ea typeface="+mn-lt"/>
                <a:cs typeface="segoe ui semibold"/>
              </a:rPr>
              <a:t>. No guidelines specifically focus on women's workforce participation, although </a:t>
            </a:r>
            <a:r>
              <a:rPr lang="en-US" sz="1400">
                <a:solidFill>
                  <a:srgbClr val="000000"/>
                </a:solidFill>
                <a:latin typeface="Segoe UI Black"/>
                <a:ea typeface="+mn-lt"/>
                <a:cs typeface="segoe ui semibold"/>
              </a:rPr>
              <a:t>4 out of the 9</a:t>
            </a:r>
            <a:r>
              <a:rPr lang="en-US" sz="1400">
                <a:latin typeface="segoe ui semibold"/>
                <a:ea typeface="+mn-lt"/>
                <a:cs typeface="segoe ui semibold"/>
              </a:rPr>
              <a:t> (3 from global and 1 from India-specific) </a:t>
            </a:r>
            <a:r>
              <a:rPr lang="en-US" sz="1400">
                <a:solidFill>
                  <a:srgbClr val="000000"/>
                </a:solidFill>
                <a:latin typeface="Segoe UI Black"/>
                <a:ea typeface="+mn-lt"/>
                <a:cs typeface="segoe ui semibold"/>
              </a:rPr>
              <a:t>explore the role of infrastructure in infrastructure in women empowerment</a:t>
            </a:r>
            <a:r>
              <a:rPr lang="en-US" sz="1400">
                <a:latin typeface="segoe ui semibold"/>
                <a:ea typeface="+mn-lt"/>
                <a:cs typeface="segoe ui semibold"/>
              </a:rPr>
              <a:t>, and employment opportunities. </a:t>
            </a:r>
          </a:p>
          <a:p>
            <a:pPr marL="285750" indent="-285750">
              <a:lnSpc>
                <a:spcPct val="120000"/>
              </a:lnSpc>
              <a:spcAft>
                <a:spcPts val="600"/>
              </a:spcAft>
              <a:buFont typeface="Segoe UI Black,Sans-Serif"/>
              <a:buChar char="\"/>
            </a:pPr>
            <a:r>
              <a:rPr lang="en-US" sz="1400">
                <a:solidFill>
                  <a:srgbClr val="000000"/>
                </a:solidFill>
                <a:latin typeface="Segoe UI Black"/>
                <a:ea typeface="+mn-lt"/>
                <a:cs typeface="segoe ui semibold"/>
              </a:rPr>
              <a:t>No document specifically focuses on the barriers posed by infrastructure in enabling workforce participation.</a:t>
            </a:r>
          </a:p>
          <a:p>
            <a:pPr marL="285750" indent="-285750">
              <a:lnSpc>
                <a:spcPct val="120000"/>
              </a:lnSpc>
              <a:spcAft>
                <a:spcPts val="600"/>
              </a:spcAft>
              <a:buFont typeface="Segoe UI Black,Sans-Serif"/>
              <a:buChar char="\"/>
            </a:pPr>
            <a:r>
              <a:rPr lang="en-US" sz="1400">
                <a:solidFill>
                  <a:srgbClr val="000000"/>
                </a:solidFill>
                <a:latin typeface="Segoe UI Black"/>
                <a:ea typeface="+mn-lt"/>
                <a:cs typeface="segoe ui semibold"/>
              </a:rPr>
              <a:t>No document provides clear instructions for design of infrastructure</a:t>
            </a:r>
            <a:r>
              <a:rPr lang="en-US" sz="1400">
                <a:latin typeface="segoe ui semibold"/>
                <a:ea typeface="+mn-lt"/>
                <a:cs typeface="segoe ui semibold"/>
              </a:rPr>
              <a:t> with a key focus on enabling workforce participation (only high-level recommendations on safety is provided; the ITDP document provides clear design instructions on gender-specific mobility and service delivery)</a:t>
            </a:r>
          </a:p>
        </p:txBody>
      </p:sp>
      <p:sp>
        <p:nvSpPr>
          <p:cNvPr id="6" name="Rectangle 5">
            <a:extLst>
              <a:ext uri="{FF2B5EF4-FFF2-40B4-BE49-F238E27FC236}">
                <a16:creationId xmlns:a16="http://schemas.microsoft.com/office/drawing/2014/main" id="{CDDF6A5B-86AF-064D-A4DA-AD2991C87A2A}"/>
              </a:ext>
            </a:extLst>
          </p:cNvPr>
          <p:cNvSpPr/>
          <p:nvPr/>
        </p:nvSpPr>
        <p:spPr>
          <a:xfrm>
            <a:off x="253956" y="6487686"/>
            <a:ext cx="5410503" cy="285078"/>
          </a:xfrm>
          <a:prstGeom prst="rect">
            <a:avLst/>
          </a:prstGeom>
        </p:spPr>
        <p:txBody>
          <a:bodyPr wrap="square" lIns="91440" tIns="45720" rIns="91440" bIns="45720" anchor="t">
            <a:spAutoFit/>
          </a:bodyPr>
          <a:lstStyle/>
          <a:p>
            <a:pPr>
              <a:lnSpc>
                <a:spcPct val="113999"/>
              </a:lnSpc>
              <a:spcAft>
                <a:spcPts val="600"/>
              </a:spcAft>
              <a:buClr>
                <a:srgbClr val="00B0F0"/>
              </a:buClr>
            </a:pPr>
            <a:r>
              <a:rPr lang="en-US" sz="1200" i="1">
                <a:solidFill>
                  <a:srgbClr val="000000"/>
                </a:solidFill>
                <a:latin typeface="Segoe UI Semibold"/>
                <a:cs typeface="Segoe UI Semibold"/>
              </a:rPr>
              <a:t>* Note:</a:t>
            </a:r>
            <a:r>
              <a:rPr lang="en-US" sz="1200" b="1" i="1">
                <a:solidFill>
                  <a:srgbClr val="000000"/>
                </a:solidFill>
                <a:latin typeface="Segoe UI Semibold"/>
                <a:cs typeface="Segoe UI Semibold"/>
              </a:rPr>
              <a:t> </a:t>
            </a:r>
            <a:r>
              <a:rPr lang="en-US" sz="1200" i="1">
                <a:solidFill>
                  <a:srgbClr val="000000"/>
                </a:solidFill>
                <a:latin typeface="Segoe UI Semibold"/>
                <a:cs typeface="Segoe UI Semibold"/>
              </a:rPr>
              <a:t>Detailed list of reviewed literature in annexure.</a:t>
            </a:r>
            <a:endParaRPr lang="en-US" sz="1200" i="1">
              <a:latin typeface="Segoe UI Semibold"/>
              <a:cs typeface="Segoe UI Semibold"/>
            </a:endParaRPr>
          </a:p>
        </p:txBody>
      </p:sp>
      <p:sp>
        <p:nvSpPr>
          <p:cNvPr id="8" name="Rectangle 7">
            <a:extLst>
              <a:ext uri="{FF2B5EF4-FFF2-40B4-BE49-F238E27FC236}">
                <a16:creationId xmlns:a16="http://schemas.microsoft.com/office/drawing/2014/main" id="{6550E663-C255-48FA-7E82-08BAEB7B7B29}"/>
              </a:ext>
            </a:extLst>
          </p:cNvPr>
          <p:cNvSpPr/>
          <p:nvPr/>
        </p:nvSpPr>
        <p:spPr>
          <a:xfrm>
            <a:off x="9708567" y="380314"/>
            <a:ext cx="2267865" cy="307777"/>
          </a:xfrm>
          <a:prstGeom prst="rect">
            <a:avLst/>
          </a:prstGeom>
        </p:spPr>
        <p:txBody>
          <a:bodyPr wrap="none" lIns="91440" tIns="45720" rIns="91440" bIns="45720" anchor="t">
            <a:spAutoFit/>
          </a:bodyPr>
          <a:lstStyle/>
          <a:p>
            <a:r>
              <a:rPr lang="en-IN" sz="1400" b="1">
                <a:cs typeface="Segoe UI Semibold"/>
                <a:hlinkClick r:id="rId3"/>
              </a:rPr>
              <a:t>Click here for the full list</a:t>
            </a:r>
            <a:endParaRPr lang="en-IN" sz="1400" b="1">
              <a:hlinkClick r:id="rId3"/>
            </a:endParaRPr>
          </a:p>
        </p:txBody>
      </p:sp>
      <p:sp>
        <p:nvSpPr>
          <p:cNvPr id="7" name="TextBox 6">
            <a:extLst>
              <a:ext uri="{FF2B5EF4-FFF2-40B4-BE49-F238E27FC236}">
                <a16:creationId xmlns:a16="http://schemas.microsoft.com/office/drawing/2014/main" id="{FEACE973-9E29-1F0A-8F50-A62CA9867F6B}"/>
              </a:ext>
            </a:extLst>
          </p:cNvPr>
          <p:cNvSpPr txBox="1"/>
          <p:nvPr/>
        </p:nvSpPr>
        <p:spPr>
          <a:xfrm>
            <a:off x="395931" y="5900498"/>
            <a:ext cx="857585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highlight>
                  <a:srgbClr val="00FFFF"/>
                </a:highlight>
                <a:latin typeface="Segoe UI Black"/>
                <a:ea typeface="Segoe UI Black"/>
                <a:cs typeface="Segoe UI Semibold"/>
              </a:rPr>
              <a:t>Next steps </a:t>
            </a:r>
            <a:r>
              <a:rPr lang="en-US" sz="1400">
                <a:highlight>
                  <a:srgbClr val="00FFFF"/>
                </a:highlight>
                <a:latin typeface="Segoe UI Black"/>
                <a:ea typeface="Segoe UI Black"/>
                <a:cs typeface="Segoe UI Semibold"/>
              </a:rPr>
              <a:t>: </a:t>
            </a:r>
            <a:r>
              <a:rPr lang="en-US" sz="1400">
                <a:highlight>
                  <a:srgbClr val="00FFFF"/>
                </a:highlight>
                <a:latin typeface="Segoe UI Black"/>
                <a:ea typeface="+mn-lt"/>
                <a:cs typeface="+mn-lt"/>
              </a:rPr>
              <a:t>We chart existing recommendations across frameworks, revealing critical gaps. This mapping compels us to ask: "What's missing?"</a:t>
            </a:r>
            <a:endParaRPr lang="en-US" sz="1400">
              <a:highlight>
                <a:srgbClr val="00FFFF"/>
              </a:highlight>
              <a:latin typeface="Segoe UI Black"/>
              <a:ea typeface="Segoe UI Black"/>
              <a:cs typeface="Segoe UI Semibold"/>
            </a:endParaRPr>
          </a:p>
        </p:txBody>
      </p:sp>
    </p:spTree>
    <p:extLst>
      <p:ext uri="{BB962C8B-B14F-4D97-AF65-F5344CB8AC3E}">
        <p14:creationId xmlns:p14="http://schemas.microsoft.com/office/powerpoint/2010/main" val="2900193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5DC1EB8-853F-09B2-127E-B85ECEA44DA4}"/>
              </a:ext>
            </a:extLst>
          </p:cNvPr>
          <p:cNvGraphicFramePr>
            <a:graphicFrameLocks noGrp="1"/>
          </p:cNvGraphicFramePr>
          <p:nvPr>
            <p:extLst>
              <p:ext uri="{D42A27DB-BD31-4B8C-83A1-F6EECF244321}">
                <p14:modId xmlns:p14="http://schemas.microsoft.com/office/powerpoint/2010/main" val="1021664471"/>
              </p:ext>
            </p:extLst>
          </p:nvPr>
        </p:nvGraphicFramePr>
        <p:xfrm>
          <a:off x="0" y="2070"/>
          <a:ext cx="12187663" cy="6327020"/>
        </p:xfrm>
        <a:graphic>
          <a:graphicData uri="http://schemas.openxmlformats.org/drawingml/2006/table">
            <a:tbl>
              <a:tblPr bandRow="1">
                <a:tableStyleId>{5C22544A-7EE6-4342-B048-85BDC9FD1C3A}</a:tableStyleId>
              </a:tblPr>
              <a:tblGrid>
                <a:gridCol w="995610">
                  <a:extLst>
                    <a:ext uri="{9D8B030D-6E8A-4147-A177-3AD203B41FA5}">
                      <a16:colId xmlns:a16="http://schemas.microsoft.com/office/drawing/2014/main" val="24888199"/>
                    </a:ext>
                  </a:extLst>
                </a:gridCol>
                <a:gridCol w="2457450">
                  <a:extLst>
                    <a:ext uri="{9D8B030D-6E8A-4147-A177-3AD203B41FA5}">
                      <a16:colId xmlns:a16="http://schemas.microsoft.com/office/drawing/2014/main" val="1429484727"/>
                    </a:ext>
                  </a:extLst>
                </a:gridCol>
                <a:gridCol w="2114550">
                  <a:extLst>
                    <a:ext uri="{9D8B030D-6E8A-4147-A177-3AD203B41FA5}">
                      <a16:colId xmlns:a16="http://schemas.microsoft.com/office/drawing/2014/main" val="2059811113"/>
                    </a:ext>
                  </a:extLst>
                </a:gridCol>
                <a:gridCol w="1095373">
                  <a:extLst>
                    <a:ext uri="{9D8B030D-6E8A-4147-A177-3AD203B41FA5}">
                      <a16:colId xmlns:a16="http://schemas.microsoft.com/office/drawing/2014/main" val="3216239169"/>
                    </a:ext>
                  </a:extLst>
                </a:gridCol>
                <a:gridCol w="2524124">
                  <a:extLst>
                    <a:ext uri="{9D8B030D-6E8A-4147-A177-3AD203B41FA5}">
                      <a16:colId xmlns:a16="http://schemas.microsoft.com/office/drawing/2014/main" val="3581419225"/>
                    </a:ext>
                  </a:extLst>
                </a:gridCol>
                <a:gridCol w="3000556">
                  <a:extLst>
                    <a:ext uri="{9D8B030D-6E8A-4147-A177-3AD203B41FA5}">
                      <a16:colId xmlns:a16="http://schemas.microsoft.com/office/drawing/2014/main" val="2603269993"/>
                    </a:ext>
                  </a:extLst>
                </a:gridCol>
              </a:tblGrid>
              <a:tr h="394260">
                <a:tc rowSpan="2">
                  <a:txBody>
                    <a:bodyPr/>
                    <a:lstStyle/>
                    <a:p>
                      <a:pPr algn="ctr" fontAlgn="ctr"/>
                      <a:r>
                        <a:rPr lang="en-US" sz="1000" b="1"/>
                        <a:t>Element/ category</a:t>
                      </a:r>
                    </a:p>
                  </a:txBody>
                  <a:tcPr marL="9525" marR="9525" marT="9525"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2F2F2"/>
                    </a:solidFill>
                  </a:tcPr>
                </a:tc>
                <a:tc gridSpan="2">
                  <a:txBody>
                    <a:bodyPr/>
                    <a:lstStyle/>
                    <a:p>
                      <a:pPr algn="ctr" fontAlgn="ctr"/>
                      <a:r>
                        <a:rPr lang="en-US" sz="1000" b="1"/>
                        <a:t>General design guidelines</a:t>
                      </a:r>
                    </a:p>
                  </a:txBody>
                  <a:tcPr marL="9525" marR="9525" marT="9525"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1000" b="1"/>
                        <a:t>Gender related guidelines  (World Bank, </a:t>
                      </a:r>
                      <a:r>
                        <a:rPr lang="en-US" sz="1000" b="1" err="1"/>
                        <a:t>Safetipin</a:t>
                      </a:r>
                      <a:r>
                        <a:rPr lang="en-US" sz="1000" b="1"/>
                        <a:t>, ITDP)</a:t>
                      </a:r>
                    </a:p>
                  </a:txBody>
                  <a:tcPr marL="9525" marR="9525" marT="9525"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2F2F2"/>
                    </a:solidFill>
                  </a:tcPr>
                </a:tc>
                <a:tc hMerge="1">
                  <a:txBody>
                    <a:bodyPr/>
                    <a:lstStyle/>
                    <a:p>
                      <a:endParaRPr lang="en-US"/>
                    </a:p>
                  </a:txBody>
                  <a:tcPr/>
                </a:tc>
                <a:tc rowSpan="2">
                  <a:txBody>
                    <a:bodyPr/>
                    <a:lstStyle/>
                    <a:p>
                      <a:pPr algn="ctr" fontAlgn="ctr"/>
                      <a:r>
                        <a:rPr lang="en-US" sz="1000" b="1"/>
                        <a:t>What's missing?</a:t>
                      </a:r>
                      <a:br>
                        <a:rPr lang="en-US" sz="1000" b="1"/>
                      </a:br>
                      <a:r>
                        <a:rPr lang="en-US" sz="1000" b="1"/>
                        <a:t>Considerations in existing norms</a:t>
                      </a:r>
                    </a:p>
                  </a:txBody>
                  <a:tcPr marL="9525" marR="9525" marT="9525"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3859241560"/>
                  </a:ext>
                </a:extLst>
              </a:tr>
              <a:tr h="587009">
                <a:tc vMerge="1">
                  <a:txBody>
                    <a:bodyPr/>
                    <a:lstStyle/>
                    <a:p>
                      <a:endParaRPr lang="en-US"/>
                    </a:p>
                  </a:txBody>
                  <a:tcPr/>
                </a:tc>
                <a:tc>
                  <a:txBody>
                    <a:bodyPr/>
                    <a:lstStyle/>
                    <a:p>
                      <a:pPr algn="ctr" fontAlgn="ctr"/>
                      <a:r>
                        <a:rPr lang="en-US" sz="1000" b="1"/>
                        <a:t>National guides - URDPFI + NBC + IRC</a:t>
                      </a:r>
                    </a:p>
                  </a:txBody>
                  <a:tcPr marL="9525" marR="9525" marT="9525"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2F2F2"/>
                    </a:solidFill>
                  </a:tcPr>
                </a:tc>
                <a:tc>
                  <a:txBody>
                    <a:bodyPr/>
                    <a:lstStyle/>
                    <a:p>
                      <a:pPr algn="ctr" fontAlgn="ctr"/>
                      <a:r>
                        <a:rPr lang="en-US" sz="1000" b="1"/>
                        <a:t>Tender SURE</a:t>
                      </a:r>
                      <a:endParaRPr lang="en-US" sz="1000" b="1" err="1"/>
                    </a:p>
                  </a:txBody>
                  <a:tcPr marL="9525" marR="9525" marT="9525"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2F2F2"/>
                    </a:solidFill>
                  </a:tcPr>
                </a:tc>
                <a:tc>
                  <a:txBody>
                    <a:bodyPr/>
                    <a:lstStyle/>
                    <a:p>
                      <a:pPr algn="ctr" fontAlgn="ctr"/>
                      <a:r>
                        <a:rPr lang="en-US" sz="1000" b="1"/>
                        <a:t>Travel patterns/ considerations</a:t>
                      </a:r>
                    </a:p>
                  </a:txBody>
                  <a:tcPr marL="9525" marR="9525" marT="9525"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2F2F2"/>
                    </a:solidFill>
                  </a:tcPr>
                </a:tc>
                <a:tc>
                  <a:txBody>
                    <a:bodyPr/>
                    <a:lstStyle/>
                    <a:p>
                      <a:pPr algn="ctr" fontAlgn="ctr"/>
                      <a:r>
                        <a:rPr lang="en-US" sz="1000" b="1"/>
                        <a:t>Recommendations</a:t>
                      </a:r>
                    </a:p>
                  </a:txBody>
                  <a:tcPr marL="9525" marR="9525" marT="9525"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2F2F2"/>
                    </a:solidFill>
                  </a:tcPr>
                </a:tc>
                <a:tc vMerge="1">
                  <a:txBody>
                    <a:bodyPr/>
                    <a:lstStyle/>
                    <a:p>
                      <a:endParaRPr lang="en-US"/>
                    </a:p>
                  </a:txBody>
                  <a:tcPr/>
                </a:tc>
                <a:extLst>
                  <a:ext uri="{0D108BD9-81ED-4DB2-BD59-A6C34878D82A}">
                    <a16:rowId xmlns:a16="http://schemas.microsoft.com/office/drawing/2014/main" val="552532593"/>
                  </a:ext>
                </a:extLst>
              </a:tr>
              <a:tr h="3032760">
                <a:tc>
                  <a:txBody>
                    <a:bodyPr/>
                    <a:lstStyle/>
                    <a:p>
                      <a:pPr>
                        <a:buNone/>
                      </a:pPr>
                      <a:r>
                        <a:rPr lang="en-US" sz="1000"/>
                        <a:t>General </a:t>
                      </a:r>
                      <a:r>
                        <a:rPr lang="en-US" sz="1000" kern="1200">
                          <a:solidFill>
                            <a:schemeClr val="dk1"/>
                          </a:solidFill>
                          <a:latin typeface="+mn-lt"/>
                          <a:ea typeface="+mn-ea"/>
                          <a:cs typeface="+mn-cs"/>
                        </a:rPr>
                        <a:t>considerations</a:t>
                      </a:r>
                    </a:p>
                  </a:txBody>
                  <a:tcPr>
                    <a:lnL w="3175">
                      <a:solidFill>
                        <a:schemeClr val="tx1">
                          <a:lumMod val="65000"/>
                          <a:lumOff val="35000"/>
                        </a:schemeClr>
                      </a:solidFill>
                    </a:lnL>
                    <a:lnR w="3175">
                      <a:solidFill>
                        <a:schemeClr val="tx1">
                          <a:lumMod val="65000"/>
                          <a:lumOff val="35000"/>
                        </a:schemeClr>
                      </a:solidFill>
                    </a:lnR>
                    <a:lnT w="3175" cap="flat" cmpd="sng" algn="ctr">
                      <a:solidFill>
                        <a:schemeClr val="tx1">
                          <a:lumMod val="65000"/>
                          <a:lumOff val="35000"/>
                        </a:schemeClr>
                      </a:solidFill>
                      <a:prstDash val="solid"/>
                      <a:round/>
                      <a:headEnd type="none" w="med" len="med"/>
                      <a:tailEnd type="none" w="med" len="med"/>
                    </a:lnT>
                    <a:lnB w="3175">
                      <a:solidFill>
                        <a:schemeClr val="tx1">
                          <a:lumMod val="65000"/>
                          <a:lumOff val="35000"/>
                        </a:schemeClr>
                      </a:solidFill>
                    </a:lnB>
                    <a:noFill/>
                  </a:tcPr>
                </a:tc>
                <a:tc>
                  <a:txBody>
                    <a:bodyPr/>
                    <a:lstStyle/>
                    <a:p>
                      <a:pPr fontAlgn="t"/>
                      <a:r>
                        <a:rPr lang="en-US" sz="1000"/>
                        <a:t>1. (Gender sensitive planning GSP recommendation) As  per  IRC  Guidelines  103‐2012, a level  of  service B  or  C is recommended. All  footpaths  should include and  specify a  dead zone, an  uninterrupted walking  zone and a multi‐utility zone for street furniture etc.</a:t>
                      </a:r>
                      <a:br>
                        <a:rPr lang="en-US" sz="1000"/>
                      </a:br>
                      <a:r>
                        <a:rPr lang="en-US" sz="1000"/>
                        <a:t>2. (GSP recommendation) Women  are  disproportionately  affected  by  poor  quality  pedestrian  infrastructure  and  increased walking distances. Walkable blocks  should be promoted by limiting block sizes, providing direct, shortest non‐motorized transport routes or pedestrian public right of ways.</a:t>
                      </a:r>
                    </a:p>
                  </a:txBody>
                  <a:tcPr marT="9525">
                    <a:lnL w="3175">
                      <a:solidFill>
                        <a:schemeClr val="tx1">
                          <a:lumMod val="65000"/>
                          <a:lumOff val="35000"/>
                        </a:schemeClr>
                      </a:solidFill>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noFill/>
                  </a:tcPr>
                </a:tc>
                <a:tc>
                  <a:txBody>
                    <a:bodyPr/>
                    <a:lstStyle/>
                    <a:p>
                      <a:pPr algn="ctr" fontAlgn="b"/>
                      <a:endParaRPr lang="en-US" sz="1000"/>
                    </a:p>
                  </a:txBody>
                  <a:tcPr marT="9525" anchor="b">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noFill/>
                  </a:tcPr>
                </a:tc>
                <a:tc rowSpan="2">
                  <a:txBody>
                    <a:bodyPr/>
                    <a:lstStyle/>
                    <a:p>
                      <a:pPr fontAlgn="t"/>
                      <a:r>
                        <a:rPr lang="en-US" sz="1000"/>
                        <a:t>1. Travel with dependents.</a:t>
                      </a:r>
                      <a:br>
                        <a:rPr lang="en-US" sz="1000"/>
                      </a:br>
                      <a:r>
                        <a:rPr lang="en-US" sz="1000"/>
                        <a:t>2. Use public transportation and NMT as the main modes of transport.</a:t>
                      </a:r>
                      <a:br>
                        <a:rPr lang="en-US" sz="1000"/>
                      </a:br>
                      <a:endParaRPr lang="en-US" sz="1000"/>
                    </a:p>
                  </a:txBody>
                  <a:tcPr marT="9525">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noFill/>
                  </a:tcPr>
                </a:tc>
                <a:tc>
                  <a:txBody>
                    <a:bodyPr/>
                    <a:lstStyle/>
                    <a:p>
                      <a:pPr fontAlgn="t"/>
                      <a:r>
                        <a:rPr lang="en-US" sz="1000"/>
                        <a:t>1. Improve walking and cycling infrastructure to ease first and last mile connectivity for women, girls, and persons of other genders based on universal design guidelines.</a:t>
                      </a:r>
                      <a:br>
                        <a:rPr lang="en-US" sz="1000"/>
                      </a:br>
                      <a:r>
                        <a:rPr lang="en-US" sz="1000"/>
                        <a:t>2. Well-designed obstruction-free pavements enable women and others to walk comfortably.</a:t>
                      </a:r>
                      <a:br>
                        <a:rPr lang="en-US" sz="1000"/>
                      </a:br>
                      <a:r>
                        <a:rPr lang="en-US" sz="1000"/>
                        <a:t>3. </a:t>
                      </a:r>
                      <a:r>
                        <a:rPr lang="en-US" sz="1000" err="1"/>
                        <a:t>Atleast</a:t>
                      </a:r>
                      <a:r>
                        <a:rPr lang="en-US" sz="1000"/>
                        <a:t> 80% of city roads, with universally accessible, shaded footpaths with minimum 3.5m width or Level of Service B.</a:t>
                      </a:r>
                      <a:br>
                        <a:rPr lang="en-US" sz="1000"/>
                      </a:br>
                      <a:r>
                        <a:rPr lang="en-US" sz="1000"/>
                        <a:t>4. At least 80% of women/girls living within 500m walking distance of public transport in the city and metropolitan region, with a frequency of at least 6 schedules per hour.</a:t>
                      </a:r>
                      <a:br>
                        <a:rPr lang="en-US" sz="1000"/>
                      </a:br>
                      <a:r>
                        <a:rPr lang="en-US" sz="1000"/>
                        <a:t>5. Women and girls’ walking trips are less than 15 minutes.</a:t>
                      </a:r>
                    </a:p>
                  </a:txBody>
                  <a:tcPr marT="9525">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noFill/>
                  </a:tcPr>
                </a:tc>
                <a:tc>
                  <a:txBody>
                    <a:bodyPr/>
                    <a:lstStyle/>
                    <a:p>
                      <a:pPr fontAlgn="t"/>
                      <a:r>
                        <a:rPr lang="en-US" sz="1000"/>
                        <a:t>What infrastructure facilities (pelican signals, raised crosswalks, reflective signs </a:t>
                      </a:r>
                      <a:r>
                        <a:rPr lang="en-US" sz="1000" err="1"/>
                        <a:t>etc</a:t>
                      </a:r>
                      <a:r>
                        <a:rPr lang="en-US" sz="1000"/>
                        <a:t>) impact travel route choices? Would they choose a longer route for any of them?</a:t>
                      </a:r>
                      <a:br>
                        <a:rPr lang="en-US" sz="1000"/>
                      </a:br>
                      <a:br>
                        <a:rPr lang="en-US" sz="1000"/>
                      </a:br>
                      <a:r>
                        <a:rPr lang="en-US" sz="1000"/>
                        <a:t>How is the current pedestrian infrastructure in their route to work/ trip chain/ limiting their potential?</a:t>
                      </a:r>
                    </a:p>
                  </a:txBody>
                  <a:tcPr marT="9525">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3268573699"/>
                  </a:ext>
                </a:extLst>
              </a:tr>
              <a:tr h="2312991">
                <a:tc>
                  <a:txBody>
                    <a:bodyPr/>
                    <a:lstStyle/>
                    <a:p>
                      <a:pPr fontAlgn="t"/>
                      <a:r>
                        <a:rPr lang="en-US" sz="1000"/>
                        <a:t>Footpath</a:t>
                      </a:r>
                    </a:p>
                  </a:txBody>
                  <a:tcPr marT="9525">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a:solidFill>
                        <a:schemeClr val="tx1">
                          <a:lumMod val="65000"/>
                          <a:lumOff val="35000"/>
                        </a:schemeClr>
                      </a:solidFill>
                    </a:lnT>
                    <a:lnB w="3175">
                      <a:solidFill>
                        <a:schemeClr val="tx1">
                          <a:lumMod val="65000"/>
                          <a:lumOff val="35000"/>
                        </a:schemeClr>
                      </a:solidFill>
                    </a:lnB>
                    <a:noFill/>
                  </a:tcPr>
                </a:tc>
                <a:tc>
                  <a:txBody>
                    <a:bodyPr/>
                    <a:lstStyle/>
                    <a:p>
                      <a:pPr fontAlgn="t"/>
                      <a:r>
                        <a:rPr lang="en-US" sz="1000"/>
                        <a:t>1. Min. width = 1.8m.</a:t>
                      </a:r>
                      <a:br>
                        <a:rPr lang="en-US" sz="1000"/>
                      </a:br>
                      <a:r>
                        <a:rPr lang="en-US" sz="1000"/>
                        <a:t>2. Width ranges from 1.8m to 4.0m depending on pedestrian traffic, uni/ bi-directional movement and adjacent land-use. For commercial/ mix-use areas , min.  width = 2.5m.</a:t>
                      </a:r>
                      <a:br>
                        <a:rPr lang="en-US" sz="1000"/>
                      </a:br>
                      <a:r>
                        <a:rPr lang="en-US" sz="1000"/>
                        <a:t>3. Manholes, trees, benches, utility boxes and other potential obstructions should be placed outside the path of travel along a continuous line. </a:t>
                      </a:r>
                    </a:p>
                  </a:txBody>
                  <a:tcPr marT="9525">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a:solidFill>
                        <a:schemeClr val="tx1">
                          <a:lumMod val="65000"/>
                          <a:lumOff val="35000"/>
                        </a:schemeClr>
                      </a:solidFill>
                    </a:lnB>
                    <a:noFill/>
                  </a:tcPr>
                </a:tc>
                <a:tc>
                  <a:txBody>
                    <a:bodyPr/>
                    <a:lstStyle/>
                    <a:p>
                      <a:pPr fontAlgn="t"/>
                      <a:r>
                        <a:rPr lang="en-US" sz="1000"/>
                        <a:t>1. Min. width = 1.5m, max. width = 3m.</a:t>
                      </a:r>
                      <a:br>
                        <a:rPr lang="en-US" sz="1000"/>
                      </a:br>
                      <a:r>
                        <a:rPr lang="en-US" sz="1000"/>
                        <a:t>2. Height above carriageway = 150mm - 250mm, </a:t>
                      </a:r>
                      <a:r>
                        <a:rPr lang="en-US" sz="1000" err="1"/>
                        <a:t>kerb</a:t>
                      </a:r>
                      <a:r>
                        <a:rPr lang="en-US" sz="1000"/>
                        <a:t> ramp slope 1:10.</a:t>
                      </a:r>
                      <a:br>
                        <a:rPr lang="en-US" sz="1000"/>
                      </a:br>
                      <a:r>
                        <a:rPr lang="en-US" sz="1000"/>
                        <a:t>3. MUZ - min. width = 0.4m.</a:t>
                      </a:r>
                      <a:br>
                        <a:rPr lang="en-US" sz="1000"/>
                      </a:br>
                      <a:r>
                        <a:rPr lang="en-US" sz="1000"/>
                        <a:t>4. Bollards to stop two wheelers, dist. between bollards = 1.2m to 1.5m.</a:t>
                      </a:r>
                    </a:p>
                  </a:txBody>
                  <a:tcPr marT="9525">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a:solidFill>
                        <a:schemeClr val="tx1">
                          <a:lumMod val="65000"/>
                          <a:lumOff val="35000"/>
                        </a:schemeClr>
                      </a:solidFill>
                    </a:lnB>
                    <a:noFill/>
                  </a:tcPr>
                </a:tc>
                <a:tc vMerge="1">
                  <a:txBody>
                    <a:bodyPr/>
                    <a:lstStyle/>
                    <a:p>
                      <a:endParaRPr lang="en-US"/>
                    </a:p>
                  </a:txBody>
                  <a:tcPr/>
                </a:tc>
                <a:tc>
                  <a:txBody>
                    <a:bodyPr/>
                    <a:lstStyle/>
                    <a:p>
                      <a:pPr fontAlgn="t"/>
                      <a:r>
                        <a:rPr lang="en-US" sz="1000"/>
                        <a:t>1. Min. width = 1.5m, must be entirely free of obstructions. For commercial areas, the clear width should be at least 2.5 m.</a:t>
                      </a:r>
                    </a:p>
                  </a:txBody>
                  <a:tcPr marT="9525">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a:solidFill>
                        <a:schemeClr val="tx1">
                          <a:lumMod val="65000"/>
                          <a:lumOff val="35000"/>
                        </a:schemeClr>
                      </a:solidFill>
                    </a:lnB>
                    <a:noFill/>
                  </a:tcPr>
                </a:tc>
                <a:tc>
                  <a:txBody>
                    <a:bodyPr/>
                    <a:lstStyle/>
                    <a:p>
                      <a:pPr fontAlgn="t"/>
                      <a:r>
                        <a:rPr lang="en-US" sz="1000"/>
                        <a:t>To what extent do walkable footpaths impact travel routes/ travel time for women?</a:t>
                      </a:r>
                      <a:br>
                        <a:rPr lang="en-US" sz="1000"/>
                      </a:br>
                      <a:br>
                        <a:rPr lang="en-US" sz="1000"/>
                      </a:br>
                      <a:r>
                        <a:rPr lang="en-US" sz="1000"/>
                        <a:t>To what extent does provision of shaded pathways impact travel route choices? How does shaded footpath enable better trip-chaining for women?</a:t>
                      </a:r>
                    </a:p>
                  </a:txBody>
                  <a:tcPr marT="9525">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a:solidFill>
                        <a:schemeClr val="tx1">
                          <a:lumMod val="65000"/>
                          <a:lumOff val="35000"/>
                        </a:schemeClr>
                      </a:solidFill>
                    </a:lnB>
                    <a:noFill/>
                  </a:tcPr>
                </a:tc>
                <a:extLst>
                  <a:ext uri="{0D108BD9-81ED-4DB2-BD59-A6C34878D82A}">
                    <a16:rowId xmlns:a16="http://schemas.microsoft.com/office/drawing/2014/main" val="1405407468"/>
                  </a:ext>
                </a:extLst>
              </a:tr>
            </a:tbl>
          </a:graphicData>
        </a:graphic>
      </p:graphicFrame>
      <p:sp>
        <p:nvSpPr>
          <p:cNvPr id="4" name="Rectangle 3">
            <a:extLst>
              <a:ext uri="{FF2B5EF4-FFF2-40B4-BE49-F238E27FC236}">
                <a16:creationId xmlns:a16="http://schemas.microsoft.com/office/drawing/2014/main" id="{430C96A6-86C2-484B-212A-53CFAC29B388}"/>
              </a:ext>
            </a:extLst>
          </p:cNvPr>
          <p:cNvSpPr/>
          <p:nvPr/>
        </p:nvSpPr>
        <p:spPr>
          <a:xfrm>
            <a:off x="9824314" y="6389504"/>
            <a:ext cx="2267865" cy="307777"/>
          </a:xfrm>
          <a:prstGeom prst="rect">
            <a:avLst/>
          </a:prstGeom>
        </p:spPr>
        <p:txBody>
          <a:bodyPr wrap="none" lIns="91440" tIns="45720" rIns="91440" bIns="45720" anchor="t">
            <a:spAutoFit/>
          </a:bodyPr>
          <a:lstStyle/>
          <a:p>
            <a:r>
              <a:rPr lang="en-IN" sz="1400" b="1">
                <a:cs typeface="Segoe UI Semibold"/>
                <a:hlinkClick r:id="rId2"/>
              </a:rPr>
              <a:t>Click here for the full list</a:t>
            </a:r>
            <a:endParaRPr lang="en-IN" sz="1400" b="1">
              <a:hlinkClick r:id="rId2"/>
            </a:endParaRPr>
          </a:p>
        </p:txBody>
      </p:sp>
    </p:spTree>
    <p:extLst>
      <p:ext uri="{BB962C8B-B14F-4D97-AF65-F5344CB8AC3E}">
        <p14:creationId xmlns:p14="http://schemas.microsoft.com/office/powerpoint/2010/main" val="1893252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ea typeface="Segoe UI Black"/>
              </a:rPr>
              <a:t>How are we adding to existing frameworks?</a:t>
            </a:r>
            <a:endParaRPr lang="en-US"/>
          </a:p>
        </p:txBody>
      </p:sp>
      <p:sp>
        <p:nvSpPr>
          <p:cNvPr id="9" name="Rectangle 8">
            <a:extLst>
              <a:ext uri="{FF2B5EF4-FFF2-40B4-BE49-F238E27FC236}">
                <a16:creationId xmlns:a16="http://schemas.microsoft.com/office/drawing/2014/main" id="{14DA795D-2C64-AEC2-BB42-3BD63B58C97D}"/>
              </a:ext>
            </a:extLst>
          </p:cNvPr>
          <p:cNvSpPr/>
          <p:nvPr/>
        </p:nvSpPr>
        <p:spPr>
          <a:xfrm>
            <a:off x="256249" y="1328651"/>
            <a:ext cx="10286804" cy="4358694"/>
          </a:xfrm>
          <a:prstGeom prst="rect">
            <a:avLst/>
          </a:prstGeom>
        </p:spPr>
        <p:txBody>
          <a:bodyPr wrap="square" lIns="91440" tIns="45720" rIns="91440" bIns="45720" anchor="t">
            <a:spAutoFit/>
          </a:bodyPr>
          <a:lstStyle/>
          <a:p>
            <a:pPr>
              <a:lnSpc>
                <a:spcPct val="113999"/>
              </a:lnSpc>
              <a:spcAft>
                <a:spcPts val="600"/>
              </a:spcAft>
              <a:buClr>
                <a:srgbClr val="00B0F0"/>
              </a:buClr>
            </a:pPr>
            <a:r>
              <a:rPr lang="en-US" sz="1400">
                <a:solidFill>
                  <a:srgbClr val="000000"/>
                </a:solidFill>
                <a:highlight>
                  <a:srgbClr val="FFFF00"/>
                </a:highlight>
                <a:latin typeface="segoe ui semibold"/>
                <a:ea typeface="Segoe UI Black"/>
                <a:cs typeface="segoe ui semibold"/>
              </a:rPr>
              <a:t>Our study first examines if infrastructure has any significant role to play in women's workforce participation, particularly urban poor women. It then explores specific barriers posed by infrastructure in enabling workforce participation, aiming to extract inputs leading to clear design instruction/ recommendations.</a:t>
            </a:r>
          </a:p>
          <a:p>
            <a:pPr>
              <a:lnSpc>
                <a:spcPct val="113999"/>
              </a:lnSpc>
              <a:spcAft>
                <a:spcPts val="600"/>
              </a:spcAft>
            </a:pPr>
            <a:r>
              <a:rPr lang="en-US" sz="1400">
                <a:solidFill>
                  <a:srgbClr val="000000"/>
                </a:solidFill>
                <a:latin typeface="segoe ui semibold"/>
                <a:ea typeface="Segoe UI Black"/>
                <a:cs typeface="segoe ui semibold"/>
              </a:rPr>
              <a:t>Key features of the study are - </a:t>
            </a:r>
            <a:endParaRPr lang="en-US"/>
          </a:p>
          <a:p>
            <a:pPr marL="285750" indent="-285750">
              <a:lnSpc>
                <a:spcPct val="113999"/>
              </a:lnSpc>
              <a:spcAft>
                <a:spcPts val="600"/>
              </a:spcAft>
              <a:buClr>
                <a:srgbClr val="00B0F0"/>
              </a:buClr>
              <a:buFont typeface="Segoe UI Black,Sans-Serif" panose="020B0A02040204020203" pitchFamily="34" charset="0"/>
              <a:buChar char="\"/>
            </a:pPr>
            <a:r>
              <a:rPr lang="en-US" sz="1400">
                <a:solidFill>
                  <a:srgbClr val="000000"/>
                </a:solidFill>
                <a:latin typeface="segoe ui semibold"/>
                <a:ea typeface="Segoe UI Black"/>
                <a:cs typeface="segoe ui semibold"/>
              </a:rPr>
              <a:t>Focus on barriers in workforce </a:t>
            </a:r>
            <a:r>
              <a:rPr lang="en-US" sz="1400">
                <a:solidFill>
                  <a:srgbClr val="000000"/>
                </a:solidFill>
                <a:latin typeface="segoe ui semibold"/>
                <a:ea typeface="+mn-lt"/>
                <a:cs typeface="segoe ui semibold"/>
              </a:rPr>
              <a:t>participation for </a:t>
            </a:r>
            <a:r>
              <a:rPr lang="en-US" sz="1400">
                <a:solidFill>
                  <a:srgbClr val="000000"/>
                </a:solidFill>
                <a:latin typeface="Segoe UI Black"/>
                <a:ea typeface="+mn-lt"/>
                <a:cs typeface="segoe ui semibold"/>
              </a:rPr>
              <a:t>urban </a:t>
            </a:r>
            <a:r>
              <a:rPr lang="en-US" sz="1400">
                <a:solidFill>
                  <a:srgbClr val="000000"/>
                </a:solidFill>
                <a:latin typeface="Segoe UI Black"/>
                <a:ea typeface="Segoe UI Black"/>
                <a:cs typeface="segoe ui semibold"/>
              </a:rPr>
              <a:t>women </a:t>
            </a:r>
            <a:r>
              <a:rPr lang="en-US" sz="1400">
                <a:solidFill>
                  <a:srgbClr val="000000"/>
                </a:solidFill>
                <a:latin typeface="Segoe UI Black"/>
                <a:ea typeface="+mn-lt"/>
                <a:cs typeface="segoe ui semibold"/>
              </a:rPr>
              <a:t>from low-income communities, </a:t>
            </a:r>
            <a:r>
              <a:rPr lang="en-US" sz="1400">
                <a:solidFill>
                  <a:srgbClr val="000000"/>
                </a:solidFill>
                <a:latin typeface="Segoe UI Semibold"/>
                <a:ea typeface="+mn-lt"/>
                <a:cs typeface="Segoe UI Semibold"/>
              </a:rPr>
              <a:t>where the average household income is less than 4 lakhs per year.</a:t>
            </a:r>
            <a:endParaRPr lang="en-US" sz="1400">
              <a:latin typeface="segoe ui semibold"/>
              <a:ea typeface="+mn-lt"/>
              <a:cs typeface="segoe ui semibold"/>
            </a:endParaRPr>
          </a:p>
          <a:p>
            <a:pPr marL="285750" indent="-285750">
              <a:lnSpc>
                <a:spcPct val="113999"/>
              </a:lnSpc>
              <a:spcAft>
                <a:spcPts val="600"/>
              </a:spcAft>
              <a:buClr>
                <a:srgbClr val="00B0F0"/>
              </a:buClr>
              <a:buFont typeface="Segoe UI Black,Sans-Serif" panose="020B0A02040204020203" pitchFamily="34" charset="0"/>
              <a:buChar char="\"/>
            </a:pPr>
            <a:r>
              <a:rPr lang="en-US" sz="1400">
                <a:solidFill>
                  <a:srgbClr val="000000"/>
                </a:solidFill>
                <a:latin typeface="segoe ui semibold"/>
                <a:ea typeface="+mn-lt"/>
                <a:cs typeface="segoe ui semibold"/>
              </a:rPr>
              <a:t>The study focuses on three layers of qualitative inputs for a comprehensive approach – </a:t>
            </a:r>
            <a:endParaRPr lang="en-US" sz="1400">
              <a:latin typeface="segoe ui semibold"/>
              <a:ea typeface="+mn-lt"/>
              <a:cs typeface="segoe ui semibold"/>
            </a:endParaRPr>
          </a:p>
          <a:p>
            <a:pPr marL="742950" lvl="1" indent="-285750">
              <a:spcAft>
                <a:spcPts val="600"/>
              </a:spcAft>
              <a:buClr>
                <a:srgbClr val="00B0F0"/>
              </a:buClr>
              <a:buFont typeface="Courier New" panose="020B0A02040204020203" pitchFamily="34" charset="0"/>
              <a:buChar char="o"/>
            </a:pPr>
            <a:r>
              <a:rPr lang="en-US" sz="1400">
                <a:solidFill>
                  <a:srgbClr val="000000"/>
                </a:solidFill>
                <a:latin typeface="Segoe UI Black"/>
                <a:ea typeface="+mn-lt"/>
                <a:cs typeface="segoe ui semibold"/>
              </a:rPr>
              <a:t>validating general design recommendations</a:t>
            </a:r>
            <a:r>
              <a:rPr lang="en-US" sz="1400">
                <a:solidFill>
                  <a:srgbClr val="000000"/>
                </a:solidFill>
                <a:latin typeface="segoe ui semibold"/>
                <a:ea typeface="+mn-lt"/>
                <a:cs typeface="segoe ui semibold"/>
              </a:rPr>
              <a:t> from existing toolkits/ guidelines pertaining to public infrastructure &amp; design recommendations </a:t>
            </a:r>
          </a:p>
          <a:p>
            <a:pPr marL="742950" lvl="1" indent="-285750">
              <a:spcAft>
                <a:spcPts val="600"/>
              </a:spcAft>
              <a:buClr>
                <a:srgbClr val="00B0F0"/>
              </a:buClr>
              <a:buFont typeface="Courier New" panose="020B0A02040204020203" pitchFamily="34" charset="0"/>
              <a:buChar char="o"/>
            </a:pPr>
            <a:r>
              <a:rPr lang="en-US" sz="1400">
                <a:solidFill>
                  <a:srgbClr val="000000"/>
                </a:solidFill>
                <a:latin typeface="Segoe UI Black"/>
                <a:ea typeface="+mn-lt"/>
                <a:cs typeface="segoe ui semibold"/>
              </a:rPr>
              <a:t>gathering input on specific design requirements</a:t>
            </a:r>
            <a:r>
              <a:rPr lang="en-US" sz="1400">
                <a:solidFill>
                  <a:srgbClr val="000000"/>
                </a:solidFill>
                <a:latin typeface="segoe ui semibold"/>
                <a:ea typeface="+mn-lt"/>
                <a:cs typeface="segoe ui semibold"/>
              </a:rPr>
              <a:t> for infrastructure enabling workforce participation, specifically focusing on urban-poor women</a:t>
            </a:r>
            <a:endParaRPr lang="en-US" sz="1400">
              <a:latin typeface="segoe ui semibold"/>
              <a:ea typeface="+mn-lt"/>
              <a:cs typeface="segoe ui semibold"/>
            </a:endParaRPr>
          </a:p>
          <a:p>
            <a:pPr marL="742950" lvl="1" indent="-285750">
              <a:spcAft>
                <a:spcPts val="600"/>
              </a:spcAft>
              <a:buClr>
                <a:srgbClr val="00B0F0"/>
              </a:buClr>
              <a:buFont typeface="Courier New" panose="020B0A02040204020203" pitchFamily="34" charset="0"/>
              <a:buChar char="o"/>
            </a:pPr>
            <a:r>
              <a:rPr lang="en-US" sz="1400">
                <a:latin typeface="segoe ui semibold"/>
                <a:cs typeface="segoe ui semibold"/>
              </a:rPr>
              <a:t>Examining the </a:t>
            </a:r>
            <a:r>
              <a:rPr lang="en-US" sz="1400">
                <a:solidFill>
                  <a:srgbClr val="000000"/>
                </a:solidFill>
                <a:latin typeface="Segoe UI Black"/>
                <a:ea typeface="+mn-lt"/>
                <a:cs typeface="segoe ui semibold"/>
              </a:rPr>
              <a:t>role of existing infrastructure-based schemes</a:t>
            </a:r>
            <a:r>
              <a:rPr lang="en-US" sz="1400">
                <a:latin typeface="segoe ui semibold"/>
                <a:cs typeface="segoe ui semibold"/>
              </a:rPr>
              <a:t> and policies enabling women's workforce participation and gender safety in public space*</a:t>
            </a:r>
          </a:p>
          <a:p>
            <a:pPr marL="285750" indent="-285750">
              <a:lnSpc>
                <a:spcPct val="113999"/>
              </a:lnSpc>
              <a:spcAft>
                <a:spcPts val="600"/>
              </a:spcAft>
              <a:buClr>
                <a:srgbClr val="00B0F0"/>
              </a:buClr>
              <a:buFont typeface="Segoe UI Black,Sans-Serif" panose="020B0A02040204020203" pitchFamily="34" charset="0"/>
              <a:buChar char="\"/>
            </a:pPr>
            <a:r>
              <a:rPr lang="en-US" sz="1400">
                <a:solidFill>
                  <a:srgbClr val="000000"/>
                </a:solidFill>
                <a:latin typeface="Segoe UI Black"/>
                <a:ea typeface="+mn-lt"/>
                <a:cs typeface="segoe ui semibold"/>
              </a:rPr>
              <a:t>Focus on the local context</a:t>
            </a:r>
            <a:r>
              <a:rPr lang="en-US" sz="1400">
                <a:latin typeface="segoe ui semibold"/>
                <a:cs typeface="segoe ui semibold"/>
              </a:rPr>
              <a:t> – the study covers four cities across four Indian regions. The city selection criteria are linked to infrastructure availability and quality, and availability and degree of implementation of infrastructure schemes enabling women's workforce participation.</a:t>
            </a:r>
            <a:endParaRPr lang="en-US">
              <a:cs typeface="Segoe UI"/>
            </a:endParaRPr>
          </a:p>
        </p:txBody>
      </p:sp>
      <p:sp>
        <p:nvSpPr>
          <p:cNvPr id="5" name="Text Placeholder 10">
            <a:extLst>
              <a:ext uri="{FF2B5EF4-FFF2-40B4-BE49-F238E27FC236}">
                <a16:creationId xmlns:a16="http://schemas.microsoft.com/office/drawing/2014/main" id="{672E63E3-55CB-85C1-3135-DD493249A846}"/>
              </a:ext>
            </a:extLst>
          </p:cNvPr>
          <p:cNvSpPr>
            <a:spLocks noGrp="1"/>
          </p:cNvSpPr>
          <p:nvPr>
            <p:ph type="body" idx="1"/>
          </p:nvPr>
        </p:nvSpPr>
        <p:spPr>
          <a:xfrm>
            <a:off x="257175" y="757882"/>
            <a:ext cx="10532076" cy="387180"/>
          </a:xfrm>
        </p:spPr>
        <p:txBody>
          <a:bodyPr/>
          <a:lstStyle/>
          <a:p>
            <a:endParaRPr lang="en-IN"/>
          </a:p>
        </p:txBody>
      </p:sp>
    </p:spTree>
    <p:extLst>
      <p:ext uri="{BB962C8B-B14F-4D97-AF65-F5344CB8AC3E}">
        <p14:creationId xmlns:p14="http://schemas.microsoft.com/office/powerpoint/2010/main" val="2392917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CFAE6-B7B6-68C0-C64E-2E1360413B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9CCB8F-511D-9445-E162-2B58C61B6CD4}"/>
              </a:ext>
            </a:extLst>
          </p:cNvPr>
          <p:cNvSpPr>
            <a:spLocks noGrp="1"/>
          </p:cNvSpPr>
          <p:nvPr>
            <p:ph type="title"/>
          </p:nvPr>
        </p:nvSpPr>
        <p:spPr>
          <a:xfrm>
            <a:off x="257175" y="260351"/>
            <a:ext cx="11421035" cy="368300"/>
          </a:xfrm>
        </p:spPr>
        <p:txBody>
          <a:bodyPr/>
          <a:lstStyle/>
          <a:p>
            <a:r>
              <a:rPr lang="en-IN"/>
              <a:t>Research framework</a:t>
            </a:r>
            <a:endParaRPr lang="en-IN">
              <a:ea typeface="Segoe UI Black"/>
            </a:endParaRPr>
          </a:p>
        </p:txBody>
      </p:sp>
      <p:graphicFrame>
        <p:nvGraphicFramePr>
          <p:cNvPr id="4" name="Table 3">
            <a:extLst>
              <a:ext uri="{FF2B5EF4-FFF2-40B4-BE49-F238E27FC236}">
                <a16:creationId xmlns:a16="http://schemas.microsoft.com/office/drawing/2014/main" id="{665D4FC7-A67C-C5C2-9764-C9FDA38882A2}"/>
              </a:ext>
            </a:extLst>
          </p:cNvPr>
          <p:cNvGraphicFramePr>
            <a:graphicFrameLocks noGrp="1"/>
          </p:cNvGraphicFramePr>
          <p:nvPr>
            <p:extLst>
              <p:ext uri="{D42A27DB-BD31-4B8C-83A1-F6EECF244321}">
                <p14:modId xmlns:p14="http://schemas.microsoft.com/office/powerpoint/2010/main" val="3952066248"/>
              </p:ext>
            </p:extLst>
          </p:nvPr>
        </p:nvGraphicFramePr>
        <p:xfrm>
          <a:off x="241991" y="1929394"/>
          <a:ext cx="11669923" cy="4536710"/>
        </p:xfrm>
        <a:graphic>
          <a:graphicData uri="http://schemas.openxmlformats.org/drawingml/2006/table">
            <a:tbl>
              <a:tblPr>
                <a:tableStyleId>{2D5ABB26-0587-4C30-8999-92F81FD0307C}</a:tableStyleId>
              </a:tblPr>
              <a:tblGrid>
                <a:gridCol w="4501496">
                  <a:extLst>
                    <a:ext uri="{9D8B030D-6E8A-4147-A177-3AD203B41FA5}">
                      <a16:colId xmlns:a16="http://schemas.microsoft.com/office/drawing/2014/main" val="82174574"/>
                    </a:ext>
                  </a:extLst>
                </a:gridCol>
                <a:gridCol w="4644400">
                  <a:extLst>
                    <a:ext uri="{9D8B030D-6E8A-4147-A177-3AD203B41FA5}">
                      <a16:colId xmlns:a16="http://schemas.microsoft.com/office/drawing/2014/main" val="790668576"/>
                    </a:ext>
                  </a:extLst>
                </a:gridCol>
                <a:gridCol w="2524027">
                  <a:extLst>
                    <a:ext uri="{9D8B030D-6E8A-4147-A177-3AD203B41FA5}">
                      <a16:colId xmlns:a16="http://schemas.microsoft.com/office/drawing/2014/main" val="2657098925"/>
                    </a:ext>
                  </a:extLst>
                </a:gridCol>
              </a:tblGrid>
              <a:tr h="452740">
                <a:tc>
                  <a:txBody>
                    <a:bodyPr/>
                    <a:lstStyle/>
                    <a:p>
                      <a:pPr lvl="0" algn="l">
                        <a:buNone/>
                      </a:pPr>
                      <a:r>
                        <a:rPr lang="en-IN" sz="1100" b="0" i="0" u="none" strike="noStrike" noProof="0">
                          <a:solidFill>
                            <a:schemeClr val="bg1"/>
                          </a:solidFill>
                          <a:effectLst/>
                          <a:latin typeface="Segoe UI Black"/>
                        </a:rPr>
                        <a:t>Thematic barriers to women's workforce participation (sourced from PLFS, ILO survey, reviewed literature)</a:t>
                      </a:r>
                      <a:endParaRPr lang="en-US"/>
                    </a:p>
                  </a:txBody>
                  <a:tcPr marL="45720" marR="45720" anchor="ctr">
                    <a:lnL w="3174">
                      <a:solidFill>
                        <a:schemeClr val="bg1"/>
                      </a:solidFill>
                    </a:lnL>
                    <a:lnR w="3174">
                      <a:solidFill>
                        <a:schemeClr val="bg1"/>
                      </a:solidFill>
                    </a:lnR>
                    <a:lnB w="3174" cap="flat" cmpd="sng" algn="ctr">
                      <a:solidFill>
                        <a:srgbClr val="00B0F0"/>
                      </a:solidFill>
                      <a:prstDash val="solid"/>
                      <a:round/>
                      <a:headEnd type="none" w="med" len="med"/>
                      <a:tailEnd type="none" w="med" len="med"/>
                    </a:lnB>
                    <a:solidFill>
                      <a:srgbClr val="00B0F0"/>
                    </a:solidFill>
                  </a:tcPr>
                </a:tc>
                <a:tc>
                  <a:txBody>
                    <a:bodyPr/>
                    <a:lstStyle/>
                    <a:p>
                      <a:pPr algn="l" fontAlgn="ctr"/>
                      <a:r>
                        <a:rPr lang="en-IN" sz="1050" u="none" strike="noStrike">
                          <a:solidFill>
                            <a:schemeClr val="bg1"/>
                          </a:solidFill>
                          <a:effectLst/>
                          <a:latin typeface="+mj-lt"/>
                        </a:rPr>
                        <a:t>Infrastructure categories under select themes</a:t>
                      </a:r>
                    </a:p>
                  </a:txBody>
                  <a:tcPr marL="45720" marR="45720" anchor="ctr">
                    <a:lnL w="3174"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rgbClr val="00B0F0"/>
                      </a:solidFill>
                      <a:prstDash val="solid"/>
                      <a:round/>
                      <a:headEnd type="none" w="med" len="med"/>
                      <a:tailEnd type="none" w="med" len="med"/>
                    </a:lnB>
                    <a:solidFill>
                      <a:srgbClr val="00B0F0"/>
                    </a:solidFill>
                  </a:tcPr>
                </a:tc>
                <a:tc>
                  <a:txBody>
                    <a:bodyPr/>
                    <a:lstStyle/>
                    <a:p>
                      <a:pPr algn="l" fontAlgn="ctr"/>
                      <a:r>
                        <a:rPr lang="en-IN" sz="1050" u="none" strike="noStrike" dirty="0">
                          <a:solidFill>
                            <a:schemeClr val="bg1"/>
                          </a:solidFill>
                          <a:effectLst/>
                          <a:latin typeface="+mj-lt"/>
                        </a:rPr>
                        <a:t>Specific mobility infrastructure elements reviewed</a:t>
                      </a:r>
                    </a:p>
                  </a:txBody>
                  <a:tcPr marL="45720" marR="4572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val="1567474888"/>
                  </a:ext>
                </a:extLst>
              </a:tr>
              <a:tr h="452740">
                <a:tc>
                  <a:txBody>
                    <a:bodyPr/>
                    <a:lstStyle/>
                    <a:p>
                      <a:pPr lvl="0" algn="l">
                        <a:buNone/>
                      </a:pPr>
                      <a:r>
                        <a:rPr lang="en-IN" sz="1050" b="0" i="1" u="none" strike="noStrike" kern="1200" baseline="0">
                          <a:solidFill>
                            <a:srgbClr val="000000"/>
                          </a:solidFill>
                          <a:effectLst/>
                          <a:latin typeface="Segoe UI Black"/>
                          <a:ea typeface="+mn-ea"/>
                          <a:cs typeface="+mn-cs"/>
                        </a:rPr>
                        <a:t>Social norms –</a:t>
                      </a:r>
                      <a:r>
                        <a:rPr lang="en-IN" sz="1050" b="0" i="1" u="none" strike="noStrike" kern="1200">
                          <a:solidFill>
                            <a:srgbClr val="000000"/>
                          </a:solidFill>
                          <a:effectLst/>
                          <a:latin typeface="Segoe UI Semibold"/>
                          <a:ea typeface="+mn-ea"/>
                          <a:cs typeface="Segoe UI Semibold"/>
                        </a:rPr>
                        <a:t> women are required to take up the burden of caregiving and household work; women do significant unpaid work that doesn't get counted.</a:t>
                      </a:r>
                    </a:p>
                  </a:txBody>
                  <a:tcPr marL="45720" marR="45720" anchor="ctr">
                    <a:lnL w="3174">
                      <a:solidFill>
                        <a:srgbClr val="00B0F0"/>
                      </a:solidFill>
                    </a:lnL>
                    <a:lnR w="3174">
                      <a:solidFill>
                        <a:srgbClr val="00B0F0"/>
                      </a:solidFill>
                    </a:lnR>
                    <a:lnT w="3174" cap="flat" cmpd="sng" algn="ctr">
                      <a:solidFill>
                        <a:srgbClr val="00B0F0"/>
                      </a:solidFill>
                      <a:prstDash val="solid"/>
                      <a:round/>
                      <a:headEnd type="none" w="med" len="med"/>
                      <a:tailEnd type="none" w="med" len="med"/>
                    </a:lnT>
                    <a:lnB w="3174" cap="flat" cmpd="sng" algn="ctr">
                      <a:solidFill>
                        <a:srgbClr val="00B0F0"/>
                      </a:solidFill>
                      <a:prstDash val="solid"/>
                      <a:round/>
                      <a:headEnd type="none" w="med" len="med"/>
                      <a:tailEnd type="none" w="med" len="med"/>
                    </a:lnB>
                  </a:tcPr>
                </a:tc>
                <a:tc>
                  <a:txBody>
                    <a:bodyPr/>
                    <a:lstStyle/>
                    <a:p>
                      <a:pPr algn="l" fontAlgn="ctr"/>
                      <a:endParaRPr lang="en-IN" sz="1050" b="1" i="0" u="none" strike="noStrike">
                        <a:solidFill>
                          <a:srgbClr val="000000"/>
                        </a:solidFill>
                        <a:effectLst/>
                        <a:latin typeface="+mj-lt"/>
                      </a:endParaRPr>
                    </a:p>
                  </a:txBody>
                  <a:tcPr marL="45720" marR="45720" anchor="ctr">
                    <a:lnL w="3174" cap="flat" cmpd="sng" algn="ctr">
                      <a:solidFill>
                        <a:srgbClr val="00B0F0"/>
                      </a:solidFill>
                      <a:prstDash val="solid"/>
                      <a:round/>
                      <a:headEnd type="none" w="med" len="med"/>
                      <a:tailEnd type="none" w="med" len="med"/>
                    </a:lnL>
                    <a:lnR w="3175" cap="flat" cmpd="sng" algn="ctr">
                      <a:solidFill>
                        <a:srgbClr val="00B0F0"/>
                      </a:solidFill>
                      <a:prstDash val="solid"/>
                      <a:round/>
                      <a:headEnd type="none" w="med" len="med"/>
                      <a:tailEnd type="none" w="med" len="med"/>
                    </a:lnR>
                    <a:lnT w="3175" cap="flat" cmpd="sng" algn="ctr">
                      <a:solidFill>
                        <a:srgbClr val="00B0F0"/>
                      </a:solidFill>
                      <a:prstDash val="solid"/>
                      <a:round/>
                      <a:headEnd type="none" w="med" len="med"/>
                      <a:tailEnd type="none" w="med" len="med"/>
                    </a:lnT>
                    <a:lnB w="3175" cap="flat" cmpd="sng" algn="ctr">
                      <a:solidFill>
                        <a:srgbClr val="00B0F0"/>
                      </a:solidFill>
                      <a:prstDash val="solid"/>
                      <a:round/>
                      <a:headEnd type="none" w="med" len="med"/>
                      <a:tailEnd type="none" w="med" len="med"/>
                    </a:lnB>
                  </a:tcPr>
                </a:tc>
                <a:tc>
                  <a:txBody>
                    <a:bodyPr/>
                    <a:lstStyle/>
                    <a:p>
                      <a:pPr algn="l" fontAlgn="ctr"/>
                      <a:endParaRPr lang="en-IN" sz="1050" b="1" i="0" u="none" strike="noStrike">
                        <a:solidFill>
                          <a:srgbClr val="000000"/>
                        </a:solidFill>
                        <a:effectLst/>
                        <a:latin typeface="+mj-lt"/>
                      </a:endParaRPr>
                    </a:p>
                  </a:txBody>
                  <a:tcPr marL="45720" marR="45720" anchor="ctr">
                    <a:lnL w="3175" cap="flat" cmpd="sng" algn="ctr">
                      <a:solidFill>
                        <a:srgbClr val="00B0F0"/>
                      </a:solidFill>
                      <a:prstDash val="solid"/>
                      <a:round/>
                      <a:headEnd type="none" w="med" len="med"/>
                      <a:tailEnd type="none" w="med" len="med"/>
                    </a:lnL>
                    <a:lnR w="3175" cap="flat" cmpd="sng" algn="ctr">
                      <a:solidFill>
                        <a:srgbClr val="00B0F0"/>
                      </a:solidFill>
                      <a:prstDash val="solid"/>
                      <a:round/>
                      <a:headEnd type="none" w="med" len="med"/>
                      <a:tailEnd type="none" w="med" len="med"/>
                    </a:lnR>
                    <a:lnT w="3175" cap="flat" cmpd="sng" algn="ctr">
                      <a:solidFill>
                        <a:srgbClr val="00B0F0"/>
                      </a:solidFill>
                      <a:prstDash val="solid"/>
                      <a:round/>
                      <a:headEnd type="none" w="med" len="med"/>
                      <a:tailEnd type="none" w="med" len="med"/>
                    </a:lnT>
                    <a:lnB w="31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3992661180"/>
                  </a:ext>
                </a:extLst>
              </a:tr>
              <a:tr h="326566">
                <a:tc>
                  <a:txBody>
                    <a:bodyPr/>
                    <a:lstStyle/>
                    <a:p>
                      <a:pPr lvl="0" algn="l">
                        <a:buNone/>
                      </a:pPr>
                      <a:r>
                        <a:rPr lang="en-US" sz="1050" b="0" i="1" u="none" strike="noStrike" kern="1200" baseline="0">
                          <a:solidFill>
                            <a:srgbClr val="000000"/>
                          </a:solidFill>
                          <a:effectLst/>
                          <a:latin typeface="Segoe UI Black"/>
                          <a:ea typeface="+mn-ea"/>
                          <a:cs typeface="+mn-cs"/>
                        </a:rPr>
                        <a:t>Societal perceptions </a:t>
                      </a:r>
                      <a:r>
                        <a:rPr lang="en-US" sz="1050" b="0" i="1" u="none" strike="noStrike">
                          <a:solidFill>
                            <a:srgbClr val="000000"/>
                          </a:solidFill>
                          <a:effectLst/>
                          <a:latin typeface="Segoe UI Semibold"/>
                          <a:cs typeface="Segoe UI Semibold"/>
                        </a:rPr>
                        <a:t>– belief that it is unacceptable for a woman to have a paid job outside the home</a:t>
                      </a:r>
                    </a:p>
                  </a:txBody>
                  <a:tcPr marL="45720" marR="45720" anchor="ctr">
                    <a:lnL w="3174">
                      <a:solidFill>
                        <a:srgbClr val="00B0F0"/>
                      </a:solidFill>
                    </a:lnL>
                    <a:lnR w="3174">
                      <a:solidFill>
                        <a:srgbClr val="00B0F0"/>
                      </a:solidFill>
                    </a:lnR>
                    <a:lnT w="3174" cap="flat" cmpd="sng" algn="ctr">
                      <a:solidFill>
                        <a:srgbClr val="00B0F0"/>
                      </a:solidFill>
                      <a:prstDash val="solid"/>
                      <a:round/>
                      <a:headEnd type="none" w="med" len="med"/>
                      <a:tailEnd type="none" w="med" len="med"/>
                    </a:lnT>
                    <a:lnB w="3174" cap="flat" cmpd="sng" algn="ctr">
                      <a:solidFill>
                        <a:srgbClr val="00B0F0"/>
                      </a:solidFill>
                      <a:prstDash val="solid"/>
                      <a:round/>
                      <a:headEnd type="none" w="med" len="med"/>
                      <a:tailEnd type="none" w="med" len="med"/>
                    </a:lnB>
                  </a:tcPr>
                </a:tc>
                <a:tc>
                  <a:txBody>
                    <a:bodyPr/>
                    <a:lstStyle/>
                    <a:p>
                      <a:pPr lvl="0" algn="l">
                        <a:buNone/>
                      </a:pPr>
                      <a:endParaRPr lang="en-US" sz="1050" b="0" i="1" u="none" strike="noStrike">
                        <a:solidFill>
                          <a:srgbClr val="000000"/>
                        </a:solidFill>
                        <a:effectLst/>
                        <a:latin typeface="Segoe UI Semibold"/>
                        <a:cs typeface="Segoe UI Semibold"/>
                      </a:endParaRPr>
                    </a:p>
                  </a:txBody>
                  <a:tcPr marL="45720" marR="45720" anchor="ctr">
                    <a:lnL w="3174">
                      <a:solidFill>
                        <a:srgbClr val="00B0F0"/>
                      </a:solidFill>
                    </a:lnL>
                    <a:lnR w="3174">
                      <a:solidFill>
                        <a:srgbClr val="00B0F0"/>
                      </a:solidFill>
                    </a:lnR>
                    <a:lnT w="3175" cap="flat" cmpd="sng" algn="ctr">
                      <a:solidFill>
                        <a:srgbClr val="00B0F0"/>
                      </a:solidFill>
                      <a:prstDash val="solid"/>
                      <a:round/>
                      <a:headEnd type="none" w="med" len="med"/>
                      <a:tailEnd type="none" w="med" len="med"/>
                    </a:lnT>
                    <a:lnB w="3174">
                      <a:solidFill>
                        <a:srgbClr val="00B0F0"/>
                      </a:solidFill>
                    </a:lnB>
                  </a:tcPr>
                </a:tc>
                <a:tc>
                  <a:txBody>
                    <a:bodyPr/>
                    <a:lstStyle/>
                    <a:p>
                      <a:pPr marL="171450" lvl="0" indent="-171450" algn="l">
                        <a:buFont typeface="Segoe UI Semibold"/>
                        <a:buChar char="−"/>
                      </a:pPr>
                      <a:endParaRPr lang="en-IN" sz="1050" b="0" i="0" u="none" strike="noStrike" baseline="0">
                        <a:solidFill>
                          <a:srgbClr val="000000"/>
                        </a:solidFill>
                        <a:effectLst/>
                        <a:latin typeface="Segoe UI Semibold"/>
                        <a:cs typeface="Segoe UI Semibold"/>
                      </a:endParaRPr>
                    </a:p>
                  </a:txBody>
                  <a:tcPr marL="45720" marR="45720" anchor="ctr">
                    <a:lnL w="3174">
                      <a:solidFill>
                        <a:srgbClr val="00B0F0"/>
                      </a:solidFill>
                    </a:lnL>
                    <a:lnR w="3174">
                      <a:solidFill>
                        <a:srgbClr val="00B0F0"/>
                      </a:solidFill>
                    </a:lnR>
                    <a:lnT w="3175" cap="flat" cmpd="sng" algn="ctr">
                      <a:solidFill>
                        <a:srgbClr val="00B0F0"/>
                      </a:solidFill>
                      <a:prstDash val="solid"/>
                      <a:round/>
                      <a:headEnd type="none" w="med" len="med"/>
                      <a:tailEnd type="none" w="med" len="med"/>
                    </a:lnT>
                    <a:lnB w="3174">
                      <a:solidFill>
                        <a:srgbClr val="00B0F0"/>
                      </a:solidFill>
                    </a:lnB>
                  </a:tcPr>
                </a:tc>
                <a:extLst>
                  <a:ext uri="{0D108BD9-81ED-4DB2-BD59-A6C34878D82A}">
                    <a16:rowId xmlns:a16="http://schemas.microsoft.com/office/drawing/2014/main" val="921040272"/>
                  </a:ext>
                </a:extLst>
              </a:tr>
              <a:tr h="452740">
                <a:tc>
                  <a:txBody>
                    <a:bodyPr/>
                    <a:lstStyle/>
                    <a:p>
                      <a:pPr lvl="0" algn="l">
                        <a:buNone/>
                      </a:pPr>
                      <a:r>
                        <a:rPr lang="en-US" sz="1050" b="0" i="1" u="none" strike="noStrike" kern="1200" baseline="0">
                          <a:solidFill>
                            <a:srgbClr val="000000"/>
                          </a:solidFill>
                          <a:effectLst/>
                          <a:latin typeface="Segoe UI Black"/>
                          <a:ea typeface="+mn-ea"/>
                          <a:cs typeface="+mn-cs"/>
                        </a:rPr>
                        <a:t>Lack of appropriate and accessible jobs </a:t>
                      </a:r>
                      <a:r>
                        <a:rPr lang="en-US" sz="1050" b="0" i="1" u="none" strike="noStrike">
                          <a:solidFill>
                            <a:srgbClr val="000000"/>
                          </a:solidFill>
                          <a:effectLst/>
                          <a:latin typeface="Segoe UI Semibold"/>
                          <a:cs typeface="Segoe UI Semibold"/>
                        </a:rPr>
                        <a:t>– unskilled women lack access to respectable jobs that allow them to participate in the workforce in addition to caregiving duties</a:t>
                      </a:r>
                    </a:p>
                  </a:txBody>
                  <a:tcPr marL="45720" marR="45720" anchor="ctr">
                    <a:lnL w="3174">
                      <a:solidFill>
                        <a:srgbClr val="00B0F0"/>
                      </a:solidFill>
                    </a:lnL>
                    <a:lnR w="3174">
                      <a:solidFill>
                        <a:srgbClr val="00B0F0"/>
                      </a:solidFill>
                    </a:lnR>
                    <a:lnT w="3174" cap="flat" cmpd="sng" algn="ctr">
                      <a:solidFill>
                        <a:srgbClr val="00B0F0"/>
                      </a:solidFill>
                      <a:prstDash val="solid"/>
                      <a:round/>
                      <a:headEnd type="none" w="med" len="med"/>
                      <a:tailEnd type="none" w="med" len="med"/>
                    </a:lnT>
                    <a:lnB w="3174" cap="flat" cmpd="sng" algn="ctr">
                      <a:solidFill>
                        <a:srgbClr val="00B0F0"/>
                      </a:solidFill>
                      <a:prstDash val="solid"/>
                      <a:round/>
                      <a:headEnd type="none" w="med" len="med"/>
                      <a:tailEnd type="none" w="med" len="med"/>
                    </a:lnB>
                    <a:solidFill>
                      <a:srgbClr val="DCEAF7"/>
                    </a:solidFill>
                  </a:tcPr>
                </a:tc>
                <a:tc>
                  <a:txBody>
                    <a:bodyPr/>
                    <a:lstStyle/>
                    <a:p>
                      <a:pPr lvl="0" algn="l">
                        <a:buNone/>
                      </a:pPr>
                      <a:r>
                        <a:rPr lang="en-US" sz="1100" b="0" i="1" u="none" strike="noStrike" baseline="0" noProof="0">
                          <a:solidFill>
                            <a:srgbClr val="000000"/>
                          </a:solidFill>
                          <a:effectLst/>
                          <a:latin typeface="Segoe UI Black"/>
                        </a:rPr>
                        <a:t>Accessibility and convenience</a:t>
                      </a:r>
                      <a:r>
                        <a:rPr lang="en-US" sz="1100" b="0" i="1" u="none" strike="noStrike" noProof="0">
                          <a:solidFill>
                            <a:srgbClr val="000000"/>
                          </a:solidFill>
                          <a:effectLst/>
                          <a:latin typeface="Segoe UI Black"/>
                        </a:rPr>
                        <a:t> -</a:t>
                      </a:r>
                      <a:r>
                        <a:rPr lang="en-US" sz="1100" b="0" i="1" u="none" strike="noStrike" noProof="0">
                          <a:solidFill>
                            <a:srgbClr val="000000"/>
                          </a:solidFill>
                          <a:effectLst/>
                          <a:latin typeface="segoe ui semibold"/>
                        </a:rPr>
                        <a:t> Providing accessible and convenient transport options with clear signage and seamless connections.</a:t>
                      </a:r>
                      <a:endParaRPr lang="en-US"/>
                    </a:p>
                  </a:txBody>
                  <a:tcPr marL="45720" marR="45720" anchor="ctr">
                    <a:lnL w="3174">
                      <a:solidFill>
                        <a:srgbClr val="00B0F0"/>
                      </a:solidFill>
                    </a:lnL>
                    <a:lnR w="3174">
                      <a:solidFill>
                        <a:srgbClr val="00B0F0"/>
                      </a:solidFill>
                    </a:lnR>
                    <a:lnT w="3174">
                      <a:solidFill>
                        <a:srgbClr val="00B0F0"/>
                      </a:solidFill>
                    </a:lnT>
                    <a:lnB w="3174">
                      <a:solidFill>
                        <a:srgbClr val="00B0F0"/>
                      </a:solidFill>
                    </a:lnB>
                  </a:tcPr>
                </a:tc>
                <a:tc rowSpan="5">
                  <a:txBody>
                    <a:bodyPr/>
                    <a:lstStyle/>
                    <a:p>
                      <a:pPr marL="171450" lvl="0" indent="-171450" algn="l">
                        <a:buClr>
                          <a:srgbClr val="00B0F0"/>
                        </a:buClr>
                        <a:buFont typeface="Segoe UI Semibold" panose="020B0702040204020203" pitchFamily="34" charset="0"/>
                        <a:buChar char="−"/>
                      </a:pPr>
                      <a:r>
                        <a:rPr lang="en-IN" sz="1050" b="0" i="0" u="none" strike="noStrike">
                          <a:solidFill>
                            <a:srgbClr val="000000"/>
                          </a:solidFill>
                          <a:effectLst/>
                          <a:latin typeface="Segoe UI Semibold"/>
                          <a:cs typeface="Segoe UI Semibold"/>
                        </a:rPr>
                        <a:t>Walking</a:t>
                      </a:r>
                      <a:r>
                        <a:rPr lang="en-IN" sz="1050" b="0" i="0" u="none" strike="noStrike" baseline="0">
                          <a:solidFill>
                            <a:srgbClr val="000000"/>
                          </a:solidFill>
                          <a:effectLst/>
                          <a:latin typeface="Segoe UI Semibold"/>
                          <a:cs typeface="Segoe UI Semibold"/>
                        </a:rPr>
                        <a:t> infrastructure</a:t>
                      </a:r>
                      <a:endParaRPr lang="en-US"/>
                    </a:p>
                    <a:p>
                      <a:pPr marL="171450" lvl="0" indent="-171450" algn="l">
                        <a:buClr>
                          <a:srgbClr val="00B0F0"/>
                        </a:buClr>
                        <a:buFont typeface="Segoe UI Semibold" panose="020B0702040204020203" pitchFamily="34" charset="0"/>
                        <a:buChar char="−"/>
                      </a:pPr>
                      <a:r>
                        <a:rPr lang="en-IN" sz="1050" b="0" i="0" u="none" strike="noStrike" baseline="0">
                          <a:solidFill>
                            <a:srgbClr val="000000"/>
                          </a:solidFill>
                          <a:effectLst/>
                          <a:latin typeface="Segoe UI Semibold"/>
                          <a:cs typeface="Segoe UI Semibold"/>
                        </a:rPr>
                        <a:t>Cycling infrastructure</a:t>
                      </a:r>
                      <a:endParaRPr lang="en-IN"/>
                    </a:p>
                    <a:p>
                      <a:pPr marL="171450" lvl="0" indent="-171450" algn="l">
                        <a:buClr>
                          <a:srgbClr val="00B0F0"/>
                        </a:buClr>
                        <a:buFont typeface="Segoe UI Semibold" panose="020B0702040204020203" pitchFamily="34" charset="0"/>
                        <a:buChar char="−"/>
                      </a:pPr>
                      <a:r>
                        <a:rPr lang="en-IN" sz="1050" b="0" i="0" u="none" strike="noStrike" baseline="0">
                          <a:solidFill>
                            <a:srgbClr val="000000"/>
                          </a:solidFill>
                          <a:effectLst/>
                          <a:latin typeface="Segoe UI Semibold"/>
                          <a:cs typeface="Segoe UI Semibold"/>
                        </a:rPr>
                        <a:t>IPT and feeder buses</a:t>
                      </a:r>
                      <a:endParaRPr lang="en-IN"/>
                    </a:p>
                    <a:p>
                      <a:pPr marL="171450" lvl="0" indent="-171450" algn="l">
                        <a:buClr>
                          <a:srgbClr val="00B0F0"/>
                        </a:buClr>
                        <a:buFont typeface="Segoe UI Semibold" panose="020B0702040204020203" pitchFamily="34" charset="0"/>
                        <a:buChar char="−"/>
                      </a:pPr>
                      <a:r>
                        <a:rPr lang="en-IN" sz="1050" b="0" i="0" u="none" strike="noStrike" baseline="0">
                          <a:solidFill>
                            <a:srgbClr val="000000"/>
                          </a:solidFill>
                          <a:effectLst/>
                          <a:latin typeface="Segoe UI Semibold"/>
                          <a:cs typeface="Segoe UI Semibold"/>
                        </a:rPr>
                        <a:t>Bus stops</a:t>
                      </a:r>
                      <a:endParaRPr lang="en-IN"/>
                    </a:p>
                    <a:p>
                      <a:pPr marL="171450" lvl="0" indent="-171450" algn="l">
                        <a:buClr>
                          <a:srgbClr val="00B0F0"/>
                        </a:buClr>
                        <a:buFont typeface="Segoe UI Semibold" panose="020B0702040204020203" pitchFamily="34" charset="0"/>
                        <a:buChar char="−"/>
                      </a:pPr>
                      <a:r>
                        <a:rPr lang="en-IN" sz="1050" b="0" i="0" u="none" strike="noStrike" baseline="0">
                          <a:solidFill>
                            <a:srgbClr val="000000"/>
                          </a:solidFill>
                          <a:effectLst/>
                          <a:latin typeface="Segoe UI Semibold"/>
                          <a:cs typeface="Segoe UI Semibold"/>
                        </a:rPr>
                        <a:t>Public transport</a:t>
                      </a:r>
                      <a:endParaRPr lang="en-IN" sz="1050" b="0" i="0" u="none" strike="noStrike">
                        <a:solidFill>
                          <a:srgbClr val="000000"/>
                        </a:solidFill>
                        <a:effectLst/>
                        <a:latin typeface="Segoe UI Semibold"/>
                        <a:cs typeface="Segoe UI Semibold"/>
                      </a:endParaRPr>
                    </a:p>
                    <a:p>
                      <a:pPr marL="171450" lvl="0" indent="-171450" algn="l">
                        <a:buClr>
                          <a:srgbClr val="00B0F0"/>
                        </a:buClr>
                        <a:buFont typeface="Segoe UI Semibold" panose="020B0702040204020203" pitchFamily="34" charset="0"/>
                        <a:buChar char="−"/>
                      </a:pPr>
                      <a:r>
                        <a:rPr lang="en-IN" sz="1050" b="0" i="0" u="none" strike="noStrike" baseline="0">
                          <a:solidFill>
                            <a:srgbClr val="000000"/>
                          </a:solidFill>
                          <a:effectLst/>
                          <a:latin typeface="Segoe UI Semibold"/>
                          <a:cs typeface="Segoe UI Semibold"/>
                        </a:rPr>
                        <a:t>Distance to care giving facilities- school, Anganwadi, market etc.</a:t>
                      </a:r>
                      <a:endParaRPr lang="en-IN"/>
                    </a:p>
                    <a:p>
                      <a:pPr marL="171450" lvl="0" indent="-171450" algn="l">
                        <a:buClr>
                          <a:srgbClr val="00B0F0"/>
                        </a:buClr>
                        <a:buFont typeface="Segoe UI Semibold" panose="020B0702040204020203" pitchFamily="34" charset="0"/>
                        <a:buChar char="−"/>
                      </a:pPr>
                      <a:r>
                        <a:rPr lang="en-IN" sz="1050" b="0" i="0" u="none" strike="noStrike" baseline="0">
                          <a:solidFill>
                            <a:srgbClr val="000000"/>
                          </a:solidFill>
                          <a:effectLst/>
                          <a:latin typeface="Segoe UI Semibold"/>
                          <a:cs typeface="Segoe UI Semibold"/>
                        </a:rPr>
                        <a:t>Public toilets</a:t>
                      </a:r>
                      <a:endParaRPr lang="en-IN"/>
                    </a:p>
                    <a:p>
                      <a:pPr marL="171450" lvl="0" indent="-171450" algn="l">
                        <a:buClr>
                          <a:srgbClr val="00B0F0"/>
                        </a:buClr>
                        <a:buFont typeface="Segoe UI Semibold" panose="020B0702040204020203" pitchFamily="34" charset="0"/>
                        <a:buChar char="−"/>
                      </a:pPr>
                      <a:r>
                        <a:rPr lang="en-IN" sz="1050" b="0" i="0" u="none" strike="noStrike" baseline="0">
                          <a:solidFill>
                            <a:srgbClr val="000000"/>
                          </a:solidFill>
                          <a:effectLst/>
                          <a:latin typeface="Segoe UI Semibold"/>
                          <a:cs typeface="Segoe UI Semibold"/>
                        </a:rPr>
                        <a:t>Street lighting</a:t>
                      </a:r>
                      <a:endParaRPr lang="en-IN"/>
                    </a:p>
                    <a:p>
                      <a:pPr marL="171450" lvl="0" indent="-171450" algn="l">
                        <a:buClr>
                          <a:srgbClr val="00B0F0"/>
                        </a:buClr>
                        <a:buFont typeface="Segoe UI Semibold" panose="020B0702040204020203" pitchFamily="34" charset="0"/>
                        <a:buChar char="−"/>
                      </a:pPr>
                      <a:r>
                        <a:rPr lang="en-IN" sz="1050" b="0" i="0" u="none" strike="noStrike" baseline="0">
                          <a:solidFill>
                            <a:srgbClr val="000000"/>
                          </a:solidFill>
                          <a:effectLst/>
                          <a:latin typeface="Segoe UI Semibold"/>
                          <a:cs typeface="Segoe UI Semibold"/>
                        </a:rPr>
                        <a:t>Eyes on the streets</a:t>
                      </a:r>
                      <a:endParaRPr lang="en-IN"/>
                    </a:p>
                  </a:txBody>
                  <a:tcPr marL="45720" marR="45720" anchor="ctr">
                    <a:lnL w="3174">
                      <a:solidFill>
                        <a:srgbClr val="00B0F0"/>
                      </a:solidFill>
                    </a:lnL>
                    <a:lnR w="3174">
                      <a:solidFill>
                        <a:srgbClr val="00B0F0"/>
                      </a:solidFill>
                    </a:lnR>
                    <a:lnT w="3174">
                      <a:solidFill>
                        <a:srgbClr val="00B0F0"/>
                      </a:solidFill>
                    </a:lnT>
                    <a:lnB w="3174">
                      <a:solidFill>
                        <a:srgbClr val="00B0F0"/>
                      </a:solidFill>
                    </a:lnB>
                  </a:tcPr>
                </a:tc>
                <a:extLst>
                  <a:ext uri="{0D108BD9-81ED-4DB2-BD59-A6C34878D82A}">
                    <a16:rowId xmlns:a16="http://schemas.microsoft.com/office/drawing/2014/main" val="1877874754"/>
                  </a:ext>
                </a:extLst>
              </a:tr>
              <a:tr h="705087">
                <a:tc>
                  <a:txBody>
                    <a:bodyPr/>
                    <a:lstStyle/>
                    <a:p>
                      <a:pPr lvl="0" algn="l">
                        <a:buNone/>
                      </a:pPr>
                      <a:r>
                        <a:rPr lang="en-US" sz="1050" b="0" i="1" u="none" strike="noStrike" kern="1200" baseline="0">
                          <a:solidFill>
                            <a:srgbClr val="000000"/>
                          </a:solidFill>
                          <a:effectLst/>
                          <a:latin typeface="Segoe UI Black"/>
                          <a:ea typeface="+mn-ea"/>
                          <a:cs typeface="+mn-cs"/>
                        </a:rPr>
                        <a:t>Time poverty + commuter comfort</a:t>
                      </a:r>
                      <a:r>
                        <a:rPr lang="en-US" sz="1050" b="0" i="1" u="none" strike="noStrike">
                          <a:solidFill>
                            <a:srgbClr val="000000"/>
                          </a:solidFill>
                          <a:effectLst/>
                          <a:latin typeface="Segoe UI Semibold"/>
                          <a:cs typeface="Segoe UI Semibold"/>
                        </a:rPr>
                        <a:t> – ability to work is difficult because women may have to travel longer distances, without access to preferred mode of transit, or travel in poor conditions</a:t>
                      </a:r>
                    </a:p>
                  </a:txBody>
                  <a:tcPr marL="45720" marR="45720" anchor="ctr">
                    <a:lnL w="3174">
                      <a:solidFill>
                        <a:srgbClr val="00B0F0"/>
                      </a:solidFill>
                    </a:lnL>
                    <a:lnR w="3174">
                      <a:solidFill>
                        <a:srgbClr val="00B0F0"/>
                      </a:solidFill>
                    </a:lnR>
                    <a:lnT w="3174" cap="flat" cmpd="sng" algn="ctr">
                      <a:solidFill>
                        <a:srgbClr val="00B0F0"/>
                      </a:solidFill>
                      <a:prstDash val="solid"/>
                      <a:round/>
                      <a:headEnd type="none" w="med" len="med"/>
                      <a:tailEnd type="none" w="med" len="med"/>
                    </a:lnT>
                    <a:lnB w="3174" cap="flat" cmpd="sng" algn="ctr">
                      <a:solidFill>
                        <a:srgbClr val="00B0F0"/>
                      </a:solidFill>
                      <a:prstDash val="solid"/>
                      <a:round/>
                      <a:headEnd type="none" w="med" len="med"/>
                      <a:tailEnd type="none" w="med" len="med"/>
                    </a:lnB>
                    <a:solidFill>
                      <a:srgbClr val="DCEAF7"/>
                    </a:solidFill>
                  </a:tcPr>
                </a:tc>
                <a:tc>
                  <a:txBody>
                    <a:bodyPr/>
                    <a:lstStyle/>
                    <a:p>
                      <a:pPr marL="0" lvl="0" indent="0" algn="l" fontAlgn="ctr">
                        <a:buNone/>
                      </a:pPr>
                      <a:r>
                        <a:rPr lang="en-US" sz="1050" b="0" i="1" u="none" strike="noStrike" kern="1200" baseline="0">
                          <a:solidFill>
                            <a:srgbClr val="000000"/>
                          </a:solidFill>
                          <a:effectLst/>
                          <a:latin typeface="Segoe UI Black"/>
                          <a:ea typeface="+mn-ea"/>
                          <a:cs typeface="+mn-cs"/>
                        </a:rPr>
                        <a:t>Commuter comfort -</a:t>
                      </a:r>
                      <a:r>
                        <a:rPr lang="en-US" sz="1050" b="0" i="1" u="none" strike="noStrike">
                          <a:solidFill>
                            <a:srgbClr val="000000"/>
                          </a:solidFill>
                          <a:effectLst/>
                          <a:latin typeface="Segoe UI Semibold"/>
                          <a:cs typeface="Segoe UI Semibold"/>
                        </a:rPr>
                        <a:t> Enhancing comfort with shaded footpaths, continuous, levelled walking infra, well-lit stops, and basic facilities.</a:t>
                      </a:r>
                    </a:p>
                  </a:txBody>
                  <a:tcPr marL="45720" marR="45720" anchor="ctr">
                    <a:lnL w="3174" cap="flat" cmpd="sng" algn="ctr">
                      <a:solidFill>
                        <a:srgbClr val="00B0F0"/>
                      </a:solidFill>
                      <a:prstDash val="solid"/>
                      <a:round/>
                      <a:headEnd type="none" w="med" len="med"/>
                      <a:tailEnd type="none" w="med" len="med"/>
                    </a:lnL>
                    <a:lnR w="3175" cap="flat" cmpd="sng" algn="ctr">
                      <a:solidFill>
                        <a:srgbClr val="00B0F0"/>
                      </a:solidFill>
                      <a:prstDash val="solid"/>
                      <a:round/>
                      <a:headEnd type="none" w="med" len="med"/>
                      <a:tailEnd type="none" w="med" len="med"/>
                    </a:lnR>
                    <a:lnT w="3174" cap="flat" cmpd="sng" algn="ctr">
                      <a:solidFill>
                        <a:srgbClr val="00B0F0"/>
                      </a:solidFill>
                      <a:prstDash val="solid"/>
                      <a:round/>
                      <a:headEnd type="none" w="med" len="med"/>
                      <a:tailEnd type="none" w="med" len="med"/>
                    </a:lnT>
                    <a:lnB w="3175" cap="flat" cmpd="sng" algn="ctr">
                      <a:solidFill>
                        <a:srgbClr val="00B0F0"/>
                      </a:solidFill>
                      <a:prstDash val="solid"/>
                      <a:round/>
                      <a:headEnd type="none" w="med" len="med"/>
                      <a:tailEnd type="none" w="med" len="med"/>
                    </a:lnB>
                  </a:tcPr>
                </a:tc>
                <a:tc vMerge="1">
                  <a:txBody>
                    <a:bodyPr/>
                    <a:lstStyle/>
                    <a:p>
                      <a:endParaRPr lang="en-US"/>
                    </a:p>
                  </a:txBody>
                  <a:tcPr marL="45720" marR="45720" anchor="ctr">
                    <a:lnL w="3175" cap="flat" cmpd="sng" algn="ctr">
                      <a:solidFill>
                        <a:srgbClr val="00B0F0"/>
                      </a:solidFill>
                      <a:prstDash val="solid"/>
                      <a:round/>
                      <a:headEnd type="none" w="med" len="med"/>
                      <a:tailEnd type="none" w="med" len="med"/>
                    </a:lnL>
                    <a:lnR w="3175" cap="flat" cmpd="sng" algn="ctr">
                      <a:solidFill>
                        <a:srgbClr val="00B0F0"/>
                      </a:solidFill>
                      <a:prstDash val="solid"/>
                      <a:round/>
                      <a:headEnd type="none" w="med" len="med"/>
                      <a:tailEnd type="none" w="med" len="med"/>
                    </a:lnR>
                    <a:lnT w="3174" cap="flat" cmpd="sng" algn="ctr">
                      <a:solidFill>
                        <a:srgbClr val="00B0F0"/>
                      </a:solidFill>
                      <a:prstDash val="solid"/>
                      <a:round/>
                      <a:headEnd type="none" w="med" len="med"/>
                      <a:tailEnd type="none" w="med" len="med"/>
                    </a:lnT>
                    <a:lnB w="31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2868279543"/>
                  </a:ext>
                </a:extLst>
              </a:tr>
              <a:tr h="604471">
                <a:tc>
                  <a:txBody>
                    <a:bodyPr/>
                    <a:lstStyle/>
                    <a:p>
                      <a:pPr lvl="0" algn="l">
                        <a:buNone/>
                      </a:pPr>
                      <a:r>
                        <a:rPr lang="en-US" sz="1050" b="0" i="1" u="none" strike="noStrike" kern="1200" baseline="0" noProof="0">
                          <a:solidFill>
                            <a:srgbClr val="000000"/>
                          </a:solidFill>
                          <a:effectLst/>
                          <a:latin typeface="Segoe UI Black"/>
                          <a:ea typeface="+mn-ea"/>
                          <a:cs typeface="+mn-cs"/>
                        </a:rPr>
                        <a:t>Time poverty</a:t>
                      </a:r>
                      <a:r>
                        <a:rPr lang="en-US" sz="1050" b="0" i="1" u="none" strike="noStrike" baseline="0" noProof="0">
                          <a:solidFill>
                            <a:srgbClr val="000000"/>
                          </a:solidFill>
                          <a:effectLst/>
                          <a:latin typeface="Segoe UI Semibold"/>
                        </a:rPr>
                        <a:t> - Burden of domestic and caregiving responsibilities fall on women, making them “time poor."</a:t>
                      </a:r>
                    </a:p>
                  </a:txBody>
                  <a:tcPr marL="45720" marR="45720" anchor="ctr">
                    <a:lnL w="3174">
                      <a:solidFill>
                        <a:srgbClr val="00B0F0"/>
                      </a:solidFill>
                    </a:lnL>
                    <a:lnR w="3174">
                      <a:solidFill>
                        <a:srgbClr val="00B0F0"/>
                      </a:solidFill>
                    </a:lnR>
                    <a:lnT w="3174" cap="flat" cmpd="sng" algn="ctr">
                      <a:solidFill>
                        <a:srgbClr val="00B0F0"/>
                      </a:solidFill>
                      <a:prstDash val="solid"/>
                      <a:round/>
                      <a:headEnd type="none" w="med" len="med"/>
                      <a:tailEnd type="none" w="med" len="med"/>
                    </a:lnT>
                    <a:lnB w="3174" cap="flat" cmpd="sng" algn="ctr">
                      <a:solidFill>
                        <a:srgbClr val="00B0F0"/>
                      </a:solidFill>
                      <a:prstDash val="solid"/>
                      <a:round/>
                      <a:headEnd type="none" w="med" len="med"/>
                      <a:tailEnd type="none" w="med" len="med"/>
                    </a:lnB>
                    <a:solidFill>
                      <a:schemeClr val="tx2">
                        <a:lumMod val="10000"/>
                        <a:lumOff val="90000"/>
                      </a:schemeClr>
                    </a:solidFill>
                  </a:tcPr>
                </a:tc>
                <a:tc>
                  <a:txBody>
                    <a:bodyPr/>
                    <a:lstStyle/>
                    <a:p>
                      <a:pPr marL="0" lvl="0" indent="0" algn="l" fontAlgn="ctr">
                        <a:lnSpc>
                          <a:spcPct val="100000"/>
                        </a:lnSpc>
                        <a:buNone/>
                      </a:pPr>
                      <a:r>
                        <a:rPr lang="en-US" sz="1050" b="0" i="1" u="none" strike="noStrike" kern="1200" baseline="0">
                          <a:solidFill>
                            <a:srgbClr val="000000"/>
                          </a:solidFill>
                          <a:effectLst/>
                          <a:latin typeface="Segoe UI Black"/>
                          <a:ea typeface="+mn-ea"/>
                          <a:cs typeface="+mn-cs"/>
                        </a:rPr>
                        <a:t>Time poverty - </a:t>
                      </a:r>
                      <a:r>
                        <a:rPr lang="en-US" sz="1050" b="0" i="1" u="none" strike="noStrike" kern="1200" baseline="0">
                          <a:solidFill>
                            <a:srgbClr val="000000"/>
                          </a:solidFill>
                          <a:effectLst/>
                          <a:latin typeface="Segoe UI Semibold"/>
                          <a:ea typeface="+mn-ea"/>
                          <a:cs typeface="+mn-cs"/>
                        </a:rPr>
                        <a:t>Reducing travel time with efficient routes, frequent services, and integrated transport systems.</a:t>
                      </a:r>
                    </a:p>
                  </a:txBody>
                  <a:tcPr marL="45720" marR="45720" anchor="ctr">
                    <a:lnL w="3174" cap="flat" cmpd="sng" algn="ctr">
                      <a:solidFill>
                        <a:srgbClr val="00B0F0"/>
                      </a:solidFill>
                      <a:prstDash val="solid"/>
                      <a:round/>
                      <a:headEnd type="none" w="med" len="med"/>
                      <a:tailEnd type="none" w="med" len="med"/>
                    </a:lnL>
                    <a:lnR w="3175" cap="flat" cmpd="sng" algn="ctr">
                      <a:solidFill>
                        <a:srgbClr val="00B0F0"/>
                      </a:solidFill>
                      <a:prstDash val="solid"/>
                      <a:round/>
                      <a:headEnd type="none" w="med" len="med"/>
                      <a:tailEnd type="none" w="med" len="med"/>
                    </a:lnR>
                    <a:lnT w="3175" cap="flat" cmpd="sng" algn="ctr">
                      <a:solidFill>
                        <a:srgbClr val="00B0F0"/>
                      </a:solidFill>
                      <a:prstDash val="solid"/>
                      <a:round/>
                      <a:headEnd type="none" w="med" len="med"/>
                      <a:tailEnd type="none" w="med" len="med"/>
                    </a:lnT>
                    <a:lnB w="3175" cap="flat" cmpd="sng" algn="ctr">
                      <a:solidFill>
                        <a:srgbClr val="00B0F0"/>
                      </a:solidFill>
                      <a:prstDash val="solid"/>
                      <a:round/>
                      <a:headEnd type="none" w="med" len="med"/>
                      <a:tailEnd type="none" w="med" len="med"/>
                    </a:lnB>
                  </a:tcPr>
                </a:tc>
                <a:tc vMerge="1">
                  <a:txBody>
                    <a:bodyPr/>
                    <a:lstStyle/>
                    <a:p>
                      <a:endParaRPr lang="en-US"/>
                    </a:p>
                  </a:txBody>
                  <a:tcPr marL="45720" marR="45720" anchor="ctr">
                    <a:lnL w="3175" cap="flat" cmpd="sng" algn="ctr">
                      <a:solidFill>
                        <a:srgbClr val="00B0F0"/>
                      </a:solidFill>
                      <a:prstDash val="solid"/>
                      <a:round/>
                      <a:headEnd type="none" w="med" len="med"/>
                      <a:tailEnd type="none" w="med" len="med"/>
                    </a:lnL>
                    <a:lnR w="3175" cap="flat" cmpd="sng" algn="ctr">
                      <a:solidFill>
                        <a:srgbClr val="00B0F0"/>
                      </a:solidFill>
                      <a:prstDash val="solid"/>
                      <a:round/>
                      <a:headEnd type="none" w="med" len="med"/>
                      <a:tailEnd type="none" w="med" len="med"/>
                    </a:lnR>
                    <a:lnT w="3175" cap="flat" cmpd="sng" algn="ctr">
                      <a:solidFill>
                        <a:srgbClr val="00B0F0"/>
                      </a:solidFill>
                      <a:prstDash val="solid"/>
                      <a:round/>
                      <a:headEnd type="none" w="med" len="med"/>
                      <a:tailEnd type="none" w="med" len="med"/>
                    </a:lnT>
                    <a:lnB w="31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2385826570"/>
                  </a:ext>
                </a:extLst>
              </a:tr>
              <a:tr h="571500">
                <a:tc>
                  <a:txBody>
                    <a:bodyPr/>
                    <a:lstStyle/>
                    <a:p>
                      <a:pPr lvl="0" algn="l">
                        <a:buNone/>
                      </a:pPr>
                      <a:r>
                        <a:rPr lang="en-US" sz="1050" b="0" i="1" u="none" strike="noStrike" kern="1200" baseline="0" noProof="0">
                          <a:solidFill>
                            <a:srgbClr val="000000"/>
                          </a:solidFill>
                          <a:effectLst/>
                          <a:latin typeface="Segoe UI Black"/>
                          <a:ea typeface="+mn-ea"/>
                          <a:cs typeface="+mn-cs"/>
                        </a:rPr>
                        <a:t>Gender safety</a:t>
                      </a:r>
                    </a:p>
                  </a:txBody>
                  <a:tcPr marL="45720" marR="45720" anchor="ctr">
                    <a:lnL w="3174">
                      <a:solidFill>
                        <a:srgbClr val="00B0F0"/>
                      </a:solidFill>
                    </a:lnL>
                    <a:lnR w="3174">
                      <a:solidFill>
                        <a:srgbClr val="00B0F0"/>
                      </a:solidFill>
                    </a:lnR>
                    <a:lnT w="3174" cap="flat" cmpd="sng" algn="ctr">
                      <a:solidFill>
                        <a:srgbClr val="00B0F0"/>
                      </a:solidFill>
                      <a:prstDash val="solid"/>
                      <a:round/>
                      <a:headEnd type="none" w="med" len="med"/>
                      <a:tailEnd type="none" w="med" len="med"/>
                    </a:lnT>
                    <a:lnB w="3174" cap="flat" cmpd="sng" algn="ctr">
                      <a:solidFill>
                        <a:srgbClr val="00B0F0"/>
                      </a:solidFill>
                      <a:prstDash val="solid"/>
                      <a:round/>
                      <a:headEnd type="none" w="med" len="med"/>
                      <a:tailEnd type="none" w="med" len="med"/>
                    </a:lnB>
                    <a:solidFill>
                      <a:schemeClr val="tx2">
                        <a:lumMod val="10000"/>
                        <a:lumOff val="90000"/>
                      </a:schemeClr>
                    </a:solidFill>
                  </a:tcPr>
                </a:tc>
                <a:tc>
                  <a:txBody>
                    <a:bodyPr/>
                    <a:lstStyle/>
                    <a:p>
                      <a:pPr marL="0" lvl="0" indent="0" algn="l">
                        <a:lnSpc>
                          <a:spcPct val="100000"/>
                        </a:lnSpc>
                        <a:buNone/>
                      </a:pPr>
                      <a:r>
                        <a:rPr lang="en-US" sz="1050" b="0" i="1" u="none" strike="noStrike" baseline="0" noProof="0">
                          <a:solidFill>
                            <a:srgbClr val="000000"/>
                          </a:solidFill>
                          <a:effectLst/>
                          <a:latin typeface="Segoe UI Black"/>
                        </a:rPr>
                        <a:t>Safety and security - </a:t>
                      </a:r>
                      <a:r>
                        <a:rPr lang="en-US" sz="1050" b="0" i="1" u="none" strike="noStrike" baseline="0" noProof="0">
                          <a:solidFill>
                            <a:srgbClr val="000000"/>
                          </a:solidFill>
                          <a:effectLst/>
                          <a:latin typeface="Segoe UI Semibold"/>
                        </a:rPr>
                        <a:t>Ensuring women's safety through surveillance, lighting, policing, and secure infrastructure.</a:t>
                      </a:r>
                      <a:endParaRPr lang="en-US"/>
                    </a:p>
                  </a:txBody>
                  <a:tcPr marL="45720" marR="45720" anchor="ctr">
                    <a:lnL w="3174" cap="flat" cmpd="sng" algn="ctr">
                      <a:solidFill>
                        <a:srgbClr val="00B0F0"/>
                      </a:solidFill>
                      <a:prstDash val="solid"/>
                      <a:round/>
                      <a:headEnd type="none" w="med" len="med"/>
                      <a:tailEnd type="none" w="med" len="med"/>
                    </a:lnL>
                    <a:lnR w="3175" cap="flat" cmpd="sng" algn="ctr">
                      <a:solidFill>
                        <a:srgbClr val="00B0F0"/>
                      </a:solidFill>
                      <a:prstDash val="solid"/>
                      <a:round/>
                      <a:headEnd type="none" w="med" len="med"/>
                      <a:tailEnd type="none" w="med" len="med"/>
                    </a:lnR>
                    <a:lnT w="3175" cap="flat" cmpd="sng" algn="ctr">
                      <a:solidFill>
                        <a:srgbClr val="00B0F0"/>
                      </a:solidFill>
                      <a:prstDash val="solid"/>
                      <a:round/>
                      <a:headEnd type="none" w="med" len="med"/>
                      <a:tailEnd type="none" w="med" len="med"/>
                    </a:lnT>
                    <a:lnB w="3175" cap="flat" cmpd="sng" algn="ctr">
                      <a:solidFill>
                        <a:srgbClr val="00B0F0"/>
                      </a:solidFill>
                      <a:prstDash val="solid"/>
                      <a:round/>
                      <a:headEnd type="none" w="med" len="med"/>
                      <a:tailEnd type="none" w="med" len="med"/>
                    </a:lnB>
                  </a:tcPr>
                </a:tc>
                <a:tc vMerge="1">
                  <a:txBody>
                    <a:bodyPr/>
                    <a:lstStyle/>
                    <a:p>
                      <a:endParaRPr lang="en-US"/>
                    </a:p>
                  </a:txBody>
                  <a:tcPr marL="45720" marR="45720" anchor="ctr">
                    <a:lnL w="3175" cap="flat" cmpd="sng" algn="ctr">
                      <a:solidFill>
                        <a:srgbClr val="00B0F0"/>
                      </a:solidFill>
                      <a:prstDash val="solid"/>
                      <a:round/>
                      <a:headEnd type="none" w="med" len="med"/>
                      <a:tailEnd type="none" w="med" len="med"/>
                    </a:lnL>
                    <a:lnR w="3175" cap="flat" cmpd="sng" algn="ctr">
                      <a:solidFill>
                        <a:srgbClr val="00B0F0"/>
                      </a:solidFill>
                      <a:prstDash val="solid"/>
                      <a:round/>
                      <a:headEnd type="none" w="med" len="med"/>
                      <a:tailEnd type="none" w="med" len="med"/>
                    </a:lnR>
                    <a:lnT w="3175" cap="flat" cmpd="sng" algn="ctr">
                      <a:solidFill>
                        <a:srgbClr val="00B0F0"/>
                      </a:solidFill>
                      <a:prstDash val="solid"/>
                      <a:round/>
                      <a:headEnd type="none" w="med" len="med"/>
                      <a:tailEnd type="none" w="med" len="med"/>
                    </a:lnT>
                    <a:lnB w="31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238737211"/>
                  </a:ext>
                </a:extLst>
              </a:tr>
              <a:tr h="648432">
                <a:tc>
                  <a:txBody>
                    <a:bodyPr/>
                    <a:lstStyle/>
                    <a:p>
                      <a:pPr lvl="0" algn="l">
                        <a:buNone/>
                      </a:pPr>
                      <a:endParaRPr lang="en-US" sz="1050" b="0" i="1" u="none" strike="noStrike" kern="1200" baseline="0" noProof="0">
                        <a:solidFill>
                          <a:srgbClr val="000000"/>
                        </a:solidFill>
                        <a:effectLst/>
                        <a:latin typeface="Segoe UI Black"/>
                        <a:ea typeface="+mn-ea"/>
                        <a:cs typeface="+mn-cs"/>
                      </a:endParaRPr>
                    </a:p>
                  </a:txBody>
                  <a:tcPr marL="45720" marR="45720" anchor="ctr">
                    <a:lnL w="3174">
                      <a:solidFill>
                        <a:srgbClr val="00B0F0"/>
                      </a:solidFill>
                    </a:lnL>
                    <a:lnR w="3174">
                      <a:solidFill>
                        <a:srgbClr val="00B0F0"/>
                      </a:solidFill>
                    </a:lnR>
                    <a:lnT w="3174">
                      <a:solidFill>
                        <a:srgbClr val="00B0F0"/>
                      </a:solidFill>
                    </a:lnT>
                    <a:lnB w="3174">
                      <a:solidFill>
                        <a:srgbClr val="00B0F0"/>
                      </a:solidFill>
                    </a:lnB>
                    <a:solidFill>
                      <a:schemeClr val="tx2">
                        <a:lumMod val="10000"/>
                        <a:lumOff val="90000"/>
                      </a:schemeClr>
                    </a:solidFill>
                  </a:tcPr>
                </a:tc>
                <a:tc>
                  <a:txBody>
                    <a:bodyPr/>
                    <a:lstStyle/>
                    <a:p>
                      <a:pPr lvl="0" algn="l">
                        <a:buNone/>
                      </a:pPr>
                      <a:r>
                        <a:rPr lang="en-US" sz="1050" b="0" i="1" u="none" strike="noStrike" kern="1200" baseline="0" noProof="0" dirty="0">
                          <a:solidFill>
                            <a:srgbClr val="000000"/>
                          </a:solidFill>
                          <a:effectLst/>
                          <a:latin typeface="Segoe UI Black"/>
                          <a:ea typeface="+mn-ea"/>
                          <a:cs typeface="+mn-cs"/>
                        </a:rPr>
                        <a:t>Health and hygiene</a:t>
                      </a:r>
                      <a:r>
                        <a:rPr lang="en-US" sz="1050" b="0" i="1" u="none" strike="noStrike" baseline="0" noProof="0" dirty="0">
                          <a:solidFill>
                            <a:srgbClr val="000000"/>
                          </a:solidFill>
                          <a:effectLst/>
                          <a:latin typeface="Segoe UI Semibold"/>
                        </a:rPr>
                        <a:t> - Maintaining cleanliness and hygiene with well-maintained, accessible public toilets and clean streets.</a:t>
                      </a:r>
                    </a:p>
                  </a:txBody>
                  <a:tcPr marL="45720" marR="45720" anchor="ctr">
                    <a:lnL w="3174">
                      <a:solidFill>
                        <a:srgbClr val="00B0F0"/>
                      </a:solidFill>
                    </a:lnL>
                    <a:lnR w="3174">
                      <a:solidFill>
                        <a:srgbClr val="00B0F0"/>
                      </a:solidFill>
                    </a:lnR>
                    <a:lnT w="3175" cap="flat" cmpd="sng" algn="ctr">
                      <a:solidFill>
                        <a:srgbClr val="00B0F0"/>
                      </a:solidFill>
                      <a:prstDash val="solid"/>
                      <a:round/>
                      <a:headEnd type="none" w="med" len="med"/>
                      <a:tailEnd type="none" w="med" len="med"/>
                    </a:lnT>
                    <a:lnB w="3174">
                      <a:solidFill>
                        <a:srgbClr val="00B0F0"/>
                      </a:solidFill>
                    </a:lnB>
                  </a:tcPr>
                </a:tc>
                <a:tc vMerge="1">
                  <a:txBody>
                    <a:bodyPr/>
                    <a:lstStyle/>
                    <a:p>
                      <a:endParaRPr lang="en-US"/>
                    </a:p>
                  </a:txBody>
                  <a:tcPr marL="45720" marR="45720" anchor="ctr">
                    <a:lnL w="3174">
                      <a:solidFill>
                        <a:srgbClr val="00B0F0"/>
                      </a:solidFill>
                    </a:lnL>
                    <a:lnR w="3174">
                      <a:solidFill>
                        <a:srgbClr val="00B0F0"/>
                      </a:solidFill>
                    </a:lnR>
                    <a:lnT w="3174">
                      <a:solidFill>
                        <a:srgbClr val="00B0F0"/>
                      </a:solidFill>
                    </a:lnT>
                    <a:lnB w="3174">
                      <a:solidFill>
                        <a:srgbClr val="00B0F0"/>
                      </a:solidFill>
                    </a:lnB>
                  </a:tcPr>
                </a:tc>
                <a:extLst>
                  <a:ext uri="{0D108BD9-81ED-4DB2-BD59-A6C34878D82A}">
                    <a16:rowId xmlns:a16="http://schemas.microsoft.com/office/drawing/2014/main" val="3702144651"/>
                  </a:ext>
                </a:extLst>
              </a:tr>
            </a:tbl>
          </a:graphicData>
        </a:graphic>
      </p:graphicFrame>
      <p:sp>
        <p:nvSpPr>
          <p:cNvPr id="5" name="Rectangle 4">
            <a:extLst>
              <a:ext uri="{FF2B5EF4-FFF2-40B4-BE49-F238E27FC236}">
                <a16:creationId xmlns:a16="http://schemas.microsoft.com/office/drawing/2014/main" id="{C4E7224A-340A-C032-3368-F3E23CE41012}"/>
              </a:ext>
            </a:extLst>
          </p:cNvPr>
          <p:cNvSpPr/>
          <p:nvPr/>
        </p:nvSpPr>
        <p:spPr>
          <a:xfrm>
            <a:off x="9929349" y="6584949"/>
            <a:ext cx="244592" cy="216370"/>
          </a:xfrm>
          <a:prstGeom prst="rect">
            <a:avLst/>
          </a:prstGeom>
          <a:solidFill>
            <a:schemeClr val="tx2">
              <a:lumMod val="10000"/>
              <a:lumOff val="90000"/>
            </a:schemeClr>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4936D7B-D27E-1CCA-7739-C81C2C475F61}"/>
              </a:ext>
            </a:extLst>
          </p:cNvPr>
          <p:cNvSpPr txBox="1"/>
          <p:nvPr/>
        </p:nvSpPr>
        <p:spPr>
          <a:xfrm>
            <a:off x="10277423" y="6584949"/>
            <a:ext cx="178004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a:cs typeface="Segoe UI"/>
              </a:rPr>
              <a:t>Infrastructure related themes</a:t>
            </a:r>
          </a:p>
        </p:txBody>
      </p:sp>
      <p:sp>
        <p:nvSpPr>
          <p:cNvPr id="3" name="TextBox 7">
            <a:extLst>
              <a:ext uri="{FF2B5EF4-FFF2-40B4-BE49-F238E27FC236}">
                <a16:creationId xmlns:a16="http://schemas.microsoft.com/office/drawing/2014/main" id="{93579D4B-31B7-6653-48FD-A9A83C21836E}"/>
              </a:ext>
            </a:extLst>
          </p:cNvPr>
          <p:cNvSpPr txBox="1"/>
          <p:nvPr/>
        </p:nvSpPr>
        <p:spPr>
          <a:xfrm>
            <a:off x="259531" y="865330"/>
            <a:ext cx="9804250" cy="7386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solidFill>
                  <a:srgbClr val="000000"/>
                </a:solidFill>
                <a:latin typeface="Segoe UI Semibold"/>
                <a:ea typeface="Segoe UI Black"/>
                <a:cs typeface="Segoe UI Semibold"/>
              </a:rPr>
              <a:t>Workforce participation barriers fall across different themes. However, the research framework limits itself to infrastructure-related themes, particularly focused on mobility, caregiving responsibilities outside the home, and safety in public spaces. These are drawn from the afore-mentioned research reviews.</a:t>
            </a:r>
            <a:endParaRPr lang="en-US" dirty="0">
              <a:latin typeface="Segoe UI Semibold"/>
              <a:cs typeface="Segoe UI"/>
            </a:endParaRPr>
          </a:p>
        </p:txBody>
      </p:sp>
    </p:spTree>
    <p:extLst>
      <p:ext uri="{BB962C8B-B14F-4D97-AF65-F5344CB8AC3E}">
        <p14:creationId xmlns:p14="http://schemas.microsoft.com/office/powerpoint/2010/main" val="224959300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JUSP STD">
      <a:majorFont>
        <a:latin typeface="Segoe UI Black"/>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98c9e4b-80fb-412b-a9d8-e26e1d10899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1ED6F2494BDBA45B0B4B133569FD844" ma:contentTypeVersion="15" ma:contentTypeDescription="Create a new document." ma:contentTypeScope="" ma:versionID="e4179b50ee7e0608561abd521f02308b">
  <xsd:schema xmlns:xsd="http://www.w3.org/2001/XMLSchema" xmlns:xs="http://www.w3.org/2001/XMLSchema" xmlns:p="http://schemas.microsoft.com/office/2006/metadata/properties" xmlns:ns3="e98c9e4b-80fb-412b-a9d8-e26e1d10899e" xmlns:ns4="1757a54e-efef-4230-8301-0dfb5fe4f73f" targetNamespace="http://schemas.microsoft.com/office/2006/metadata/properties" ma:root="true" ma:fieldsID="bda6e2179eac63f49ef8fd5c4228982e" ns3:_="" ns4:_="">
    <xsd:import namespace="e98c9e4b-80fb-412b-a9d8-e26e1d10899e"/>
    <xsd:import namespace="1757a54e-efef-4230-8301-0dfb5fe4f73f"/>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4:SharedWithUsers" minOccurs="0"/>
                <xsd:element ref="ns4:SharedWithDetails" minOccurs="0"/>
                <xsd:element ref="ns4:SharingHintHash" minOccurs="0"/>
                <xsd:element ref="ns3:_activity" minOccurs="0"/>
                <xsd:element ref="ns3:MediaServiceDateTaken" minOccurs="0"/>
                <xsd:element ref="ns3:MediaServiceSystemTags" minOccurs="0"/>
                <xsd:element ref="ns3:MediaServiceGenerationTime" minOccurs="0"/>
                <xsd:element ref="ns3:MediaServiceEventHashCode" minOccurs="0"/>
                <xsd:element ref="ns3:MediaLengthInSecond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8c9e4b-80fb-412b-a9d8-e26e1d1089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57a54e-efef-4230-8301-0dfb5fe4f73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277632-66C4-47BB-9738-F78E871C69B8}">
  <ds:schemaRefs>
    <ds:schemaRef ds:uri="1757a54e-efef-4230-8301-0dfb5fe4f73f"/>
    <ds:schemaRef ds:uri="e98c9e4b-80fb-412b-a9d8-e26e1d10899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1F656DA-4D6E-4BB6-B150-3107750BC8D5}">
  <ds:schemaRefs>
    <ds:schemaRef ds:uri="1757a54e-efef-4230-8301-0dfb5fe4f73f"/>
    <ds:schemaRef ds:uri="e98c9e4b-80fb-412b-a9d8-e26e1d10899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264867D-005B-4426-86E4-723D5BB303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6244</Words>
  <Application>Microsoft Office PowerPoint</Application>
  <PresentationFormat>Widescreen</PresentationFormat>
  <Paragraphs>836</Paragraphs>
  <Slides>35</Slides>
  <Notes>11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35</vt:i4>
      </vt:variant>
    </vt:vector>
  </HeadingPairs>
  <TitlesOfParts>
    <vt:vector size="49" baseType="lpstr">
      <vt:lpstr>Arial</vt:lpstr>
      <vt:lpstr>Calibri</vt:lpstr>
      <vt:lpstr>Courier New</vt:lpstr>
      <vt:lpstr>Montserrat</vt:lpstr>
      <vt:lpstr>Segoe UI</vt:lpstr>
      <vt:lpstr>Segoe UI Black</vt:lpstr>
      <vt:lpstr>Segoe UI Black,Sans-Serif</vt:lpstr>
      <vt:lpstr>Segoe UI Bold</vt:lpstr>
      <vt:lpstr>Segoe UI Light</vt:lpstr>
      <vt:lpstr>segoe ui semibold</vt:lpstr>
      <vt:lpstr>segoe ui semibold</vt:lpstr>
      <vt:lpstr>Segoe UI Semilight</vt:lpstr>
      <vt:lpstr>Times New Roman</vt:lpstr>
      <vt:lpstr>1_office theme</vt:lpstr>
      <vt:lpstr>Gender sensitive infrastructure</vt:lpstr>
      <vt:lpstr>Objectives, outputs, and outcomes</vt:lpstr>
      <vt:lpstr>Background</vt:lpstr>
      <vt:lpstr>PowerPoint Presentation</vt:lpstr>
      <vt:lpstr>PowerPoint Presentation</vt:lpstr>
      <vt:lpstr>What current frameworks/ guidelines exist?</vt:lpstr>
      <vt:lpstr>PowerPoint Presentation</vt:lpstr>
      <vt:lpstr>How are we adding to existing frameworks?</vt:lpstr>
      <vt:lpstr>Research framework</vt:lpstr>
      <vt:lpstr>Research methodology</vt:lpstr>
      <vt:lpstr>City selection</vt:lpstr>
      <vt:lpstr>City selection</vt:lpstr>
      <vt:lpstr>City selection</vt:lpstr>
      <vt:lpstr>Area and community selection</vt:lpstr>
      <vt:lpstr>Area and community selection</vt:lpstr>
      <vt:lpstr>Area and community selection </vt:lpstr>
      <vt:lpstr>Area and community selection </vt:lpstr>
      <vt:lpstr>Area and community selection </vt:lpstr>
      <vt:lpstr>Focus group discussions </vt:lpstr>
      <vt:lpstr>Focus group discussions </vt:lpstr>
      <vt:lpstr>Key takeaways </vt:lpstr>
      <vt:lpstr>Key takeaways </vt:lpstr>
      <vt:lpstr>PowerPoint Presentation</vt:lpstr>
      <vt:lpstr>Key takeaways </vt:lpstr>
      <vt:lpstr>Key takeaways </vt:lpstr>
      <vt:lpstr>Key takeaways </vt:lpstr>
      <vt:lpstr>Key takeaways </vt:lpstr>
      <vt:lpstr>Key takeaways </vt:lpstr>
      <vt:lpstr>Key takeaways </vt:lpstr>
      <vt:lpstr>Annexure</vt:lpstr>
      <vt:lpstr>Links to existing literature</vt:lpstr>
      <vt:lpstr>PowerPoint Presentation</vt:lpstr>
      <vt:lpstr>Annex</vt:lpstr>
      <vt:lpstr>Annex</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sensitive infrastructure</dc:title>
  <dc:creator>Surjyatapa Ray Choudhury</dc:creator>
  <cp:lastModifiedBy>Surjyatapa Ray Choudhury</cp:lastModifiedBy>
  <cp:revision>7</cp:revision>
  <dcterms:created xsi:type="dcterms:W3CDTF">2024-07-21T13:21:52Z</dcterms:created>
  <dcterms:modified xsi:type="dcterms:W3CDTF">2025-06-03T06:35:19Z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0x01010011ED6F2494BDBA45B0B4B133569FD844</vt:lpwstr>
  </property>
</Properties>
</file>